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5"/>
  </p:notesMasterIdLst>
  <p:sldIdLst>
    <p:sldId id="354" r:id="rId4"/>
    <p:sldId id="324" r:id="rId5"/>
    <p:sldId id="519" r:id="rId6"/>
    <p:sldId id="520" r:id="rId7"/>
    <p:sldId id="522" r:id="rId8"/>
    <p:sldId id="521" r:id="rId9"/>
    <p:sldId id="445" r:id="rId10"/>
    <p:sldId id="523" r:id="rId11"/>
    <p:sldId id="510" r:id="rId12"/>
    <p:sldId id="509" r:id="rId13"/>
    <p:sldId id="353" r:id="rId1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8E64D"/>
    <a:srgbClr val="FFFFFF"/>
    <a:srgbClr val="F2A40D"/>
    <a:srgbClr val="0000CC"/>
    <a:srgbClr val="058D2F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537" autoAdjust="0"/>
    <p:restoredTop sz="94624" autoAdjust="0"/>
  </p:normalViewPr>
  <p:slideViewPr>
    <p:cSldViewPr>
      <p:cViewPr varScale="1">
        <p:scale>
          <a:sx n="92" d="100"/>
          <a:sy n="92" d="100"/>
        </p:scale>
        <p:origin x="-300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-2136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52FEF-51A3-4D97-9E4A-7A47150B8D7D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14ECFC-15D0-4598-BA9B-21FCB786F7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22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14ECFC-15D0-4598-BA9B-21FCB786F7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560225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12-Apr-21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28992" y="0"/>
            <a:ext cx="2510595" cy="2786082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143108" y="2857502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C Language</a:t>
            </a: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20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57224" y="1181956"/>
            <a:ext cx="7429552" cy="3636844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0" y="785800"/>
            <a:ext cx="4643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264568"/>
            <a:ext cx="9041922" cy="3508653"/>
          </a:xfrm>
          <a:prstGeom prst="rect">
            <a:avLst/>
          </a:prstGeom>
          <a:noFill/>
        </p:spPr>
        <p:txBody>
          <a:bodyPr wrap="square" numCol="3" rtlCol="0">
            <a:spAutoFit/>
          </a:bodyPr>
          <a:lstStyle/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050" dirty="0" err="1">
                <a:solidFill>
                  <a:schemeClr val="bg1"/>
                </a:solidFill>
                <a:sym typeface="Wingdings" pitchFamily="2" charset="2"/>
              </a:rPr>
              <a:t>stdio.h</a:t>
            </a:r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#include &lt;</a:t>
            </a:r>
            <a:r>
              <a:rPr lang="en-US" sz="1050" dirty="0" err="1">
                <a:solidFill>
                  <a:schemeClr val="bg1"/>
                </a:solidFill>
                <a:sym typeface="Wingdings" pitchFamily="2" charset="2"/>
              </a:rPr>
              <a:t>conio.h</a:t>
            </a:r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marL="1257300" lvl="2" indent="-342900"/>
            <a:endParaRPr lang="en-US" sz="105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void main()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{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int age;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char gen, </a:t>
            </a:r>
            <a:r>
              <a:rPr lang="en-US" sz="1050" dirty="0" err="1">
                <a:solidFill>
                  <a:schemeClr val="bg1"/>
                </a:solidFill>
                <a:sym typeface="Wingdings" pitchFamily="2" charset="2"/>
              </a:rPr>
              <a:t>st</a:t>
            </a:r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050" dirty="0" err="1">
                <a:solidFill>
                  <a:schemeClr val="bg1"/>
                </a:solidFill>
                <a:sym typeface="Wingdings" pitchFamily="2" charset="2"/>
              </a:rPr>
              <a:t>clrscr</a:t>
            </a:r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printf("Enter your age:");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scanf("%d", &amp;age);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printf("Enter your gender(M/F):");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050" dirty="0" err="1">
                <a:solidFill>
                  <a:schemeClr val="bg1"/>
                </a:solidFill>
                <a:sym typeface="Wingdings" pitchFamily="2" charset="2"/>
              </a:rPr>
              <a:t>fflush</a:t>
            </a:r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(stdin);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scanf("%c", &amp;gen);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printf("Enter your marital status(Y/N):");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050" dirty="0" err="1">
                <a:solidFill>
                  <a:schemeClr val="bg1"/>
                </a:solidFill>
                <a:sym typeface="Wingdings" pitchFamily="2" charset="2"/>
              </a:rPr>
              <a:t>fflush</a:t>
            </a:r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(stdin);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scanf("%c", &amp;</a:t>
            </a:r>
            <a:r>
              <a:rPr lang="en-US" sz="1050" dirty="0" err="1">
                <a:solidFill>
                  <a:schemeClr val="bg1"/>
                </a:solidFill>
                <a:sym typeface="Wingdings" pitchFamily="2" charset="2"/>
              </a:rPr>
              <a:t>st</a:t>
            </a:r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if(</a:t>
            </a:r>
            <a:r>
              <a:rPr lang="en-US" sz="1050" dirty="0" err="1">
                <a:solidFill>
                  <a:schemeClr val="bg1"/>
                </a:solidFill>
                <a:sym typeface="Wingdings" pitchFamily="2" charset="2"/>
              </a:rPr>
              <a:t>st</a:t>
            </a:r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== 'Y')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printf("Insurance Given");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else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{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if(gen == 'M')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{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if(age &gt; 35)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    printf("Insurance Given");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else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    printf("Insurance Not Given");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}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else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{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if(age &gt; 30)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    printf("Insurance Given");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else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        printf("Insurance Not </a:t>
            </a:r>
            <a:r>
              <a:rPr lang="en-US" sz="1050">
                <a:solidFill>
                  <a:schemeClr val="bg1"/>
                </a:solidFill>
                <a:sym typeface="Wingdings" pitchFamily="2" charset="2"/>
              </a:rPr>
              <a:t>Given")</a:t>
            </a:r>
            <a:endParaRPr lang="en-US" sz="1050" dirty="0">
              <a:solidFill>
                <a:schemeClr val="bg1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    }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}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    </a:t>
            </a:r>
            <a:r>
              <a:rPr lang="en-US" sz="1050" dirty="0" err="1">
                <a:solidFill>
                  <a:schemeClr val="bg1"/>
                </a:solidFill>
                <a:sym typeface="Wingdings" pitchFamily="2" charset="2"/>
              </a:rPr>
              <a:t>getch</a:t>
            </a:r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();</a:t>
            </a:r>
          </a:p>
          <a:p>
            <a:pPr marL="1257300" lvl="2" indent="-342900"/>
            <a:r>
              <a:rPr lang="en-US" sz="1050" dirty="0">
                <a:solidFill>
                  <a:schemeClr val="bg1"/>
                </a:solidFill>
                <a:sym typeface="Wingdings" pitchFamily="2" charset="2"/>
              </a:rPr>
              <a:t>}</a:t>
            </a:r>
            <a:endParaRPr lang="en-US" sz="1050" b="1" dirty="0">
              <a:solidFill>
                <a:srgbClr val="0000CC"/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</a:t>
            </a:r>
            <a:r>
              <a:rPr 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Lecture </a:t>
            </a:r>
            <a:r>
              <a:rPr lang="en-US" sz="3200" b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20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5" name="Picture 34" descr="cccccccccccccccccccccccc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929058" y="1857370"/>
            <a:ext cx="1428760" cy="15855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357554" y="2214560"/>
            <a:ext cx="5256584" cy="720000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51799" y="3071816"/>
            <a:ext cx="5256584" cy="720002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57554" y="2214560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46044" y="31059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726144" y="2357436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0070C0"/>
                </a:solidFill>
                <a:cs typeface="Georgia"/>
              </a:rPr>
              <a:t>The function </a:t>
            </a:r>
            <a:r>
              <a:rPr lang="en-US" sz="2000" b="1" dirty="0" err="1">
                <a:solidFill>
                  <a:srgbClr val="0070C0"/>
                </a:solidFill>
                <a:cs typeface="Georgia"/>
              </a:rPr>
              <a:t>fflush</a:t>
            </a:r>
            <a:r>
              <a:rPr lang="en-US" sz="2000" b="1" dirty="0">
                <a:solidFill>
                  <a:srgbClr val="0070C0"/>
                </a:solidFill>
                <a:cs typeface="Georgia"/>
              </a:rPr>
              <a:t>()</a:t>
            </a:r>
          </a:p>
        </p:txBody>
      </p:sp>
      <p:pic>
        <p:nvPicPr>
          <p:cNvPr id="31" name="Picture 30" descr="ccccccccccccccccccccccc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71472" y="1500180"/>
            <a:ext cx="2510595" cy="278608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726144" y="3286130"/>
            <a:ext cx="5000660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>
                <a:solidFill>
                  <a:srgbClr val="92D050"/>
                </a:solidFill>
                <a:latin typeface="+mj-lt"/>
                <a:cs typeface="Georgia"/>
              </a:rPr>
              <a:t>Some Examples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The Function </a:t>
            </a:r>
            <a:r>
              <a:rPr lang="en-US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fflush</a:t>
            </a: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()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5992" y="1079902"/>
            <a:ext cx="86044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800" b="1" dirty="0">
                <a:solidFill>
                  <a:srgbClr val="FFFF00"/>
                </a:solidFill>
              </a:rPr>
              <a:t>To understand this concept you first have to guess the output of the program for the following input</a:t>
            </a:r>
          </a:p>
          <a:p>
            <a:pPr lvl="1"/>
            <a:endParaRPr lang="en-US" sz="2800" b="1" dirty="0">
              <a:solidFill>
                <a:srgbClr val="0000CC"/>
              </a:solidFill>
              <a:sym typeface="Wingdings" pitchFamily="2" charset="2"/>
            </a:endParaRPr>
          </a:p>
          <a:p>
            <a:pPr lvl="1"/>
            <a:r>
              <a:rPr lang="en-US" sz="2800" b="1" dirty="0">
                <a:solidFill>
                  <a:srgbClr val="FFFFFF"/>
                </a:solidFill>
                <a:sym typeface="Wingdings" pitchFamily="2" charset="2"/>
              </a:rPr>
              <a:t>Enter your age:</a:t>
            </a:r>
            <a:r>
              <a:rPr lang="en-US" sz="2800" b="1" dirty="0">
                <a:solidFill>
                  <a:srgbClr val="F2A40D"/>
                </a:solidFill>
                <a:sym typeface="Wingdings" pitchFamily="2" charset="2"/>
              </a:rPr>
              <a:t>25</a:t>
            </a:r>
          </a:p>
          <a:p>
            <a:pPr lvl="1"/>
            <a:r>
              <a:rPr lang="en-US" sz="2800" b="1" dirty="0">
                <a:solidFill>
                  <a:srgbClr val="FFFFFF"/>
                </a:solidFill>
                <a:sym typeface="Wingdings" pitchFamily="2" charset="2"/>
              </a:rPr>
              <a:t>Enter your gender(M/F):</a:t>
            </a:r>
            <a:r>
              <a:rPr lang="en-US" sz="2800" b="1" dirty="0">
                <a:solidFill>
                  <a:srgbClr val="F2A40D"/>
                </a:solidFill>
                <a:sym typeface="Wingdings" pitchFamily="2" charset="2"/>
              </a:rPr>
              <a:t>M</a:t>
            </a:r>
          </a:p>
          <a:p>
            <a:pPr lvl="1"/>
            <a:r>
              <a:rPr lang="en-US" sz="2800" b="1" dirty="0">
                <a:solidFill>
                  <a:srgbClr val="FFFFFF"/>
                </a:solidFill>
                <a:sym typeface="Wingdings" pitchFamily="2" charset="2"/>
              </a:rPr>
              <a:t>Enter your marital status(Y/N):</a:t>
            </a:r>
            <a:r>
              <a:rPr lang="en-US" sz="2800" b="1" dirty="0">
                <a:solidFill>
                  <a:srgbClr val="F2A40D"/>
                </a:solidFill>
                <a:sym typeface="Wingdings" pitchFamily="2" charset="2"/>
              </a:rPr>
              <a:t>N</a:t>
            </a:r>
          </a:p>
        </p:txBody>
      </p:sp>
    </p:spTree>
    <p:extLst>
      <p:ext uri="{BB962C8B-B14F-4D97-AF65-F5344CB8AC3E}">
        <p14:creationId xmlns="" xmlns:p14="http://schemas.microsoft.com/office/powerpoint/2010/main" val="1124296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The code to be guess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5992" y="1079902"/>
            <a:ext cx="860448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#include &lt;</a:t>
            </a:r>
            <a:r>
              <a:rPr lang="en-US" sz="1400" dirty="0" err="1">
                <a:solidFill>
                  <a:schemeClr val="bg1"/>
                </a:solidFill>
              </a:rPr>
              <a:t>stdio.h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400" dirty="0">
                <a:solidFill>
                  <a:schemeClr val="bg1"/>
                </a:solidFill>
              </a:rPr>
              <a:t>#include &lt;</a:t>
            </a:r>
            <a:r>
              <a:rPr lang="en-US" sz="1400" dirty="0" err="1">
                <a:solidFill>
                  <a:schemeClr val="bg1"/>
                </a:solidFill>
              </a:rPr>
              <a:t>conio.h</a:t>
            </a:r>
            <a:r>
              <a:rPr lang="en-US" sz="1400" dirty="0">
                <a:solidFill>
                  <a:schemeClr val="bg1"/>
                </a:solidFill>
              </a:rPr>
              <a:t>&gt;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void main()</a:t>
            </a:r>
          </a:p>
          <a:p>
            <a:r>
              <a:rPr lang="en-US" sz="1400" dirty="0">
                <a:solidFill>
                  <a:schemeClr val="bg1"/>
                </a:solidFill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int age;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char gen, </a:t>
            </a:r>
            <a:r>
              <a:rPr lang="en-US" sz="1400" dirty="0" err="1">
                <a:solidFill>
                  <a:schemeClr val="bg1"/>
                </a:solidFill>
              </a:rPr>
              <a:t>st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clrscr</a:t>
            </a:r>
            <a:r>
              <a:rPr lang="en-US" sz="14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printf("Enter your age:");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scanf("%d", &amp;age);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printf("Enter your gender(M/F):");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scanf("%c", &amp;gen);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printf("Enter your marital status(Y/N):");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scanf("%c", &amp;</a:t>
            </a:r>
            <a:r>
              <a:rPr lang="en-US" sz="1400" dirty="0" err="1">
                <a:solidFill>
                  <a:schemeClr val="bg1"/>
                </a:solidFill>
              </a:rPr>
              <a:t>st</a:t>
            </a:r>
            <a:r>
              <a:rPr lang="en-US" sz="1400" dirty="0">
                <a:solidFill>
                  <a:schemeClr val="bg1"/>
                </a:solidFill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printf("Your age is %d, Your gender is %c, Your marital status is %c", age, gen, </a:t>
            </a:r>
            <a:r>
              <a:rPr lang="en-US" sz="1400" dirty="0" err="1">
                <a:solidFill>
                  <a:schemeClr val="bg1"/>
                </a:solidFill>
              </a:rPr>
              <a:t>st</a:t>
            </a:r>
            <a:r>
              <a:rPr lang="en-US" sz="1400" dirty="0">
                <a:solidFill>
                  <a:schemeClr val="bg1"/>
                </a:solidFill>
              </a:rPr>
              <a:t>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</a:t>
            </a:r>
            <a:r>
              <a:rPr lang="en-US" sz="1400" dirty="0" err="1">
                <a:solidFill>
                  <a:schemeClr val="bg1"/>
                </a:solidFill>
              </a:rPr>
              <a:t>getch</a:t>
            </a:r>
            <a:r>
              <a:rPr lang="en-US" sz="14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4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674305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-215992" y="1027528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-215992" y="27414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Here is the Result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3148" y="98834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05841" y="98852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1107316"/>
            <a:ext cx="86044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your guess 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Enter your age:</a:t>
            </a:r>
            <a:r>
              <a:rPr lang="en-US" sz="1600" dirty="0">
                <a:solidFill>
                  <a:srgbClr val="08E64D"/>
                </a:solidFill>
              </a:rPr>
              <a:t>25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Enter your gender(M/F):</a:t>
            </a:r>
            <a:r>
              <a:rPr lang="en-US" sz="1600" dirty="0">
                <a:solidFill>
                  <a:srgbClr val="08E64D"/>
                </a:solidFill>
              </a:rPr>
              <a:t>M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Enter your marital status(Y/N):</a:t>
            </a:r>
            <a:r>
              <a:rPr lang="en-US" sz="1600" dirty="0">
                <a:solidFill>
                  <a:srgbClr val="08E64D"/>
                </a:solidFill>
              </a:rPr>
              <a:t>N</a:t>
            </a:r>
          </a:p>
          <a:p>
            <a:r>
              <a:rPr lang="en-US" sz="1600" dirty="0">
                <a:solidFill>
                  <a:srgbClr val="002060"/>
                </a:solidFill>
              </a:rPr>
              <a:t>Your age is 25, Your gender is M, Your marital status is N</a:t>
            </a:r>
          </a:p>
          <a:p>
            <a:endParaRPr lang="en-US" sz="1600" dirty="0">
              <a:solidFill>
                <a:srgbClr val="0000CC"/>
              </a:solidFill>
            </a:endParaRPr>
          </a:p>
          <a:p>
            <a:r>
              <a:rPr lang="en-US" sz="1600" dirty="0">
                <a:solidFill>
                  <a:srgbClr val="FFFF00"/>
                </a:solidFill>
              </a:rPr>
              <a:t>but the output is</a:t>
            </a:r>
          </a:p>
          <a:p>
            <a:endParaRPr lang="en-US" sz="1600" dirty="0">
              <a:solidFill>
                <a:srgbClr val="0000CC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Enter your age:</a:t>
            </a:r>
            <a:r>
              <a:rPr lang="en-US" sz="1600" dirty="0">
                <a:solidFill>
                  <a:srgbClr val="08E64D"/>
                </a:solidFill>
              </a:rPr>
              <a:t>25</a:t>
            </a:r>
          </a:p>
          <a:p>
            <a:r>
              <a:rPr lang="en-US" sz="1600" dirty="0">
                <a:solidFill>
                  <a:srgbClr val="FFFFFF"/>
                </a:solidFill>
              </a:rPr>
              <a:t>Enter your gender(M/F):Enter your marital status(Y/N):</a:t>
            </a:r>
            <a:r>
              <a:rPr lang="en-US" sz="1600" dirty="0">
                <a:solidFill>
                  <a:srgbClr val="08E64D"/>
                </a:solidFill>
              </a:rPr>
              <a:t>N</a:t>
            </a:r>
          </a:p>
          <a:p>
            <a:r>
              <a:rPr lang="en-US" sz="1600" dirty="0">
                <a:solidFill>
                  <a:srgbClr val="002060"/>
                </a:solidFill>
              </a:rPr>
              <a:t>Your age is 25, Your gender is</a:t>
            </a:r>
          </a:p>
          <a:p>
            <a:r>
              <a:rPr lang="en-US" sz="1600" dirty="0">
                <a:solidFill>
                  <a:srgbClr val="002060"/>
                </a:solidFill>
              </a:rPr>
              <a:t>, Your marital status is N</a:t>
            </a:r>
          </a:p>
        </p:txBody>
      </p:sp>
    </p:spTree>
    <p:extLst>
      <p:ext uri="{BB962C8B-B14F-4D97-AF65-F5344CB8AC3E}">
        <p14:creationId xmlns="" xmlns:p14="http://schemas.microsoft.com/office/powerpoint/2010/main" val="310314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Why is this happened?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5992" y="1079902"/>
            <a:ext cx="8604480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The problem the code will behave very abnormally, It will accept age but it will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not accept gender. Further, it will accept the marital status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000CC"/>
              </a:solidFill>
            </a:endParaRPr>
          </a:p>
          <a:p>
            <a:r>
              <a:rPr lang="en-US" sz="2000" dirty="0">
                <a:solidFill>
                  <a:srgbClr val="08E64D"/>
                </a:solidFill>
              </a:rPr>
              <a:t>Why is the code behave like this?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Because the enter key pressed by the user for submitting age is become input for the scanf because the enter in C language is a character</a:t>
            </a:r>
          </a:p>
        </p:txBody>
      </p:sp>
    </p:spTree>
    <p:extLst>
      <p:ext uri="{BB962C8B-B14F-4D97-AF65-F5344CB8AC3E}">
        <p14:creationId xmlns="" xmlns:p14="http://schemas.microsoft.com/office/powerpoint/2010/main" val="379253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1520" y="1079902"/>
            <a:ext cx="860448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500" b="1" dirty="0">
                <a:solidFill>
                  <a:srgbClr val="FFFF00"/>
                </a:solidFill>
                <a:sym typeface="Wingdings" pitchFamily="2" charset="2"/>
              </a:rPr>
              <a:t>The Function </a:t>
            </a:r>
            <a:r>
              <a:rPr lang="en-US" sz="2500" b="1" dirty="0" err="1">
                <a:solidFill>
                  <a:srgbClr val="FFFF00"/>
                </a:solidFill>
                <a:sym typeface="Wingdings" pitchFamily="2" charset="2"/>
              </a:rPr>
              <a:t>fflush</a:t>
            </a:r>
            <a:r>
              <a:rPr lang="en-US" sz="2500" b="1" dirty="0">
                <a:solidFill>
                  <a:srgbClr val="FFFF00"/>
                </a:solidFill>
                <a:sym typeface="Wingdings" pitchFamily="2" charset="2"/>
              </a:rPr>
              <a:t>()</a:t>
            </a:r>
          </a:p>
          <a:p>
            <a:pPr lvl="2"/>
            <a:endParaRPr lang="en-US" sz="2500" b="1" dirty="0">
              <a:solidFill>
                <a:schemeClr val="bg1"/>
              </a:solidFill>
              <a:sym typeface="Wingdings" pitchFamily="2" charset="2"/>
            </a:endParaRPr>
          </a:p>
          <a:p>
            <a:pPr lvl="2"/>
            <a:r>
              <a:rPr lang="en-US" sz="2500" b="1" dirty="0">
                <a:solidFill>
                  <a:schemeClr val="bg1"/>
                </a:solidFill>
                <a:sym typeface="Wingdings" pitchFamily="2" charset="2"/>
              </a:rPr>
              <a:t>Present in the header file &lt;</a:t>
            </a:r>
            <a:r>
              <a:rPr lang="en-US" sz="2500" b="1" dirty="0" err="1">
                <a:solidFill>
                  <a:schemeClr val="bg1"/>
                </a:solidFill>
                <a:sym typeface="Wingdings" pitchFamily="2" charset="2"/>
              </a:rPr>
              <a:t>stdio.h</a:t>
            </a:r>
            <a:r>
              <a:rPr lang="en-US" sz="2500" b="1" dirty="0">
                <a:solidFill>
                  <a:schemeClr val="bg1"/>
                </a:solidFill>
                <a:sym typeface="Wingdings" pitchFamily="2" charset="2"/>
              </a:rPr>
              <a:t>&gt;</a:t>
            </a:r>
          </a:p>
          <a:p>
            <a:pPr lvl="2"/>
            <a:endParaRPr lang="en-US" sz="2500" b="1" dirty="0">
              <a:solidFill>
                <a:srgbClr val="0000CC"/>
              </a:solidFill>
              <a:sym typeface="Wingdings" pitchFamily="2" charset="2"/>
            </a:endParaRPr>
          </a:p>
          <a:p>
            <a:pPr lvl="2"/>
            <a:r>
              <a:rPr lang="en-US" sz="2500" b="1" dirty="0">
                <a:solidFill>
                  <a:srgbClr val="92D050"/>
                </a:solidFill>
                <a:sym typeface="Wingdings" pitchFamily="2" charset="2"/>
              </a:rPr>
              <a:t>Takes input buffer name as an argument</a:t>
            </a:r>
          </a:p>
          <a:p>
            <a:pPr lvl="2"/>
            <a:endParaRPr lang="en-US" sz="2500" b="1" dirty="0">
              <a:solidFill>
                <a:srgbClr val="0000CC"/>
              </a:solidFill>
              <a:sym typeface="Wingdings" pitchFamily="2" charset="2"/>
            </a:endParaRPr>
          </a:p>
          <a:p>
            <a:pPr lvl="2"/>
            <a:r>
              <a:rPr lang="en-US" sz="2500" b="1" dirty="0">
                <a:solidFill>
                  <a:srgbClr val="FFFF00"/>
                </a:solidFill>
                <a:sym typeface="Wingdings" pitchFamily="2" charset="2"/>
              </a:rPr>
              <a:t>Ex:-</a:t>
            </a:r>
          </a:p>
          <a:p>
            <a:pPr lvl="2"/>
            <a:endParaRPr lang="en-US" sz="2500" b="1" dirty="0">
              <a:solidFill>
                <a:srgbClr val="0000CC"/>
              </a:solidFill>
              <a:sym typeface="Wingdings" pitchFamily="2" charset="2"/>
            </a:endParaRPr>
          </a:p>
          <a:p>
            <a:pPr lvl="2"/>
            <a:r>
              <a:rPr lang="en-US" sz="2500" b="1" dirty="0" err="1">
                <a:solidFill>
                  <a:srgbClr val="0000CC"/>
                </a:solidFill>
                <a:sym typeface="Wingdings" pitchFamily="2" charset="2"/>
              </a:rPr>
              <a:t>fflush</a:t>
            </a:r>
            <a:r>
              <a:rPr lang="en-US" sz="2500" b="1" dirty="0">
                <a:solidFill>
                  <a:srgbClr val="0000CC"/>
                </a:solidFill>
                <a:sym typeface="Wingdings" pitchFamily="2" charset="2"/>
              </a:rPr>
              <a:t>(stdin);   </a:t>
            </a:r>
            <a:r>
              <a:rPr lang="en-US" sz="2500" b="1" dirty="0">
                <a:solidFill>
                  <a:schemeClr val="bg1">
                    <a:lumMod val="85000"/>
                  </a:schemeClr>
                </a:solidFill>
                <a:sym typeface="Wingdings" pitchFamily="2" charset="2"/>
              </a:rPr>
              <a:t>//stdin is the standard input buffer</a:t>
            </a:r>
            <a:endParaRPr lang="en-US" sz="900" b="1" dirty="0">
              <a:solidFill>
                <a:schemeClr val="bg1">
                  <a:lumMod val="85000"/>
                </a:schemeClr>
              </a:solidFill>
              <a:sym typeface="Wingdings" pitchFamily="2" charset="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Above code using </a:t>
            </a:r>
            <a:r>
              <a:rPr lang="en-US" sz="2400" b="1" dirty="0" err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fflush</a:t>
            </a:r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()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15992" y="1079902"/>
            <a:ext cx="874849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#include &lt;</a:t>
            </a:r>
            <a:r>
              <a:rPr lang="en-US" sz="1200" dirty="0" err="1">
                <a:solidFill>
                  <a:schemeClr val="bg1"/>
                </a:solidFill>
              </a:rPr>
              <a:t>stdio.h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</a:p>
          <a:p>
            <a:r>
              <a:rPr lang="en-US" sz="1200" dirty="0">
                <a:solidFill>
                  <a:schemeClr val="bg1"/>
                </a:solidFill>
              </a:rPr>
              <a:t>#include &lt;</a:t>
            </a:r>
            <a:r>
              <a:rPr lang="en-US" sz="1200" dirty="0" err="1">
                <a:solidFill>
                  <a:schemeClr val="bg1"/>
                </a:solidFill>
              </a:rPr>
              <a:t>conio.h</a:t>
            </a:r>
            <a:r>
              <a:rPr lang="en-US" sz="1200" dirty="0">
                <a:solidFill>
                  <a:schemeClr val="bg1"/>
                </a:solidFill>
              </a:rPr>
              <a:t>&gt;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void main()</a:t>
            </a:r>
          </a:p>
          <a:p>
            <a:r>
              <a:rPr lang="en-US" sz="1200" dirty="0">
                <a:solidFill>
                  <a:schemeClr val="bg1"/>
                </a:solidFill>
              </a:rPr>
              <a:t>{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int age;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char gen, </a:t>
            </a:r>
            <a:r>
              <a:rPr lang="en-US" sz="1200" dirty="0" err="1">
                <a:solidFill>
                  <a:schemeClr val="bg1"/>
                </a:solidFill>
              </a:rPr>
              <a:t>st</a:t>
            </a:r>
            <a:r>
              <a:rPr lang="en-US" sz="1200" dirty="0">
                <a:solidFill>
                  <a:schemeClr val="bg1"/>
                </a:solidFill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clrscr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printf("Enter your age:");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scanf("%d", &amp;age);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printf("Enter your gender(M/F):");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fflush</a:t>
            </a:r>
            <a:r>
              <a:rPr lang="en-US" sz="1200" dirty="0">
                <a:solidFill>
                  <a:schemeClr val="bg1"/>
                </a:solidFill>
              </a:rPr>
              <a:t>(stdin);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scanf("%c", &amp;gen);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printf("Enter your marital status(Y/N):");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fflush</a:t>
            </a:r>
            <a:r>
              <a:rPr lang="en-US" sz="1200" dirty="0">
                <a:solidFill>
                  <a:schemeClr val="bg1"/>
                </a:solidFill>
              </a:rPr>
              <a:t>(stdin);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scanf("%c", &amp;</a:t>
            </a:r>
            <a:r>
              <a:rPr lang="en-US" sz="1200" dirty="0" err="1">
                <a:solidFill>
                  <a:schemeClr val="bg1"/>
                </a:solidFill>
              </a:rPr>
              <a:t>st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printf("Your age is %d, Your gender is %c, Your marital status is %c", age, gen, </a:t>
            </a:r>
            <a:r>
              <a:rPr lang="en-US" sz="1200" dirty="0" err="1">
                <a:solidFill>
                  <a:schemeClr val="bg1"/>
                </a:solidFill>
              </a:rPr>
              <a:t>st</a:t>
            </a:r>
            <a:r>
              <a:rPr lang="en-US" sz="1200" dirty="0">
                <a:solidFill>
                  <a:schemeClr val="bg1"/>
                </a:solidFill>
              </a:rPr>
              <a:t>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    </a:t>
            </a:r>
            <a:r>
              <a:rPr lang="en-US" sz="1200" dirty="0" err="1">
                <a:solidFill>
                  <a:schemeClr val="bg1"/>
                </a:solidFill>
              </a:rPr>
              <a:t>getch</a:t>
            </a:r>
            <a:r>
              <a:rPr lang="en-US" sz="1200" dirty="0">
                <a:solidFill>
                  <a:schemeClr val="bg1"/>
                </a:solidFill>
              </a:rPr>
              <a:t>();</a:t>
            </a:r>
          </a:p>
          <a:p>
            <a:r>
              <a:rPr lang="en-US" sz="1200" dirty="0">
                <a:solidFill>
                  <a:schemeClr val="bg1"/>
                </a:solidFill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397282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cs typeface="Georgia"/>
              </a:rPr>
              <a:t>Exercise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142990"/>
            <a:ext cx="91440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/>
            <a:endParaRPr lang="en-US" b="1" dirty="0">
              <a:solidFill>
                <a:srgbClr val="00206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sz="2000" b="1" dirty="0">
                <a:solidFill>
                  <a:schemeClr val="bg1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C000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endParaRPr lang="en-US" b="1" dirty="0">
              <a:solidFill>
                <a:srgbClr val="FFFF00"/>
              </a:solidFill>
              <a:sym typeface="Wingdings" pitchFamily="2" charset="2"/>
            </a:endParaRPr>
          </a:p>
          <a:p>
            <a:pPr marL="1257300" lvl="2" indent="-342900"/>
            <a:r>
              <a:rPr lang="en-US" b="1" dirty="0">
                <a:solidFill>
                  <a:srgbClr val="FFFF00"/>
                </a:solidFill>
                <a:sym typeface="Wingdings" pitchFamily="2" charset="2"/>
              </a:rPr>
              <a:t>	</a:t>
            </a:r>
            <a:endParaRPr lang="en-US" b="1" dirty="0">
              <a:solidFill>
                <a:srgbClr val="0000CC"/>
              </a:solidFill>
              <a:sym typeface="Wingdings" pitchFamily="2" charset="2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42910" y="1643056"/>
            <a:ext cx="7929618" cy="2714644"/>
          </a:xfrm>
          <a:prstGeom prst="roundRect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1600" b="1" dirty="0">
                <a:solidFill>
                  <a:srgbClr val="FFFF00"/>
                </a:solidFill>
              </a:rPr>
              <a:t>An insurance company provides insurance to it’s employees according to the following criteria:</a:t>
            </a:r>
          </a:p>
          <a:p>
            <a:pPr marL="457200" indent="-457200" algn="just">
              <a:buAutoNum type="arabicPeriod"/>
            </a:pPr>
            <a:r>
              <a:rPr lang="en-US" sz="1600" b="1" dirty="0">
                <a:solidFill>
                  <a:srgbClr val="FFFF00"/>
                </a:solidFill>
              </a:rPr>
              <a:t>If the employee is married.</a:t>
            </a:r>
          </a:p>
          <a:p>
            <a:pPr marL="457200" indent="-457200" algn="just">
              <a:buAutoNum type="arabicPeriod"/>
            </a:pPr>
            <a:r>
              <a:rPr lang="en-US" sz="1600" b="1" dirty="0">
                <a:solidFill>
                  <a:srgbClr val="FFFF00"/>
                </a:solidFill>
              </a:rPr>
              <a:t>If the employee is unmarried, male and above 35 years of age</a:t>
            </a:r>
          </a:p>
          <a:p>
            <a:pPr marL="457200" indent="-457200" algn="just">
              <a:buAutoNum type="arabicPeriod"/>
            </a:pPr>
            <a:r>
              <a:rPr lang="en-US" sz="1600" b="1" dirty="0">
                <a:solidFill>
                  <a:srgbClr val="FFFF00"/>
                </a:solidFill>
              </a:rPr>
              <a:t>If the employee is unmarried, female and above 30 years of age</a:t>
            </a:r>
          </a:p>
          <a:p>
            <a:pPr algn="just"/>
            <a:r>
              <a:rPr lang="en-US" sz="1600" b="1" dirty="0">
                <a:solidFill>
                  <a:srgbClr val="FFFF00"/>
                </a:solidFill>
              </a:rPr>
              <a:t>In all the other cases insurance is not given.</a:t>
            </a:r>
          </a:p>
          <a:p>
            <a:pPr algn="just"/>
            <a:r>
              <a:rPr lang="en-US" sz="1600" b="1" dirty="0">
                <a:solidFill>
                  <a:srgbClr val="FFFF00"/>
                </a:solidFill>
              </a:rPr>
              <a:t>WAP to ask the user to input age, gender and marital status and check whether the user is eligible for insurance or not. DO NOT USE ANY LOGICAL OPERATOR</a:t>
            </a: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37685</TotalTime>
  <Words>708</Words>
  <Application>Microsoft Office PowerPoint</Application>
  <PresentationFormat>On-screen Show (16:9)</PresentationFormat>
  <Paragraphs>140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Contents Slide Master</vt:lpstr>
      <vt:lpstr>Section Break Slide Master</vt:lpstr>
      <vt:lpstr>Office Theme</vt:lpstr>
      <vt:lpstr>Slide 1</vt:lpstr>
      <vt:lpstr>Today’s Agenda</vt:lpstr>
      <vt:lpstr>The Function fflush()</vt:lpstr>
      <vt:lpstr>The code to be guess</vt:lpstr>
      <vt:lpstr>Here is the Result</vt:lpstr>
      <vt:lpstr>Why is this happened?</vt:lpstr>
      <vt:lpstr>Solution</vt:lpstr>
      <vt:lpstr>Above code using fflush()</vt:lpstr>
      <vt:lpstr>Exercise</vt:lpstr>
      <vt:lpstr>Solution</vt:lpstr>
      <vt:lpstr>End of Lecture 20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AFROZ</cp:lastModifiedBy>
  <cp:revision>1386</cp:revision>
  <dcterms:created xsi:type="dcterms:W3CDTF">2016-12-05T23:26:54Z</dcterms:created>
  <dcterms:modified xsi:type="dcterms:W3CDTF">2021-04-12T16:19:11Z</dcterms:modified>
</cp:coreProperties>
</file>