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674" r:id="rId3"/>
  </p:sldMasterIdLst>
  <p:sldIdLst>
    <p:sldId id="354" r:id="rId4"/>
    <p:sldId id="324" r:id="rId5"/>
    <p:sldId id="445" r:id="rId6"/>
    <p:sldId id="506" r:id="rId7"/>
    <p:sldId id="507" r:id="rId8"/>
    <p:sldId id="522" r:id="rId9"/>
    <p:sldId id="523" r:id="rId10"/>
    <p:sldId id="524" r:id="rId11"/>
    <p:sldId id="525" r:id="rId12"/>
    <p:sldId id="526" r:id="rId13"/>
    <p:sldId id="527" r:id="rId14"/>
    <p:sldId id="528" r:id="rId15"/>
    <p:sldId id="529" r:id="rId16"/>
    <p:sldId id="530" r:id="rId17"/>
    <p:sldId id="531" r:id="rId18"/>
    <p:sldId id="532" r:id="rId19"/>
    <p:sldId id="533" r:id="rId20"/>
    <p:sldId id="534" r:id="rId21"/>
    <p:sldId id="535" r:id="rId22"/>
    <p:sldId id="536" r:id="rId23"/>
    <p:sldId id="499" r:id="rId24"/>
    <p:sldId id="540" r:id="rId25"/>
    <p:sldId id="539" r:id="rId26"/>
    <p:sldId id="538" r:id="rId27"/>
    <p:sldId id="537" r:id="rId28"/>
    <p:sldId id="541" r:id="rId29"/>
    <p:sldId id="520" r:id="rId30"/>
    <p:sldId id="542" r:id="rId31"/>
    <p:sldId id="543" r:id="rId32"/>
    <p:sldId id="544" r:id="rId33"/>
    <p:sldId id="545" r:id="rId34"/>
    <p:sldId id="546" r:id="rId35"/>
    <p:sldId id="547" r:id="rId36"/>
    <p:sldId id="548" r:id="rId37"/>
    <p:sldId id="353" r:id="rId3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CC"/>
    <a:srgbClr val="FFFFFF"/>
    <a:srgbClr val="F2A40D"/>
    <a:srgbClr val="08E64D"/>
    <a:srgbClr val="058D2F"/>
    <a:srgbClr val="32AEB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537" autoAdjust="0"/>
    <p:restoredTop sz="94624" autoAdjust="0"/>
  </p:normalViewPr>
  <p:slideViewPr>
    <p:cSldViewPr>
      <p:cViewPr varScale="1">
        <p:scale>
          <a:sx n="92" d="100"/>
          <a:sy n="92" d="100"/>
        </p:scale>
        <p:origin x="-300" y="-10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621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9506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1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88877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42137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09397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1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5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52426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10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="" xmlns:p14="http://schemas.microsoft.com/office/powerpoint/2010/main" val="3106909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90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1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4" y="1238202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6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738235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12-Apr-21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12-Apr-21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1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3459988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12-Apr-21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12-Apr-21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12-Apr-21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12-Apr-21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12-Apr-21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12-Apr-21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12-Apr-21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12-Apr-21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12-Apr-21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3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3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2686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="" xmlns:p14="http://schemas.microsoft.com/office/powerpoint/2010/main" val="196085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159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1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2" y="1626258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9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2605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5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7001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344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70C03-0217-422B-9804-1030A8DBF8C0}" type="datetimeFigureOut">
              <a:rPr lang="en-US" smtClean="0"/>
              <a:pPr/>
              <a:t>12-Apr-21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2.png"/><Relationship Id="rId4" Type="http://schemas.openxmlformats.org/officeDocument/2006/relationships/hyperlink" Target="mailto:scalive4u@gmail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428992" y="12144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7482" y="210582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87272" y="378619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1" name="Picture 30" descr="ccccccccccccccccccccccc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8992" y="0"/>
            <a:ext cx="2510595" cy="2786082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2143108" y="2857502"/>
            <a:ext cx="507209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 Language</a:t>
            </a:r>
          </a:p>
          <a:p>
            <a:pPr algn="ctr"/>
            <a:r>
              <a:rPr lang="en-US" sz="5400" b="1" cap="all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Lecture 21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Improved syntax of the switch statement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7164320" cy="378565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1257300" lvl="2" indent="-342900"/>
            <a:r>
              <a:rPr lang="en-US" sz="1200" b="1" dirty="0">
                <a:solidFill>
                  <a:schemeClr val="bg1"/>
                </a:solidFill>
                <a:sym typeface="Wingdings" pitchFamily="2" charset="2"/>
              </a:rPr>
              <a:t>switch(</a:t>
            </a:r>
            <a:r>
              <a:rPr lang="en-US" sz="1200" b="1" dirty="0" err="1">
                <a:solidFill>
                  <a:schemeClr val="bg1"/>
                </a:solidFill>
                <a:sym typeface="Wingdings" pitchFamily="2" charset="2"/>
              </a:rPr>
              <a:t>var_name</a:t>
            </a:r>
            <a:r>
              <a:rPr lang="en-US" sz="1200" b="1" dirty="0">
                <a:solidFill>
                  <a:schemeClr val="bg1"/>
                </a:solidFill>
                <a:sym typeface="Wingdings" pitchFamily="2" charset="2"/>
              </a:rPr>
              <a:t>)</a:t>
            </a:r>
          </a:p>
          <a:p>
            <a:pPr marL="1257300" lvl="2" indent="-342900"/>
            <a:r>
              <a:rPr lang="en-US" sz="1200" b="1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200" b="1" dirty="0">
                <a:solidFill>
                  <a:schemeClr val="bg1"/>
                </a:solidFill>
                <a:sym typeface="Wingdings" pitchFamily="2" charset="2"/>
              </a:rPr>
              <a:t>    case value 1:</a:t>
            </a:r>
          </a:p>
          <a:p>
            <a:pPr marL="1257300" lvl="2" indent="-342900"/>
            <a:r>
              <a:rPr lang="en-US" sz="1200" b="1" dirty="0">
                <a:solidFill>
                  <a:schemeClr val="bg1"/>
                </a:solidFill>
                <a:sym typeface="Wingdings" pitchFamily="2" charset="2"/>
              </a:rPr>
              <a:t>                ....</a:t>
            </a:r>
          </a:p>
          <a:p>
            <a:pPr marL="1257300" lvl="2" indent="-342900"/>
            <a:r>
              <a:rPr lang="en-US" sz="1200" b="1" dirty="0">
                <a:solidFill>
                  <a:schemeClr val="bg1"/>
                </a:solidFill>
                <a:sym typeface="Wingdings" pitchFamily="2" charset="2"/>
              </a:rPr>
              <a:t>                ....</a:t>
            </a:r>
          </a:p>
          <a:p>
            <a:pPr marL="1257300" lvl="2" indent="-342900"/>
            <a:r>
              <a:rPr lang="en-US" sz="1200" b="1" dirty="0">
                <a:solidFill>
                  <a:schemeClr val="bg1"/>
                </a:solidFill>
                <a:sym typeface="Wingdings" pitchFamily="2" charset="2"/>
              </a:rPr>
              <a:t>		break;</a:t>
            </a:r>
          </a:p>
          <a:p>
            <a:pPr marL="1257300" lvl="2" indent="-342900"/>
            <a:r>
              <a:rPr lang="en-US" sz="1200" b="1" dirty="0">
                <a:solidFill>
                  <a:schemeClr val="bg1"/>
                </a:solidFill>
                <a:sym typeface="Wingdings" pitchFamily="2" charset="2"/>
              </a:rPr>
              <a:t>    case value 2:</a:t>
            </a:r>
          </a:p>
          <a:p>
            <a:pPr marL="1257300" lvl="2" indent="-342900"/>
            <a:r>
              <a:rPr lang="en-US" sz="1200" b="1" dirty="0">
                <a:solidFill>
                  <a:schemeClr val="bg1"/>
                </a:solidFill>
                <a:sym typeface="Wingdings" pitchFamily="2" charset="2"/>
              </a:rPr>
              <a:t>                ....</a:t>
            </a:r>
          </a:p>
          <a:p>
            <a:pPr marL="1257300" lvl="2" indent="-342900"/>
            <a:r>
              <a:rPr lang="en-US" sz="1200" b="1" dirty="0">
                <a:solidFill>
                  <a:schemeClr val="bg1"/>
                </a:solidFill>
                <a:sym typeface="Wingdings" pitchFamily="2" charset="2"/>
              </a:rPr>
              <a:t>                ....</a:t>
            </a:r>
          </a:p>
          <a:p>
            <a:pPr marL="1257300" lvl="2" indent="-342900"/>
            <a:r>
              <a:rPr lang="en-US" sz="1200" b="1" dirty="0">
                <a:solidFill>
                  <a:schemeClr val="bg1"/>
                </a:solidFill>
                <a:sym typeface="Wingdings" pitchFamily="2" charset="2"/>
              </a:rPr>
              <a:t>		break;</a:t>
            </a:r>
          </a:p>
          <a:p>
            <a:pPr marL="1257300" lvl="2" indent="-342900"/>
            <a:r>
              <a:rPr lang="en-US" sz="1200" b="1" dirty="0">
                <a:solidFill>
                  <a:schemeClr val="bg1"/>
                </a:solidFill>
                <a:sym typeface="Wingdings" pitchFamily="2" charset="2"/>
              </a:rPr>
              <a:t>    case value 3:</a:t>
            </a:r>
          </a:p>
          <a:p>
            <a:pPr marL="1257300" lvl="2" indent="-342900"/>
            <a:r>
              <a:rPr lang="en-US" sz="1200" b="1" dirty="0">
                <a:solidFill>
                  <a:schemeClr val="bg1"/>
                </a:solidFill>
                <a:sym typeface="Wingdings" pitchFamily="2" charset="2"/>
              </a:rPr>
              <a:t>                ....</a:t>
            </a:r>
          </a:p>
          <a:p>
            <a:pPr marL="1257300" lvl="2" indent="-342900"/>
            <a:r>
              <a:rPr lang="en-US" sz="1200" b="1" dirty="0">
                <a:solidFill>
                  <a:schemeClr val="bg1"/>
                </a:solidFill>
                <a:sym typeface="Wingdings" pitchFamily="2" charset="2"/>
              </a:rPr>
              <a:t>                ....</a:t>
            </a:r>
          </a:p>
          <a:p>
            <a:pPr marL="1257300" lvl="2" indent="-342900"/>
            <a:r>
              <a:rPr lang="en-US" sz="1200" b="1" dirty="0">
                <a:solidFill>
                  <a:schemeClr val="bg1"/>
                </a:solidFill>
                <a:sym typeface="Wingdings" pitchFamily="2" charset="2"/>
              </a:rPr>
              <a:t>		break;</a:t>
            </a:r>
          </a:p>
          <a:p>
            <a:pPr marL="1257300" lvl="2" indent="-342900"/>
            <a:r>
              <a:rPr lang="en-US" sz="1200" b="1" dirty="0">
                <a:solidFill>
                  <a:schemeClr val="bg1"/>
                </a:solidFill>
                <a:sym typeface="Wingdings" pitchFamily="2" charset="2"/>
              </a:rPr>
              <a:t>    .</a:t>
            </a:r>
          </a:p>
          <a:p>
            <a:pPr marL="1257300" lvl="2" indent="-342900"/>
            <a:r>
              <a:rPr lang="en-US" sz="1200" b="1" dirty="0">
                <a:solidFill>
                  <a:schemeClr val="bg1"/>
                </a:solidFill>
                <a:sym typeface="Wingdings" pitchFamily="2" charset="2"/>
              </a:rPr>
              <a:t>    .</a:t>
            </a:r>
          </a:p>
          <a:p>
            <a:pPr marL="1257300" lvl="2" indent="-342900"/>
            <a:r>
              <a:rPr lang="en-US" sz="1200" b="1" dirty="0">
                <a:solidFill>
                  <a:schemeClr val="bg1"/>
                </a:solidFill>
                <a:sym typeface="Wingdings" pitchFamily="2" charset="2"/>
              </a:rPr>
              <a:t>    default:</a:t>
            </a:r>
          </a:p>
          <a:p>
            <a:pPr marL="1257300" lvl="2" indent="-342900"/>
            <a:r>
              <a:rPr lang="en-US" sz="1200" b="1" dirty="0">
                <a:solidFill>
                  <a:schemeClr val="bg1"/>
                </a:solidFill>
                <a:sym typeface="Wingdings" pitchFamily="2" charset="2"/>
              </a:rPr>
              <a:t>                ....</a:t>
            </a:r>
          </a:p>
          <a:p>
            <a:pPr marL="1257300" lvl="2" indent="-342900"/>
            <a:r>
              <a:rPr lang="en-US" sz="1200" b="1" dirty="0">
                <a:solidFill>
                  <a:schemeClr val="bg1"/>
                </a:solidFill>
                <a:sym typeface="Wingdings" pitchFamily="2" charset="2"/>
              </a:rPr>
              <a:t>                ....</a:t>
            </a:r>
          </a:p>
          <a:p>
            <a:pPr marL="1257300" lvl="2" indent="-342900"/>
            <a:r>
              <a:rPr lang="en-US" sz="1200" b="1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68731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 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2910" y="1643056"/>
            <a:ext cx="7929618" cy="2714644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rgbClr val="FFFF00"/>
                </a:solidFill>
              </a:rPr>
              <a:t>Write a program to accept two integers from the user and then ask the user to select an operation to be performed on those numbers. The operations to be performed are:</a:t>
            </a:r>
          </a:p>
          <a:p>
            <a:r>
              <a:rPr lang="en-US" sz="900" b="1" dirty="0">
                <a:solidFill>
                  <a:srgbClr val="FFFF00"/>
                </a:solidFill>
              </a:rPr>
              <a:t>Addition</a:t>
            </a:r>
          </a:p>
          <a:p>
            <a:r>
              <a:rPr lang="en-US" sz="900" b="1" dirty="0">
                <a:solidFill>
                  <a:srgbClr val="FFFF00"/>
                </a:solidFill>
              </a:rPr>
              <a:t>Subtraction</a:t>
            </a:r>
          </a:p>
          <a:p>
            <a:r>
              <a:rPr lang="en-US" sz="900" b="1" dirty="0">
                <a:solidFill>
                  <a:srgbClr val="FFFF00"/>
                </a:solidFill>
              </a:rPr>
              <a:t>Multiplication</a:t>
            </a:r>
          </a:p>
          <a:p>
            <a:r>
              <a:rPr lang="en-US" sz="900" b="1" dirty="0">
                <a:solidFill>
                  <a:srgbClr val="FFFF00"/>
                </a:solidFill>
              </a:rPr>
              <a:t>Division</a:t>
            </a:r>
          </a:p>
          <a:p>
            <a:r>
              <a:rPr lang="en-US" sz="900" b="1" dirty="0">
                <a:solidFill>
                  <a:srgbClr val="FFFF00"/>
                </a:solidFill>
              </a:rPr>
              <a:t>Finally, perform the operation as selected by the user.</a:t>
            </a:r>
          </a:p>
          <a:p>
            <a:r>
              <a:rPr lang="en-US" sz="900" b="1" dirty="0">
                <a:solidFill>
                  <a:srgbClr val="FFFF00"/>
                </a:solidFill>
              </a:rPr>
              <a:t>EX:</a:t>
            </a:r>
          </a:p>
          <a:p>
            <a:r>
              <a:rPr lang="en-US" sz="900" b="1" dirty="0">
                <a:solidFill>
                  <a:srgbClr val="FFFF00"/>
                </a:solidFill>
              </a:rPr>
              <a:t>Enter 2 integers:10 20</a:t>
            </a:r>
          </a:p>
          <a:p>
            <a:r>
              <a:rPr lang="en-US" sz="900" b="1" dirty="0">
                <a:solidFill>
                  <a:srgbClr val="FFFF00"/>
                </a:solidFill>
              </a:rPr>
              <a:t>Select an operation:</a:t>
            </a:r>
          </a:p>
          <a:p>
            <a:r>
              <a:rPr lang="en-US" sz="900" b="1" dirty="0">
                <a:solidFill>
                  <a:srgbClr val="FFFF00"/>
                </a:solidFill>
              </a:rPr>
              <a:t>1. Addition</a:t>
            </a:r>
          </a:p>
          <a:p>
            <a:r>
              <a:rPr lang="en-US" sz="900" b="1" dirty="0">
                <a:solidFill>
                  <a:srgbClr val="FFFF00"/>
                </a:solidFill>
              </a:rPr>
              <a:t>2. Subtraction</a:t>
            </a:r>
          </a:p>
          <a:p>
            <a:r>
              <a:rPr lang="en-US" sz="900" b="1" dirty="0">
                <a:solidFill>
                  <a:srgbClr val="FFFF00"/>
                </a:solidFill>
              </a:rPr>
              <a:t>3. Multiplication</a:t>
            </a:r>
          </a:p>
          <a:p>
            <a:r>
              <a:rPr lang="en-US" sz="900" b="1" dirty="0">
                <a:solidFill>
                  <a:srgbClr val="FFFF00"/>
                </a:solidFill>
              </a:rPr>
              <a:t>4. Division</a:t>
            </a:r>
          </a:p>
          <a:p>
            <a:r>
              <a:rPr lang="en-US" sz="900" b="1" dirty="0">
                <a:solidFill>
                  <a:srgbClr val="FFFF00"/>
                </a:solidFill>
              </a:rPr>
              <a:t>Enter your choice: 3</a:t>
            </a:r>
          </a:p>
          <a:p>
            <a:r>
              <a:rPr lang="en-US" sz="900" b="1" dirty="0">
                <a:solidFill>
                  <a:srgbClr val="FFFF00"/>
                </a:solidFill>
              </a:rPr>
              <a:t>Multiplication is 200</a:t>
            </a:r>
          </a:p>
        </p:txBody>
      </p:sp>
    </p:spTree>
    <p:extLst>
      <p:ext uri="{BB962C8B-B14F-4D97-AF65-F5344CB8AC3E}">
        <p14:creationId xmlns="" xmlns:p14="http://schemas.microsoft.com/office/powerpoint/2010/main" val="326082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Solution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57224" y="1000114"/>
            <a:ext cx="7429552" cy="4000528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059582"/>
            <a:ext cx="8027846" cy="3046988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void main()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int a, b, choice;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sym typeface="Wingdings" pitchFamily="2" charset="2"/>
              </a:rPr>
              <a:t>clrscr</a:t>
            </a:r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();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printf("Enter 2 integers:");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scanf("%d %d", &amp;a, &amp;b);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printf("Select an operation:\n");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printf("1. Addition\n2. Subtraction\n3. Multiplication\n4. Division");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printf("\</a:t>
            </a:r>
            <a:r>
              <a:rPr lang="en-US" sz="1200" dirty="0" err="1">
                <a:solidFill>
                  <a:schemeClr val="bg1"/>
                </a:solidFill>
                <a:sym typeface="Wingdings" pitchFamily="2" charset="2"/>
              </a:rPr>
              <a:t>nEnter</a:t>
            </a:r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your choice:");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scanf("%d", &amp;choice);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switch(choice)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case 1: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printf("Sum is %d", a + b);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break;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case 2: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printf("Difference is %d", a - b);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break;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case 3: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printf("Multiplication is %d", a * b);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break;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case 4: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printf("Division is %f", (float)a/b);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break;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default: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printf("Wrong Choice!");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sym typeface="Wingdings" pitchFamily="2" charset="2"/>
              </a:rPr>
              <a:t>getch</a:t>
            </a:r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();</a:t>
            </a:r>
          </a:p>
          <a:p>
            <a:pPr marL="1257300" lvl="2" indent="-342900"/>
            <a:r>
              <a:rPr lang="en-US" sz="800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sz="800" b="1" dirty="0">
              <a:solidFill>
                <a:srgbClr val="0000CC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8597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 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2910" y="1643056"/>
            <a:ext cx="7929618" cy="2714644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FFFF00"/>
                </a:solidFill>
              </a:rPr>
              <a:t>Write a program to accept two integers from the user and then ask the user to select an operation to be performed on those numbers. The operations to be performed are:</a:t>
            </a:r>
          </a:p>
          <a:p>
            <a:r>
              <a:rPr lang="en-US" sz="1000" b="1" dirty="0">
                <a:solidFill>
                  <a:srgbClr val="FFFF00"/>
                </a:solidFill>
              </a:rPr>
              <a:t>Addition</a:t>
            </a:r>
          </a:p>
          <a:p>
            <a:r>
              <a:rPr lang="en-US" sz="1000" b="1" dirty="0">
                <a:solidFill>
                  <a:srgbClr val="FFFF00"/>
                </a:solidFill>
              </a:rPr>
              <a:t>Subtraction</a:t>
            </a:r>
          </a:p>
          <a:p>
            <a:r>
              <a:rPr lang="en-US" sz="1000" b="1" dirty="0">
                <a:solidFill>
                  <a:srgbClr val="FFFF00"/>
                </a:solidFill>
              </a:rPr>
              <a:t>Multiplication</a:t>
            </a:r>
          </a:p>
          <a:p>
            <a:r>
              <a:rPr lang="en-US" sz="1000" b="1" dirty="0">
                <a:solidFill>
                  <a:srgbClr val="FFFF00"/>
                </a:solidFill>
              </a:rPr>
              <a:t>Division</a:t>
            </a:r>
          </a:p>
          <a:p>
            <a:r>
              <a:rPr lang="en-US" sz="1000" b="1" dirty="0">
                <a:solidFill>
                  <a:srgbClr val="FFFF00"/>
                </a:solidFill>
              </a:rPr>
              <a:t>Finally, perform the operation as selected by the user.</a:t>
            </a:r>
          </a:p>
          <a:p>
            <a:r>
              <a:rPr lang="en-US" sz="1000" b="1" dirty="0">
                <a:solidFill>
                  <a:srgbClr val="FFFF00"/>
                </a:solidFill>
              </a:rPr>
              <a:t>EX:</a:t>
            </a:r>
          </a:p>
          <a:p>
            <a:r>
              <a:rPr lang="en-US" sz="1000" b="1" dirty="0">
                <a:solidFill>
                  <a:srgbClr val="FFFF00"/>
                </a:solidFill>
              </a:rPr>
              <a:t>Enter 2 integers:10 20</a:t>
            </a:r>
          </a:p>
          <a:p>
            <a:r>
              <a:rPr lang="en-US" sz="1000" b="1" dirty="0">
                <a:solidFill>
                  <a:srgbClr val="FFFF00"/>
                </a:solidFill>
              </a:rPr>
              <a:t>Select an operation:</a:t>
            </a:r>
          </a:p>
          <a:p>
            <a:r>
              <a:rPr lang="en-US" sz="1000" b="1" dirty="0">
                <a:solidFill>
                  <a:srgbClr val="FFFF00"/>
                </a:solidFill>
              </a:rPr>
              <a:t>A. Addition</a:t>
            </a:r>
          </a:p>
          <a:p>
            <a:r>
              <a:rPr lang="en-US" sz="1000" b="1" dirty="0">
                <a:solidFill>
                  <a:srgbClr val="FFFF00"/>
                </a:solidFill>
              </a:rPr>
              <a:t>S. Subtraction</a:t>
            </a:r>
          </a:p>
          <a:p>
            <a:r>
              <a:rPr lang="en-US" sz="1000" b="1" dirty="0">
                <a:solidFill>
                  <a:srgbClr val="FFFF00"/>
                </a:solidFill>
              </a:rPr>
              <a:t>M. Multiplication</a:t>
            </a:r>
          </a:p>
          <a:p>
            <a:r>
              <a:rPr lang="en-US" sz="1000" b="1" dirty="0">
                <a:solidFill>
                  <a:srgbClr val="FFFF00"/>
                </a:solidFill>
              </a:rPr>
              <a:t>D. Division</a:t>
            </a:r>
          </a:p>
          <a:p>
            <a:r>
              <a:rPr lang="en-US" sz="1000" b="1" dirty="0">
                <a:solidFill>
                  <a:srgbClr val="FFFF00"/>
                </a:solidFill>
              </a:rPr>
              <a:t>Enter your choice: M</a:t>
            </a:r>
          </a:p>
          <a:p>
            <a:r>
              <a:rPr lang="en-US" sz="1000" b="1" dirty="0">
                <a:solidFill>
                  <a:srgbClr val="FFFF00"/>
                </a:solidFill>
              </a:rPr>
              <a:t>Multiplication is 200</a:t>
            </a:r>
          </a:p>
        </p:txBody>
      </p:sp>
    </p:spTree>
    <p:extLst>
      <p:ext uri="{BB962C8B-B14F-4D97-AF65-F5344CB8AC3E}">
        <p14:creationId xmlns="" xmlns:p14="http://schemas.microsoft.com/office/powerpoint/2010/main" val="200244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Solution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57224" y="1000114"/>
            <a:ext cx="7429552" cy="4000528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059582"/>
            <a:ext cx="8027846" cy="3046988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void main()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int a, b;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char choice;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sym typeface="Wingdings" pitchFamily="2" charset="2"/>
              </a:rPr>
              <a:t>clrscr</a:t>
            </a:r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();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printf("Enter 2 integers:");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scanf("%d %d", &amp;a, &amp;b);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printf("Select an operation:\n");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printf("A. Addition\</a:t>
            </a:r>
            <a:r>
              <a:rPr lang="en-US" sz="1200" dirty="0" err="1">
                <a:solidFill>
                  <a:schemeClr val="bg1"/>
                </a:solidFill>
                <a:sym typeface="Wingdings" pitchFamily="2" charset="2"/>
              </a:rPr>
              <a:t>nS</a:t>
            </a:r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. Subtraction\</a:t>
            </a:r>
            <a:r>
              <a:rPr lang="en-US" sz="1200" dirty="0" err="1">
                <a:solidFill>
                  <a:schemeClr val="bg1"/>
                </a:solidFill>
                <a:sym typeface="Wingdings" pitchFamily="2" charset="2"/>
              </a:rPr>
              <a:t>nM.</a:t>
            </a:r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Multiplication\</a:t>
            </a:r>
            <a:r>
              <a:rPr lang="en-US" sz="1200" dirty="0" err="1">
                <a:solidFill>
                  <a:schemeClr val="bg1"/>
                </a:solidFill>
                <a:sym typeface="Wingdings" pitchFamily="2" charset="2"/>
              </a:rPr>
              <a:t>nD</a:t>
            </a:r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. Division");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printf("\</a:t>
            </a:r>
            <a:r>
              <a:rPr lang="en-US" sz="1200" dirty="0" err="1">
                <a:solidFill>
                  <a:schemeClr val="bg1"/>
                </a:solidFill>
                <a:sym typeface="Wingdings" pitchFamily="2" charset="2"/>
              </a:rPr>
              <a:t>nEnter</a:t>
            </a:r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your choice:");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sym typeface="Wingdings" pitchFamily="2" charset="2"/>
              </a:rPr>
              <a:t>fflush</a:t>
            </a:r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(stdin);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scanf("%c", &amp;choice);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switch(choice)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case 'A':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printf("Sum is %d", a + b);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break;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case 'S':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printf("Difference is %d", a - b);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break;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case 'M':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printf("Multiplication is %d", a * b);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break;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case 'D':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printf("Division is %f", (float)a/b);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break;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default: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printf("Wrong Choice!");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sym typeface="Wingdings" pitchFamily="2" charset="2"/>
              </a:rPr>
              <a:t>getch</a:t>
            </a:r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();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sz="1200" b="1" dirty="0">
              <a:solidFill>
                <a:srgbClr val="0000CC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2282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 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2910" y="1643056"/>
            <a:ext cx="7929618" cy="2714644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FFFF00"/>
                </a:solidFill>
              </a:rPr>
              <a:t>Write a program to accept two integers from the user and then ask the user to select an operation to be performed on those numbers. The operations to be performed are:</a:t>
            </a:r>
          </a:p>
          <a:p>
            <a:r>
              <a:rPr lang="en-US" sz="1000" b="1" dirty="0">
                <a:solidFill>
                  <a:srgbClr val="FFFF00"/>
                </a:solidFill>
              </a:rPr>
              <a:t>Addition</a:t>
            </a:r>
          </a:p>
          <a:p>
            <a:r>
              <a:rPr lang="en-US" sz="1000" b="1" dirty="0">
                <a:solidFill>
                  <a:srgbClr val="FFFF00"/>
                </a:solidFill>
              </a:rPr>
              <a:t>Subtraction</a:t>
            </a:r>
          </a:p>
          <a:p>
            <a:r>
              <a:rPr lang="en-US" sz="1000" b="1" dirty="0">
                <a:solidFill>
                  <a:srgbClr val="FFFF00"/>
                </a:solidFill>
              </a:rPr>
              <a:t>Multiplication</a:t>
            </a:r>
          </a:p>
          <a:p>
            <a:r>
              <a:rPr lang="en-US" sz="1000" b="1" dirty="0">
                <a:solidFill>
                  <a:srgbClr val="FFFF00"/>
                </a:solidFill>
              </a:rPr>
              <a:t>Division</a:t>
            </a:r>
          </a:p>
          <a:p>
            <a:r>
              <a:rPr lang="en-US" sz="1000" b="1" dirty="0">
                <a:solidFill>
                  <a:srgbClr val="FFFF00"/>
                </a:solidFill>
              </a:rPr>
              <a:t>Finally, perform the operation as selected by the user.</a:t>
            </a:r>
          </a:p>
          <a:p>
            <a:r>
              <a:rPr lang="en-US" sz="1000" b="1" dirty="0">
                <a:solidFill>
                  <a:srgbClr val="FFFF00"/>
                </a:solidFill>
              </a:rPr>
              <a:t>EX:</a:t>
            </a:r>
          </a:p>
          <a:p>
            <a:r>
              <a:rPr lang="en-US" sz="1000" b="1" dirty="0">
                <a:solidFill>
                  <a:srgbClr val="FFFF00"/>
                </a:solidFill>
              </a:rPr>
              <a:t>Enter 2 integers:10 20</a:t>
            </a:r>
          </a:p>
          <a:p>
            <a:r>
              <a:rPr lang="en-US" sz="1000" b="1" dirty="0">
                <a:solidFill>
                  <a:srgbClr val="FFFF00"/>
                </a:solidFill>
              </a:rPr>
              <a:t>Select an operation:</a:t>
            </a:r>
          </a:p>
          <a:p>
            <a:r>
              <a:rPr lang="en-US" sz="1000" b="1" dirty="0">
                <a:solidFill>
                  <a:srgbClr val="FFFF00"/>
                </a:solidFill>
              </a:rPr>
              <a:t>A/a. Addition</a:t>
            </a:r>
          </a:p>
          <a:p>
            <a:r>
              <a:rPr lang="en-US" sz="1000" b="1" dirty="0">
                <a:solidFill>
                  <a:srgbClr val="FFFF00"/>
                </a:solidFill>
              </a:rPr>
              <a:t>S/s. Subtraction</a:t>
            </a:r>
          </a:p>
          <a:p>
            <a:r>
              <a:rPr lang="en-US" sz="1000" b="1" dirty="0">
                <a:solidFill>
                  <a:srgbClr val="FFFF00"/>
                </a:solidFill>
              </a:rPr>
              <a:t>M/m. Multiplication</a:t>
            </a:r>
          </a:p>
          <a:p>
            <a:r>
              <a:rPr lang="en-US" sz="1000" b="1" dirty="0">
                <a:solidFill>
                  <a:srgbClr val="FFFF00"/>
                </a:solidFill>
              </a:rPr>
              <a:t>D/d. Division</a:t>
            </a:r>
          </a:p>
          <a:p>
            <a:r>
              <a:rPr lang="en-US" sz="1000" b="1" dirty="0">
                <a:solidFill>
                  <a:srgbClr val="FFFF00"/>
                </a:solidFill>
              </a:rPr>
              <a:t>Enter your choice: m</a:t>
            </a:r>
          </a:p>
          <a:p>
            <a:r>
              <a:rPr lang="en-US" sz="1000" b="1" dirty="0">
                <a:solidFill>
                  <a:srgbClr val="FFFF00"/>
                </a:solidFill>
              </a:rPr>
              <a:t>Multiplication is 200</a:t>
            </a:r>
          </a:p>
        </p:txBody>
      </p:sp>
    </p:spTree>
    <p:extLst>
      <p:ext uri="{BB962C8B-B14F-4D97-AF65-F5344CB8AC3E}">
        <p14:creationId xmlns="" xmlns:p14="http://schemas.microsoft.com/office/powerpoint/2010/main" val="156125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Solution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57224" y="1000114"/>
            <a:ext cx="7429552" cy="4000528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059582"/>
            <a:ext cx="8027846" cy="3308598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marL="1257300" lvl="2" indent="-342900"/>
            <a:r>
              <a:rPr lang="en-US" sz="1100" dirty="0">
                <a:solidFill>
                  <a:schemeClr val="bg1"/>
                </a:solidFill>
                <a:sym typeface="Wingdings" pitchFamily="2" charset="2"/>
              </a:rPr>
              <a:t>void main()</a:t>
            </a:r>
          </a:p>
          <a:p>
            <a:pPr marL="1257300" lvl="2" indent="-342900"/>
            <a:r>
              <a:rPr lang="en-US" sz="11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100" dirty="0">
                <a:solidFill>
                  <a:schemeClr val="bg1"/>
                </a:solidFill>
                <a:sym typeface="Wingdings" pitchFamily="2" charset="2"/>
              </a:rPr>
              <a:t>    int a, b;</a:t>
            </a:r>
          </a:p>
          <a:p>
            <a:pPr marL="1257300" lvl="2" indent="-342900"/>
            <a:r>
              <a:rPr lang="en-US" sz="1100" dirty="0">
                <a:solidFill>
                  <a:schemeClr val="bg1"/>
                </a:solidFill>
                <a:sym typeface="Wingdings" pitchFamily="2" charset="2"/>
              </a:rPr>
              <a:t>    char choice;</a:t>
            </a:r>
          </a:p>
          <a:p>
            <a:pPr marL="1257300" lvl="2" indent="-342900"/>
            <a:r>
              <a:rPr lang="en-US" sz="1100" dirty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en-US" sz="1100" dirty="0" err="1">
                <a:solidFill>
                  <a:schemeClr val="bg1"/>
                </a:solidFill>
                <a:sym typeface="Wingdings" pitchFamily="2" charset="2"/>
              </a:rPr>
              <a:t>clrscr</a:t>
            </a:r>
            <a:r>
              <a:rPr lang="en-US" sz="1100" dirty="0">
                <a:solidFill>
                  <a:schemeClr val="bg1"/>
                </a:solidFill>
                <a:sym typeface="Wingdings" pitchFamily="2" charset="2"/>
              </a:rPr>
              <a:t>();</a:t>
            </a:r>
          </a:p>
          <a:p>
            <a:pPr marL="1257300" lvl="2" indent="-342900"/>
            <a:r>
              <a:rPr lang="en-US" sz="1100" dirty="0">
                <a:solidFill>
                  <a:schemeClr val="bg1"/>
                </a:solidFill>
                <a:sym typeface="Wingdings" pitchFamily="2" charset="2"/>
              </a:rPr>
              <a:t>    printf("Enter 2 integers:");</a:t>
            </a:r>
          </a:p>
          <a:p>
            <a:pPr marL="1257300" lvl="2" indent="-342900"/>
            <a:r>
              <a:rPr lang="en-US" sz="1100" dirty="0">
                <a:solidFill>
                  <a:schemeClr val="bg1"/>
                </a:solidFill>
                <a:sym typeface="Wingdings" pitchFamily="2" charset="2"/>
              </a:rPr>
              <a:t>    scanf("%d %d", &amp;a, &amp;b);</a:t>
            </a:r>
          </a:p>
          <a:p>
            <a:pPr marL="1257300" lvl="2" indent="-342900"/>
            <a:r>
              <a:rPr lang="en-US" sz="1100" dirty="0">
                <a:solidFill>
                  <a:schemeClr val="bg1"/>
                </a:solidFill>
                <a:sym typeface="Wingdings" pitchFamily="2" charset="2"/>
              </a:rPr>
              <a:t>    printf("Select an operation:\n");</a:t>
            </a:r>
          </a:p>
          <a:p>
            <a:pPr marL="1257300" lvl="2" indent="-342900"/>
            <a:r>
              <a:rPr lang="en-US" sz="1100" dirty="0">
                <a:solidFill>
                  <a:schemeClr val="bg1"/>
                </a:solidFill>
                <a:sym typeface="Wingdings" pitchFamily="2" charset="2"/>
              </a:rPr>
              <a:t>    printf("A/a. Addition\</a:t>
            </a:r>
            <a:r>
              <a:rPr lang="en-US" sz="1100" dirty="0" err="1">
                <a:solidFill>
                  <a:schemeClr val="bg1"/>
                </a:solidFill>
                <a:sym typeface="Wingdings" pitchFamily="2" charset="2"/>
              </a:rPr>
              <a:t>nS</a:t>
            </a:r>
            <a:r>
              <a:rPr lang="en-US" sz="1100" dirty="0">
                <a:solidFill>
                  <a:schemeClr val="bg1"/>
                </a:solidFill>
                <a:sym typeface="Wingdings" pitchFamily="2" charset="2"/>
              </a:rPr>
              <a:t>/s. Subtraction\</a:t>
            </a:r>
            <a:r>
              <a:rPr lang="en-US" sz="1100" dirty="0" err="1">
                <a:solidFill>
                  <a:schemeClr val="bg1"/>
                </a:solidFill>
                <a:sym typeface="Wingdings" pitchFamily="2" charset="2"/>
              </a:rPr>
              <a:t>nM</a:t>
            </a:r>
            <a:r>
              <a:rPr lang="en-US" sz="1100" dirty="0">
                <a:solidFill>
                  <a:schemeClr val="bg1"/>
                </a:solidFill>
                <a:sym typeface="Wingdings" pitchFamily="2" charset="2"/>
              </a:rPr>
              <a:t>/m. Multiplication\</a:t>
            </a:r>
            <a:r>
              <a:rPr lang="en-US" sz="1100" dirty="0" err="1">
                <a:solidFill>
                  <a:schemeClr val="bg1"/>
                </a:solidFill>
                <a:sym typeface="Wingdings" pitchFamily="2" charset="2"/>
              </a:rPr>
              <a:t>nD</a:t>
            </a:r>
            <a:r>
              <a:rPr lang="en-US" sz="1100" dirty="0">
                <a:solidFill>
                  <a:schemeClr val="bg1"/>
                </a:solidFill>
                <a:sym typeface="Wingdings" pitchFamily="2" charset="2"/>
              </a:rPr>
              <a:t>/d. Division");</a:t>
            </a:r>
          </a:p>
          <a:p>
            <a:pPr marL="1257300" lvl="2" indent="-342900"/>
            <a:r>
              <a:rPr lang="en-US" sz="1100" dirty="0">
                <a:solidFill>
                  <a:schemeClr val="bg1"/>
                </a:solidFill>
                <a:sym typeface="Wingdings" pitchFamily="2" charset="2"/>
              </a:rPr>
              <a:t>    printf("\</a:t>
            </a:r>
            <a:r>
              <a:rPr lang="en-US" sz="1100" dirty="0" err="1">
                <a:solidFill>
                  <a:schemeClr val="bg1"/>
                </a:solidFill>
                <a:sym typeface="Wingdings" pitchFamily="2" charset="2"/>
              </a:rPr>
              <a:t>nEnter</a:t>
            </a:r>
            <a:r>
              <a:rPr lang="en-US" sz="1100" dirty="0">
                <a:solidFill>
                  <a:schemeClr val="bg1"/>
                </a:solidFill>
                <a:sym typeface="Wingdings" pitchFamily="2" charset="2"/>
              </a:rPr>
              <a:t> your choice:");</a:t>
            </a:r>
          </a:p>
          <a:p>
            <a:pPr marL="1257300" lvl="2" indent="-342900"/>
            <a:r>
              <a:rPr lang="en-US" sz="1100" dirty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en-US" sz="1100" dirty="0" err="1">
                <a:solidFill>
                  <a:schemeClr val="bg1"/>
                </a:solidFill>
                <a:sym typeface="Wingdings" pitchFamily="2" charset="2"/>
              </a:rPr>
              <a:t>fflush</a:t>
            </a:r>
            <a:r>
              <a:rPr lang="en-US" sz="1100" dirty="0">
                <a:solidFill>
                  <a:schemeClr val="bg1"/>
                </a:solidFill>
                <a:sym typeface="Wingdings" pitchFamily="2" charset="2"/>
              </a:rPr>
              <a:t>(stdin);</a:t>
            </a:r>
          </a:p>
          <a:p>
            <a:pPr marL="1257300" lvl="2" indent="-342900"/>
            <a:r>
              <a:rPr lang="en-US" sz="1100" dirty="0">
                <a:solidFill>
                  <a:schemeClr val="bg1"/>
                </a:solidFill>
                <a:sym typeface="Wingdings" pitchFamily="2" charset="2"/>
              </a:rPr>
              <a:t>    scanf("%c", &amp;choice);</a:t>
            </a:r>
          </a:p>
          <a:p>
            <a:pPr marL="1257300" lvl="2" indent="-342900"/>
            <a:r>
              <a:rPr lang="en-US" sz="1100" dirty="0">
                <a:solidFill>
                  <a:schemeClr val="bg1"/>
                </a:solidFill>
                <a:sym typeface="Wingdings" pitchFamily="2" charset="2"/>
              </a:rPr>
              <a:t>    switch(choice)</a:t>
            </a:r>
          </a:p>
          <a:p>
            <a:pPr marL="1257300" lvl="2" indent="-342900"/>
            <a:r>
              <a:rPr lang="en-US" sz="1100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marL="1257300" lvl="2" indent="-342900"/>
            <a:r>
              <a:rPr lang="en-US" sz="1100" dirty="0">
                <a:solidFill>
                  <a:schemeClr val="bg1"/>
                </a:solidFill>
                <a:sym typeface="Wingdings" pitchFamily="2" charset="2"/>
              </a:rPr>
              <a:t>    case 'A':</a:t>
            </a:r>
          </a:p>
          <a:p>
            <a:pPr marL="1257300" lvl="2" indent="-342900"/>
            <a:r>
              <a:rPr lang="en-US" sz="1100" dirty="0">
                <a:solidFill>
                  <a:schemeClr val="bg1"/>
                </a:solidFill>
                <a:sym typeface="Wingdings" pitchFamily="2" charset="2"/>
              </a:rPr>
              <a:t>        printf("Sum is %d", a + b);</a:t>
            </a:r>
          </a:p>
          <a:p>
            <a:pPr marL="1257300" lvl="2" indent="-342900"/>
            <a:r>
              <a:rPr lang="en-US" sz="1100" dirty="0">
                <a:solidFill>
                  <a:schemeClr val="bg1"/>
                </a:solidFill>
                <a:sym typeface="Wingdings" pitchFamily="2" charset="2"/>
              </a:rPr>
              <a:t>        break;</a:t>
            </a:r>
          </a:p>
          <a:p>
            <a:pPr marL="1257300" lvl="2" indent="-342900"/>
            <a:r>
              <a:rPr lang="en-US" sz="1100" dirty="0">
                <a:solidFill>
                  <a:schemeClr val="bg1"/>
                </a:solidFill>
                <a:sym typeface="Wingdings" pitchFamily="2" charset="2"/>
              </a:rPr>
              <a:t>    case 'a':</a:t>
            </a:r>
          </a:p>
          <a:p>
            <a:pPr marL="1257300" lvl="2" indent="-342900"/>
            <a:r>
              <a:rPr lang="en-US" sz="1100" dirty="0">
                <a:solidFill>
                  <a:schemeClr val="bg1"/>
                </a:solidFill>
                <a:sym typeface="Wingdings" pitchFamily="2" charset="2"/>
              </a:rPr>
              <a:t>        printf("Sum is %d", a + b);</a:t>
            </a:r>
          </a:p>
          <a:p>
            <a:pPr marL="1257300" lvl="2" indent="-342900"/>
            <a:r>
              <a:rPr lang="en-US" sz="1100" dirty="0">
                <a:solidFill>
                  <a:schemeClr val="bg1"/>
                </a:solidFill>
                <a:sym typeface="Wingdings" pitchFamily="2" charset="2"/>
              </a:rPr>
              <a:t>        break;</a:t>
            </a:r>
          </a:p>
          <a:p>
            <a:pPr marL="1257300" lvl="2" indent="-342900"/>
            <a:r>
              <a:rPr lang="en-US" sz="1100" dirty="0">
                <a:solidFill>
                  <a:schemeClr val="bg1"/>
                </a:solidFill>
                <a:sym typeface="Wingdings" pitchFamily="2" charset="2"/>
              </a:rPr>
              <a:t>    case 'S':</a:t>
            </a:r>
          </a:p>
          <a:p>
            <a:pPr marL="1257300" lvl="2" indent="-342900"/>
            <a:r>
              <a:rPr lang="en-US" sz="1100" dirty="0">
                <a:solidFill>
                  <a:schemeClr val="bg1"/>
                </a:solidFill>
                <a:sym typeface="Wingdings" pitchFamily="2" charset="2"/>
              </a:rPr>
              <a:t>        printf("Difference is %d", a - b);</a:t>
            </a:r>
          </a:p>
          <a:p>
            <a:pPr marL="1257300" lvl="2" indent="-342900"/>
            <a:r>
              <a:rPr lang="en-US" sz="1100" dirty="0">
                <a:solidFill>
                  <a:schemeClr val="bg1"/>
                </a:solidFill>
                <a:sym typeface="Wingdings" pitchFamily="2" charset="2"/>
              </a:rPr>
              <a:t>        break;</a:t>
            </a:r>
          </a:p>
          <a:p>
            <a:pPr marL="1257300" lvl="2" indent="-342900"/>
            <a:r>
              <a:rPr lang="en-US" sz="1100" dirty="0">
                <a:solidFill>
                  <a:schemeClr val="bg1"/>
                </a:solidFill>
                <a:sym typeface="Wingdings" pitchFamily="2" charset="2"/>
              </a:rPr>
              <a:t>    case 's':</a:t>
            </a:r>
          </a:p>
          <a:p>
            <a:pPr marL="1257300" lvl="2" indent="-342900"/>
            <a:r>
              <a:rPr lang="en-US" sz="1100" dirty="0">
                <a:solidFill>
                  <a:schemeClr val="bg1"/>
                </a:solidFill>
                <a:sym typeface="Wingdings" pitchFamily="2" charset="2"/>
              </a:rPr>
              <a:t>        printf("Difference is %d", a - b);</a:t>
            </a:r>
          </a:p>
          <a:p>
            <a:pPr marL="1257300" lvl="2" indent="-342900"/>
            <a:r>
              <a:rPr lang="en-US" sz="1100" dirty="0">
                <a:solidFill>
                  <a:schemeClr val="bg1"/>
                </a:solidFill>
                <a:sym typeface="Wingdings" pitchFamily="2" charset="2"/>
              </a:rPr>
              <a:t>        break;</a:t>
            </a:r>
          </a:p>
          <a:p>
            <a:pPr marL="1257300" lvl="2" indent="-342900"/>
            <a:r>
              <a:rPr lang="en-US" sz="1100" dirty="0">
                <a:solidFill>
                  <a:schemeClr val="bg1"/>
                </a:solidFill>
                <a:sym typeface="Wingdings" pitchFamily="2" charset="2"/>
              </a:rPr>
              <a:t>    case 'M':</a:t>
            </a:r>
          </a:p>
          <a:p>
            <a:pPr marL="1257300" lvl="2" indent="-342900"/>
            <a:r>
              <a:rPr lang="en-US" sz="1100" dirty="0">
                <a:solidFill>
                  <a:schemeClr val="bg1"/>
                </a:solidFill>
                <a:sym typeface="Wingdings" pitchFamily="2" charset="2"/>
              </a:rPr>
              <a:t>        printf("Multiplication is %d", a * b);</a:t>
            </a:r>
          </a:p>
          <a:p>
            <a:pPr marL="1257300" lvl="2" indent="-342900"/>
            <a:r>
              <a:rPr lang="en-US" sz="1100" dirty="0">
                <a:solidFill>
                  <a:schemeClr val="bg1"/>
                </a:solidFill>
                <a:sym typeface="Wingdings" pitchFamily="2" charset="2"/>
              </a:rPr>
              <a:t>        break;</a:t>
            </a:r>
          </a:p>
          <a:p>
            <a:pPr marL="1257300" lvl="2" indent="-342900"/>
            <a:r>
              <a:rPr lang="en-US" sz="1100" dirty="0">
                <a:solidFill>
                  <a:schemeClr val="bg1"/>
                </a:solidFill>
                <a:sym typeface="Wingdings" pitchFamily="2" charset="2"/>
              </a:rPr>
              <a:t>    case 'm':</a:t>
            </a:r>
          </a:p>
          <a:p>
            <a:pPr marL="1257300" lvl="2" indent="-342900"/>
            <a:r>
              <a:rPr lang="en-US" sz="1100" dirty="0">
                <a:solidFill>
                  <a:schemeClr val="bg1"/>
                </a:solidFill>
                <a:sym typeface="Wingdings" pitchFamily="2" charset="2"/>
              </a:rPr>
              <a:t>        printf("Multiplication is %d", a * b);</a:t>
            </a:r>
          </a:p>
          <a:p>
            <a:pPr marL="1257300" lvl="2" indent="-342900"/>
            <a:r>
              <a:rPr lang="en-US" sz="1100" dirty="0">
                <a:solidFill>
                  <a:schemeClr val="bg1"/>
                </a:solidFill>
                <a:sym typeface="Wingdings" pitchFamily="2" charset="2"/>
              </a:rPr>
              <a:t>        break;</a:t>
            </a:r>
          </a:p>
          <a:p>
            <a:pPr marL="1257300" lvl="2" indent="-342900"/>
            <a:r>
              <a:rPr lang="en-US" sz="1100" dirty="0">
                <a:solidFill>
                  <a:schemeClr val="bg1"/>
                </a:solidFill>
                <a:sym typeface="Wingdings" pitchFamily="2" charset="2"/>
              </a:rPr>
              <a:t>    case 'D':</a:t>
            </a:r>
          </a:p>
          <a:p>
            <a:pPr marL="1257300" lvl="2" indent="-342900"/>
            <a:r>
              <a:rPr lang="en-US" sz="1100" dirty="0">
                <a:solidFill>
                  <a:schemeClr val="bg1"/>
                </a:solidFill>
                <a:sym typeface="Wingdings" pitchFamily="2" charset="2"/>
              </a:rPr>
              <a:t>        printf("Division is %f", (float)a/b);</a:t>
            </a:r>
          </a:p>
          <a:p>
            <a:pPr marL="1257300" lvl="2" indent="-342900"/>
            <a:r>
              <a:rPr lang="en-US" sz="1100" dirty="0">
                <a:solidFill>
                  <a:schemeClr val="bg1"/>
                </a:solidFill>
                <a:sym typeface="Wingdings" pitchFamily="2" charset="2"/>
              </a:rPr>
              <a:t>        break;</a:t>
            </a:r>
          </a:p>
          <a:p>
            <a:pPr marL="1257300" lvl="2" indent="-342900"/>
            <a:r>
              <a:rPr lang="en-US" sz="1100" dirty="0">
                <a:solidFill>
                  <a:schemeClr val="bg1"/>
                </a:solidFill>
                <a:sym typeface="Wingdings" pitchFamily="2" charset="2"/>
              </a:rPr>
              <a:t>    case 'd':</a:t>
            </a:r>
          </a:p>
          <a:p>
            <a:pPr marL="1257300" lvl="2" indent="-342900"/>
            <a:r>
              <a:rPr lang="en-US" sz="1100" dirty="0">
                <a:solidFill>
                  <a:schemeClr val="bg1"/>
                </a:solidFill>
                <a:sym typeface="Wingdings" pitchFamily="2" charset="2"/>
              </a:rPr>
              <a:t>        printf("Division is %f", (float)a/b);</a:t>
            </a:r>
          </a:p>
          <a:p>
            <a:pPr marL="1257300" lvl="2" indent="-342900"/>
            <a:r>
              <a:rPr lang="en-US" sz="1100" dirty="0">
                <a:solidFill>
                  <a:schemeClr val="bg1"/>
                </a:solidFill>
                <a:sym typeface="Wingdings" pitchFamily="2" charset="2"/>
              </a:rPr>
              <a:t>        break;</a:t>
            </a:r>
          </a:p>
          <a:p>
            <a:pPr marL="1257300" lvl="2" indent="-342900"/>
            <a:r>
              <a:rPr lang="en-US" sz="1100" dirty="0">
                <a:solidFill>
                  <a:schemeClr val="bg1"/>
                </a:solidFill>
                <a:sym typeface="Wingdings" pitchFamily="2" charset="2"/>
              </a:rPr>
              <a:t>    default:</a:t>
            </a:r>
          </a:p>
          <a:p>
            <a:pPr marL="1257300" lvl="2" indent="-342900"/>
            <a:r>
              <a:rPr lang="en-US" sz="1100" dirty="0">
                <a:solidFill>
                  <a:schemeClr val="bg1"/>
                </a:solidFill>
                <a:sym typeface="Wingdings" pitchFamily="2" charset="2"/>
              </a:rPr>
              <a:t>        printf("Wrong Choice!");</a:t>
            </a:r>
          </a:p>
          <a:p>
            <a:pPr marL="1257300" lvl="2" indent="-342900"/>
            <a:r>
              <a:rPr lang="en-US" sz="1100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marL="1257300" lvl="2" indent="-342900"/>
            <a:r>
              <a:rPr lang="en-US" sz="1100" dirty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en-US" sz="1100" dirty="0" err="1">
                <a:solidFill>
                  <a:schemeClr val="bg1"/>
                </a:solidFill>
                <a:sym typeface="Wingdings" pitchFamily="2" charset="2"/>
              </a:rPr>
              <a:t>getch</a:t>
            </a:r>
            <a:r>
              <a:rPr lang="en-US" sz="1100" dirty="0">
                <a:solidFill>
                  <a:schemeClr val="bg1"/>
                </a:solidFill>
                <a:sym typeface="Wingdings" pitchFamily="2" charset="2"/>
              </a:rPr>
              <a:t>();</a:t>
            </a:r>
          </a:p>
          <a:p>
            <a:pPr marL="1257300" lvl="2" indent="-342900"/>
            <a:r>
              <a:rPr lang="en-US" sz="800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sz="800" b="1" dirty="0">
              <a:solidFill>
                <a:srgbClr val="0000CC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1054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 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2910" y="1643056"/>
            <a:ext cx="7929618" cy="2714644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FFFF00"/>
                </a:solidFill>
              </a:rPr>
              <a:t>Improved version of above code</a:t>
            </a:r>
          </a:p>
        </p:txBody>
      </p:sp>
    </p:spTree>
    <p:extLst>
      <p:ext uri="{BB962C8B-B14F-4D97-AF65-F5344CB8AC3E}">
        <p14:creationId xmlns="" xmlns:p14="http://schemas.microsoft.com/office/powerpoint/2010/main" val="226105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Solution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57224" y="1000114"/>
            <a:ext cx="7429552" cy="4000528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059582"/>
            <a:ext cx="8027846" cy="3046988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void main()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int a, b;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char choice;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sym typeface="Wingdings" pitchFamily="2" charset="2"/>
              </a:rPr>
              <a:t>clrscr</a:t>
            </a:r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();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printf("Enter 2 integers:");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scanf("%d %d", &amp;a, &amp;b);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printf("Select an operation:\n");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printf("A/a. Addition\</a:t>
            </a:r>
            <a:r>
              <a:rPr lang="en-US" sz="1200" dirty="0" err="1">
                <a:solidFill>
                  <a:schemeClr val="bg1"/>
                </a:solidFill>
                <a:sym typeface="Wingdings" pitchFamily="2" charset="2"/>
              </a:rPr>
              <a:t>nS</a:t>
            </a:r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/s. Subtraction\</a:t>
            </a:r>
            <a:r>
              <a:rPr lang="en-US" sz="1200" dirty="0" err="1">
                <a:solidFill>
                  <a:schemeClr val="bg1"/>
                </a:solidFill>
                <a:sym typeface="Wingdings" pitchFamily="2" charset="2"/>
              </a:rPr>
              <a:t>nM</a:t>
            </a:r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/m. Multiplication\</a:t>
            </a:r>
            <a:r>
              <a:rPr lang="en-US" sz="1200" dirty="0" err="1">
                <a:solidFill>
                  <a:schemeClr val="bg1"/>
                </a:solidFill>
                <a:sym typeface="Wingdings" pitchFamily="2" charset="2"/>
              </a:rPr>
              <a:t>nD</a:t>
            </a:r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/d. Division");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printf("\</a:t>
            </a:r>
            <a:r>
              <a:rPr lang="en-US" sz="1200" dirty="0" err="1">
                <a:solidFill>
                  <a:schemeClr val="bg1"/>
                </a:solidFill>
                <a:sym typeface="Wingdings" pitchFamily="2" charset="2"/>
              </a:rPr>
              <a:t>nEnter</a:t>
            </a:r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your choice:");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sym typeface="Wingdings" pitchFamily="2" charset="2"/>
              </a:rPr>
              <a:t>fflush</a:t>
            </a:r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(stdin);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scanf("%c", &amp;choice);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switch(choice)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case 'A':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case 'a':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printf("Sum is %d", a + b);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break;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case 'S':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case 's':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printf("Difference is %d", a - b);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break;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case 'M':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case 'm':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printf("Multiplication is %d", a * b);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break;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case 'D':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case 'd':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printf("Division is %f", (float)a/b);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break;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default: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printf("Wrong Choice!");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sym typeface="Wingdings" pitchFamily="2" charset="2"/>
              </a:rPr>
              <a:t>getch</a:t>
            </a:r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();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sz="1200" b="1" dirty="0">
              <a:solidFill>
                <a:srgbClr val="0000CC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6333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 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2910" y="1643056"/>
            <a:ext cx="7929618" cy="2714644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FFFF00"/>
                </a:solidFill>
              </a:rPr>
              <a:t>above code can also be written as</a:t>
            </a:r>
          </a:p>
        </p:txBody>
      </p:sp>
    </p:spTree>
    <p:extLst>
      <p:ext uri="{BB962C8B-B14F-4D97-AF65-F5344CB8AC3E}">
        <p14:creationId xmlns="" xmlns:p14="http://schemas.microsoft.com/office/powerpoint/2010/main" val="318130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54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Today’s Agenda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357554" y="2214560"/>
            <a:ext cx="5256584" cy="720000"/>
            <a:chOff x="3131840" y="1491630"/>
            <a:chExt cx="5256584" cy="576064"/>
          </a:xfrm>
        </p:grpSpPr>
        <p:sp>
          <p:nvSpPr>
            <p:cNvPr id="13" name="Rectangle 1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Right Triangle 13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51799" y="3071816"/>
            <a:ext cx="5256584" cy="720002"/>
            <a:chOff x="3131840" y="1491629"/>
            <a:chExt cx="5256584" cy="576065"/>
          </a:xfrm>
        </p:grpSpPr>
        <p:sp>
          <p:nvSpPr>
            <p:cNvPr id="16" name="Rectangle 15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Right Triangle 16"/>
            <p:cNvSpPr/>
            <p:nvPr/>
          </p:nvSpPr>
          <p:spPr>
            <a:xfrm rot="5400000">
              <a:off x="3203840" y="1419629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357554" y="2214560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46044" y="310595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26144" y="2357436"/>
            <a:ext cx="485778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000" b="1" dirty="0">
                <a:solidFill>
                  <a:srgbClr val="0070C0"/>
                </a:solidFill>
                <a:cs typeface="Georgia"/>
              </a:rPr>
              <a:t>The “switch” statements</a:t>
            </a:r>
          </a:p>
        </p:txBody>
      </p:sp>
      <p:pic>
        <p:nvPicPr>
          <p:cNvPr id="31" name="Picture 30" descr="ccccccccccccccccccccccc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472" y="1500180"/>
            <a:ext cx="2510595" cy="278608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726144" y="3286130"/>
            <a:ext cx="500066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000" b="1" dirty="0">
                <a:solidFill>
                  <a:srgbClr val="92D050"/>
                </a:solidFill>
                <a:latin typeface="+mj-lt"/>
                <a:cs typeface="Georgia"/>
              </a:rPr>
              <a:t>Some Example 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  <p:bldP spid="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Solution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57224" y="1000114"/>
            <a:ext cx="7429552" cy="4000528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059582"/>
            <a:ext cx="8027846" cy="3323987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void main()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int a, b;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char choice;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sym typeface="Wingdings" pitchFamily="2" charset="2"/>
              </a:rPr>
              <a:t>clrscr</a:t>
            </a:r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();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printf("Enter 2 integers:");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scanf("%d %d", &amp;a, &amp;b);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printf("Select an operation:\n");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printf("A/a. Addition\</a:t>
            </a:r>
            <a:r>
              <a:rPr lang="en-US" sz="1400" dirty="0" err="1">
                <a:solidFill>
                  <a:schemeClr val="bg1"/>
                </a:solidFill>
                <a:sym typeface="Wingdings" pitchFamily="2" charset="2"/>
              </a:rPr>
              <a:t>nS</a:t>
            </a:r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/s. Subtraction\</a:t>
            </a:r>
            <a:r>
              <a:rPr lang="en-US" sz="1400" dirty="0" err="1">
                <a:solidFill>
                  <a:schemeClr val="bg1"/>
                </a:solidFill>
                <a:sym typeface="Wingdings" pitchFamily="2" charset="2"/>
              </a:rPr>
              <a:t>nM</a:t>
            </a:r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/m. Multiplication\</a:t>
            </a:r>
            <a:r>
              <a:rPr lang="en-US" sz="1400" dirty="0" err="1">
                <a:solidFill>
                  <a:schemeClr val="bg1"/>
                </a:solidFill>
                <a:sym typeface="Wingdings" pitchFamily="2" charset="2"/>
              </a:rPr>
              <a:t>nD</a:t>
            </a:r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/d. Division");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printf("\</a:t>
            </a:r>
            <a:r>
              <a:rPr lang="en-US" sz="1400" dirty="0" err="1">
                <a:solidFill>
                  <a:schemeClr val="bg1"/>
                </a:solidFill>
                <a:sym typeface="Wingdings" pitchFamily="2" charset="2"/>
              </a:rPr>
              <a:t>nEnter</a:t>
            </a:r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your choice:");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sym typeface="Wingdings" pitchFamily="2" charset="2"/>
              </a:rPr>
              <a:t>fflush</a:t>
            </a:r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(stdin);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scanf("%c", &amp;choice);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switch(choice)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case '</a:t>
            </a:r>
            <a:r>
              <a:rPr lang="en-US" sz="1400" dirty="0" err="1">
                <a:solidFill>
                  <a:schemeClr val="bg1"/>
                </a:solidFill>
                <a:sym typeface="Wingdings" pitchFamily="2" charset="2"/>
              </a:rPr>
              <a:t>A':case</a:t>
            </a:r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'a':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    printf("Sum is %d", a + b);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    break;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case '</a:t>
            </a:r>
            <a:r>
              <a:rPr lang="en-US" sz="1400" dirty="0" err="1">
                <a:solidFill>
                  <a:schemeClr val="bg1"/>
                </a:solidFill>
                <a:sym typeface="Wingdings" pitchFamily="2" charset="2"/>
              </a:rPr>
              <a:t>S':case</a:t>
            </a:r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's':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    printf("Difference is %d", a - b);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    break;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case '</a:t>
            </a:r>
            <a:r>
              <a:rPr lang="en-US" sz="1400" dirty="0" err="1">
                <a:solidFill>
                  <a:schemeClr val="bg1"/>
                </a:solidFill>
                <a:sym typeface="Wingdings" pitchFamily="2" charset="2"/>
              </a:rPr>
              <a:t>M':case</a:t>
            </a:r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'm':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    printf("Multiplication is %d", a * b);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    break;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case '</a:t>
            </a:r>
            <a:r>
              <a:rPr lang="en-US" sz="1400" dirty="0" err="1">
                <a:solidFill>
                  <a:schemeClr val="bg1"/>
                </a:solidFill>
                <a:sym typeface="Wingdings" pitchFamily="2" charset="2"/>
              </a:rPr>
              <a:t>D':case</a:t>
            </a:r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'd':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    printf("Division is %f", (float)a/b);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    break;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default: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    printf("Wrong Choice!");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sym typeface="Wingdings" pitchFamily="2" charset="2"/>
              </a:rPr>
              <a:t>getch</a:t>
            </a:r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();</a:t>
            </a:r>
          </a:p>
          <a:p>
            <a:pPr marL="1257300" lvl="2" indent="-342900"/>
            <a:r>
              <a:rPr lang="en-US" sz="800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sz="800" b="1" dirty="0">
              <a:solidFill>
                <a:srgbClr val="0000CC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342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Restrictions on switch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b="1" dirty="0">
                <a:solidFill>
                  <a:srgbClr val="0000CC"/>
                </a:solidFill>
                <a:sym typeface="Wingdings" pitchFamily="2" charset="2"/>
              </a:rPr>
              <a:t>1. 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Case values can never be double or float.</a:t>
            </a:r>
          </a:p>
          <a:p>
            <a:pPr marL="1257300" lvl="2" indent="-342900">
              <a:buFont typeface="Courier New" pitchFamily="49" charset="0"/>
              <a:buChar char="o"/>
            </a:pP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ym typeface="Wingdings" pitchFamily="2" charset="2"/>
              </a:rPr>
              <a:t>EX:</a:t>
            </a: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rgbClr val="FFC000"/>
                </a:solidFill>
                <a:sym typeface="Wingdings" pitchFamily="2" charset="2"/>
              </a:rPr>
              <a:t>case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1</a:t>
            </a:r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:</a:t>
            </a: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rgbClr val="FFC000"/>
                </a:solidFill>
                <a:sym typeface="Wingdings" pitchFamily="2" charset="2"/>
              </a:rPr>
              <a:t>case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'A'</a:t>
            </a:r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:</a:t>
            </a: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rgbClr val="FFC000"/>
                </a:solidFill>
                <a:sym typeface="Wingdings" pitchFamily="2" charset="2"/>
              </a:rPr>
              <a:t>case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1.0</a:t>
            </a:r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: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Restrictions on switch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b="1" dirty="0">
                <a:solidFill>
                  <a:srgbClr val="0000CC"/>
                </a:solidFill>
                <a:sym typeface="Wingdings" pitchFamily="2" charset="2"/>
              </a:rPr>
              <a:t>2. 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Case values can be character constant or integer constant but they can never be a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 string constant.</a:t>
            </a:r>
          </a:p>
          <a:p>
            <a:pPr marL="1257300" lvl="2" indent="-342900">
              <a:buFont typeface="Courier New" pitchFamily="49" charset="0"/>
              <a:buChar char="o"/>
            </a:pP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ym typeface="Wingdings" pitchFamily="2" charset="2"/>
              </a:rPr>
              <a:t>EX:</a:t>
            </a: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rgbClr val="FFC000"/>
                </a:solidFill>
                <a:sym typeface="Wingdings" pitchFamily="2" charset="2"/>
              </a:rPr>
              <a:t>case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'A'</a:t>
            </a:r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:</a:t>
            </a: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rgbClr val="FFC000"/>
                </a:solidFill>
                <a:sym typeface="Wingdings" pitchFamily="2" charset="2"/>
              </a:rPr>
              <a:t>case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"A"</a:t>
            </a:r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:</a:t>
            </a:r>
          </a:p>
        </p:txBody>
      </p:sp>
    </p:spTree>
    <p:extLst>
      <p:ext uri="{BB962C8B-B14F-4D97-AF65-F5344CB8AC3E}">
        <p14:creationId xmlns="" xmlns:p14="http://schemas.microsoft.com/office/powerpoint/2010/main" val="310842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Restrictions on switch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1600" b="1" dirty="0">
                <a:solidFill>
                  <a:srgbClr val="0000CC"/>
                </a:solidFill>
                <a:sym typeface="Wingdings" pitchFamily="2" charset="2"/>
              </a:rPr>
              <a:t>3. </a:t>
            </a:r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We cannot write/use variables as case values. These case values must compulsorily be</a:t>
            </a:r>
          </a:p>
          <a:p>
            <a:pPr lvl="2"/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     constants.</a:t>
            </a:r>
          </a:p>
          <a:p>
            <a:pPr marL="1257300" lvl="2" indent="-342900">
              <a:buFont typeface="Courier New" pitchFamily="49" charset="0"/>
              <a:buChar char="o"/>
            </a:pPr>
            <a:endParaRPr lang="en-US" sz="1600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sz="1600" b="1" dirty="0">
                <a:sym typeface="Wingdings" pitchFamily="2" charset="2"/>
              </a:rPr>
              <a:t>EX:</a:t>
            </a:r>
          </a:p>
          <a:p>
            <a:pPr lvl="2"/>
            <a:endParaRPr lang="en-US" sz="1600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i.)	</a:t>
            </a:r>
            <a:r>
              <a:rPr lang="en-US" sz="1600" b="1" dirty="0">
                <a:solidFill>
                  <a:srgbClr val="FFC000"/>
                </a:solidFill>
                <a:sym typeface="Wingdings" pitchFamily="2" charset="2"/>
              </a:rPr>
              <a:t>case</a:t>
            </a:r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 1</a:t>
            </a:r>
            <a:r>
              <a:rPr lang="en-US" sz="1600" b="1" dirty="0">
                <a:solidFill>
                  <a:srgbClr val="002060"/>
                </a:solidFill>
                <a:sym typeface="Wingdings" pitchFamily="2" charset="2"/>
              </a:rPr>
              <a:t>:</a:t>
            </a:r>
          </a:p>
          <a:p>
            <a:pPr lvl="2"/>
            <a:endParaRPr lang="en-US" sz="1600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sz="1600" b="1" dirty="0">
                <a:solidFill>
                  <a:srgbClr val="FFC000"/>
                </a:solidFill>
                <a:sym typeface="Wingdings" pitchFamily="2" charset="2"/>
              </a:rPr>
              <a:t>	case</a:t>
            </a:r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 2</a:t>
            </a:r>
            <a:r>
              <a:rPr lang="en-US" sz="1600" b="1" dirty="0">
                <a:solidFill>
                  <a:srgbClr val="002060"/>
                </a:solidFill>
                <a:sym typeface="Wingdings" pitchFamily="2" charset="2"/>
              </a:rPr>
              <a:t>:</a:t>
            </a:r>
          </a:p>
          <a:p>
            <a:pPr lvl="2"/>
            <a:endParaRPr lang="en-US" sz="1600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ii.)	int x </a:t>
            </a:r>
            <a:r>
              <a:rPr lang="en-US" sz="1600" b="1" dirty="0">
                <a:solidFill>
                  <a:srgbClr val="002060"/>
                </a:solidFill>
                <a:sym typeface="Wingdings" pitchFamily="2" charset="2"/>
              </a:rPr>
              <a:t>=</a:t>
            </a:r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 1</a:t>
            </a:r>
            <a:r>
              <a:rPr lang="en-US" sz="1600" b="1" dirty="0">
                <a:solidFill>
                  <a:srgbClr val="002060"/>
                </a:solidFill>
                <a:sym typeface="Wingdings" pitchFamily="2" charset="2"/>
              </a:rPr>
              <a:t>,</a:t>
            </a:r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 y </a:t>
            </a:r>
            <a:r>
              <a:rPr lang="en-US" sz="1600" b="1" dirty="0">
                <a:solidFill>
                  <a:srgbClr val="002060"/>
                </a:solidFill>
                <a:sym typeface="Wingdings" pitchFamily="2" charset="2"/>
              </a:rPr>
              <a:t>=</a:t>
            </a:r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 2</a:t>
            </a:r>
            <a:r>
              <a:rPr lang="en-US" sz="1600" b="1" dirty="0">
                <a:solidFill>
                  <a:srgbClr val="002060"/>
                </a:solidFill>
                <a:sym typeface="Wingdings" pitchFamily="2" charset="2"/>
              </a:rPr>
              <a:t>;</a:t>
            </a:r>
          </a:p>
          <a:p>
            <a:pPr lvl="2"/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600" b="1" dirty="0">
                <a:solidFill>
                  <a:srgbClr val="FFC000"/>
                </a:solidFill>
                <a:sym typeface="Wingdings" pitchFamily="2" charset="2"/>
              </a:rPr>
              <a:t>case</a:t>
            </a:r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 x</a:t>
            </a:r>
            <a:r>
              <a:rPr lang="en-US" sz="1600" b="1" dirty="0">
                <a:solidFill>
                  <a:srgbClr val="002060"/>
                </a:solidFill>
                <a:sym typeface="Wingdings" pitchFamily="2" charset="2"/>
              </a:rPr>
              <a:t>:</a:t>
            </a:r>
          </a:p>
          <a:p>
            <a:pPr lvl="2"/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		</a:t>
            </a:r>
            <a:r>
              <a:rPr lang="en-US" sz="1600" b="1" dirty="0">
                <a:solidFill>
                  <a:srgbClr val="002060"/>
                </a:solidFill>
                <a:sym typeface="Wingdings" pitchFamily="2" charset="2"/>
              </a:rPr>
              <a:t>....</a:t>
            </a:r>
          </a:p>
          <a:p>
            <a:pPr lvl="2"/>
            <a:endParaRPr lang="en-US" sz="1600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sz="1600" b="1" dirty="0">
                <a:solidFill>
                  <a:srgbClr val="FFC000"/>
                </a:solidFill>
                <a:sym typeface="Wingdings" pitchFamily="2" charset="2"/>
              </a:rPr>
              <a:t>	case</a:t>
            </a:r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 y</a:t>
            </a:r>
            <a:r>
              <a:rPr lang="en-US" sz="1600" b="1" dirty="0">
                <a:solidFill>
                  <a:srgbClr val="002060"/>
                </a:solidFill>
                <a:sym typeface="Wingdings" pitchFamily="2" charset="2"/>
              </a:rPr>
              <a:t>:</a:t>
            </a:r>
          </a:p>
          <a:p>
            <a:pPr lvl="2"/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		</a:t>
            </a:r>
            <a:r>
              <a:rPr lang="en-US" sz="1600" b="1" dirty="0">
                <a:solidFill>
                  <a:srgbClr val="002060"/>
                </a:solidFill>
                <a:sym typeface="Wingdings" pitchFamily="2" charset="2"/>
              </a:rPr>
              <a:t>....</a:t>
            </a:r>
          </a:p>
        </p:txBody>
      </p:sp>
    </p:spTree>
    <p:extLst>
      <p:ext uri="{BB962C8B-B14F-4D97-AF65-F5344CB8AC3E}">
        <p14:creationId xmlns="" xmlns:p14="http://schemas.microsoft.com/office/powerpoint/2010/main" val="294849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Restrictions on switch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b="1" dirty="0">
                <a:solidFill>
                  <a:srgbClr val="0000CC"/>
                </a:solidFill>
                <a:sym typeface="Wingdings" pitchFamily="2" charset="2"/>
              </a:rPr>
              <a:t>4. 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We can use expressions as case values but these values must be integer or 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 character constant and not float or double constant.</a:t>
            </a:r>
          </a:p>
          <a:p>
            <a:pPr marL="1257300" lvl="2" indent="-342900">
              <a:buFont typeface="Courier New" pitchFamily="49" charset="0"/>
              <a:buChar char="o"/>
            </a:pP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ym typeface="Wingdings" pitchFamily="2" charset="2"/>
              </a:rPr>
              <a:t>EX:</a:t>
            </a: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rgbClr val="FFC000"/>
                </a:solidFill>
                <a:sym typeface="Wingdings" pitchFamily="2" charset="2"/>
              </a:rPr>
              <a:t>case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1 </a:t>
            </a:r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+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2</a:t>
            </a:r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: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		</a:t>
            </a: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//expression----&gt; 3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....</a:t>
            </a: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rgbClr val="FFC000"/>
                </a:solidFill>
                <a:sym typeface="Wingdings" pitchFamily="2" charset="2"/>
              </a:rPr>
              <a:t>case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'A' </a:t>
            </a:r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+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'B'</a:t>
            </a:r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: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		</a:t>
            </a: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//expression----&gt; 121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....</a:t>
            </a: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rgbClr val="FFC000"/>
                </a:solidFill>
                <a:sym typeface="Wingdings" pitchFamily="2" charset="2"/>
              </a:rPr>
              <a:t>case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10.0 </a:t>
            </a:r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/ 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4.0</a:t>
            </a:r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: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		</a:t>
            </a: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//expression----&gt; 2.5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....</a:t>
            </a:r>
          </a:p>
        </p:txBody>
      </p:sp>
    </p:spTree>
    <p:extLst>
      <p:ext uri="{BB962C8B-B14F-4D97-AF65-F5344CB8AC3E}">
        <p14:creationId xmlns="" xmlns:p14="http://schemas.microsoft.com/office/powerpoint/2010/main" val="200558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Restrictions on switch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b="1" dirty="0">
                <a:solidFill>
                  <a:srgbClr val="0000CC"/>
                </a:solidFill>
                <a:sym typeface="Wingdings" pitchFamily="2" charset="2"/>
              </a:rPr>
              <a:t>5.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Two cases cannot have the same case value. In other words, cases cannot be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 repeated.</a:t>
            </a:r>
          </a:p>
          <a:p>
            <a:pPr marL="1257300" lvl="2" indent="-342900">
              <a:buFont typeface="Courier New" pitchFamily="49" charset="0"/>
              <a:buChar char="o"/>
            </a:pP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ym typeface="Wingdings" pitchFamily="2" charset="2"/>
              </a:rPr>
              <a:t>EX:</a:t>
            </a: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rgbClr val="FFC000"/>
                </a:solidFill>
                <a:sym typeface="Wingdings" pitchFamily="2" charset="2"/>
              </a:rPr>
              <a:t>case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1</a:t>
            </a:r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: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....</a:t>
            </a: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rgbClr val="FFC000"/>
                </a:solidFill>
                <a:sym typeface="Wingdings" pitchFamily="2" charset="2"/>
              </a:rPr>
              <a:t>case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2</a:t>
            </a:r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: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....</a:t>
            </a: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rgbClr val="FFC000"/>
                </a:solidFill>
                <a:sym typeface="Wingdings" pitchFamily="2" charset="2"/>
              </a:rPr>
              <a:t>case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1</a:t>
            </a:r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: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....</a:t>
            </a:r>
          </a:p>
        </p:txBody>
      </p:sp>
    </p:spTree>
    <p:extLst>
      <p:ext uri="{BB962C8B-B14F-4D97-AF65-F5344CB8AC3E}">
        <p14:creationId xmlns="" xmlns:p14="http://schemas.microsoft.com/office/powerpoint/2010/main" val="108290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Restrictions on switch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b="1" dirty="0">
                <a:solidFill>
                  <a:srgbClr val="0000CC"/>
                </a:solidFill>
                <a:sym typeface="Wingdings" pitchFamily="2" charset="2"/>
              </a:rPr>
              <a:t>6.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Case values can never variables as a part of any expression.</a:t>
            </a:r>
          </a:p>
          <a:p>
            <a:pPr marL="1257300" lvl="2" indent="-342900">
              <a:buFont typeface="Courier New" pitchFamily="49" charset="0"/>
              <a:buChar char="o"/>
            </a:pP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ym typeface="Wingdings" pitchFamily="2" charset="2"/>
              </a:rPr>
              <a:t>EX:</a:t>
            </a: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rgbClr val="FFC000"/>
                </a:solidFill>
                <a:sym typeface="Wingdings" pitchFamily="2" charset="2"/>
              </a:rPr>
              <a:t>case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1 </a:t>
            </a:r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&gt;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2</a:t>
            </a:r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: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		</a:t>
            </a: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//condition----&gt;false----&gt; 0 ----&gt; case 0: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....</a:t>
            </a: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rgbClr val="FFC000"/>
                </a:solidFill>
                <a:sym typeface="Wingdings" pitchFamily="2" charset="2"/>
              </a:rPr>
              <a:t>case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a </a:t>
            </a:r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&gt;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b</a:t>
            </a:r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: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....</a:t>
            </a:r>
          </a:p>
        </p:txBody>
      </p:sp>
    </p:spTree>
    <p:extLst>
      <p:ext uri="{BB962C8B-B14F-4D97-AF65-F5344CB8AC3E}">
        <p14:creationId xmlns="" xmlns:p14="http://schemas.microsoft.com/office/powerpoint/2010/main" val="120741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Try to find out the answer to this question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2910" y="1643056"/>
            <a:ext cx="7929618" cy="2714644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00"/>
                </a:solidFill>
              </a:rPr>
              <a:t>Which amongst switch and if is better and WHY?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Which is Better?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27424" y="1152003"/>
            <a:ext cx="9069346" cy="353943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1257300" lvl="2" indent="-342900"/>
            <a:r>
              <a:rPr lang="en-US" sz="3200" b="1" dirty="0">
                <a:solidFill>
                  <a:srgbClr val="002060"/>
                </a:solidFill>
                <a:sym typeface="Wingdings" pitchFamily="2" charset="2"/>
              </a:rPr>
              <a:t>Which amongst switch and if is better and </a:t>
            </a:r>
          </a:p>
          <a:p>
            <a:pPr marL="1257300" lvl="2" indent="-342900"/>
            <a:r>
              <a:rPr lang="en-US" sz="3200" b="1" dirty="0">
                <a:solidFill>
                  <a:srgbClr val="002060"/>
                </a:solidFill>
                <a:sym typeface="Wingdings" pitchFamily="2" charset="2"/>
              </a:rPr>
              <a:t>WHY?</a:t>
            </a:r>
          </a:p>
          <a:p>
            <a:pPr marL="1257300" lvl="2" indent="-342900"/>
            <a:endParaRPr lang="en-US" sz="3200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endParaRPr lang="en-US" sz="3200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 algn="just"/>
            <a:endParaRPr lang="en-US" sz="3200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3200" b="1" dirty="0">
                <a:solidFill>
                  <a:srgbClr val="FFFF00"/>
                </a:solidFill>
                <a:sym typeface="Wingdings" pitchFamily="2" charset="2"/>
              </a:rPr>
              <a:t>To answer this question guess the output of </a:t>
            </a:r>
          </a:p>
          <a:p>
            <a:pPr marL="1257300" lvl="2" indent="-342900"/>
            <a:r>
              <a:rPr lang="en-US" sz="3200" b="1" dirty="0">
                <a:solidFill>
                  <a:srgbClr val="FFFF00"/>
                </a:solidFill>
                <a:sym typeface="Wingdings" pitchFamily="2" charset="2"/>
              </a:rPr>
              <a:t>the following code</a:t>
            </a:r>
          </a:p>
        </p:txBody>
      </p:sp>
    </p:spTree>
    <p:extLst>
      <p:ext uri="{BB962C8B-B14F-4D97-AF65-F5344CB8AC3E}">
        <p14:creationId xmlns="" xmlns:p14="http://schemas.microsoft.com/office/powerpoint/2010/main" val="100497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Solution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57224" y="1000114"/>
            <a:ext cx="7429552" cy="4000528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059582"/>
            <a:ext cx="8027846" cy="2862322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int choice;</a:t>
            </a:r>
          </a:p>
          <a:p>
            <a:pPr marL="1257300" lvl="2" indent="-342900"/>
            <a:endParaRPr lang="en-US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choice = 100;</a:t>
            </a:r>
          </a:p>
          <a:p>
            <a:pPr marL="1257300" lvl="2" indent="-342900"/>
            <a:endParaRPr lang="en-US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switch(choice)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case 1: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        ....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        ....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        break;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case 2: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        ....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        ....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        break;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case 3: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        ....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        ....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        break;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.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.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case 100: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        ....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        ....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        break;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default: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        ....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0551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The "switch" Statement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7164320" cy="397031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1257300" lvl="2" indent="-342900"/>
            <a:r>
              <a:rPr lang="en-US" sz="1200" b="1" dirty="0">
                <a:solidFill>
                  <a:schemeClr val="bg1"/>
                </a:solidFill>
                <a:sym typeface="Wingdings" pitchFamily="2" charset="2"/>
              </a:rPr>
              <a:t>another way of writing conditional statements</a:t>
            </a:r>
          </a:p>
          <a:p>
            <a:pPr marL="1257300" lvl="2" indent="-342900"/>
            <a:endParaRPr lang="en-US" sz="1200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1200" b="1" dirty="0">
                <a:solidFill>
                  <a:schemeClr val="bg1"/>
                </a:solidFill>
                <a:sym typeface="Wingdings" pitchFamily="2" charset="2"/>
              </a:rPr>
              <a:t>syntax:</a:t>
            </a:r>
          </a:p>
          <a:p>
            <a:pPr marL="1257300" lvl="2" indent="-342900"/>
            <a:endParaRPr lang="en-US" sz="1200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1200" b="1" dirty="0">
                <a:solidFill>
                  <a:schemeClr val="bg1"/>
                </a:solidFill>
                <a:sym typeface="Wingdings" pitchFamily="2" charset="2"/>
              </a:rPr>
              <a:t>switch(</a:t>
            </a:r>
            <a:r>
              <a:rPr lang="en-US" sz="1200" b="1" dirty="0" err="1">
                <a:solidFill>
                  <a:schemeClr val="bg1"/>
                </a:solidFill>
                <a:sym typeface="Wingdings" pitchFamily="2" charset="2"/>
              </a:rPr>
              <a:t>var_name</a:t>
            </a:r>
            <a:r>
              <a:rPr lang="en-US" sz="1200" b="1" dirty="0">
                <a:solidFill>
                  <a:schemeClr val="bg1"/>
                </a:solidFill>
                <a:sym typeface="Wingdings" pitchFamily="2" charset="2"/>
              </a:rPr>
              <a:t>)</a:t>
            </a:r>
          </a:p>
          <a:p>
            <a:pPr marL="1257300" lvl="2" indent="-342900"/>
            <a:r>
              <a:rPr lang="en-US" sz="1200" b="1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200" b="1" dirty="0">
                <a:solidFill>
                  <a:schemeClr val="bg1"/>
                </a:solidFill>
                <a:sym typeface="Wingdings" pitchFamily="2" charset="2"/>
              </a:rPr>
              <a:t>    case value 1:</a:t>
            </a:r>
          </a:p>
          <a:p>
            <a:pPr marL="1257300" lvl="2" indent="-342900"/>
            <a:r>
              <a:rPr lang="en-US" sz="1200" b="1" dirty="0">
                <a:solidFill>
                  <a:schemeClr val="bg1"/>
                </a:solidFill>
                <a:sym typeface="Wingdings" pitchFamily="2" charset="2"/>
              </a:rPr>
              <a:t>                ....</a:t>
            </a:r>
          </a:p>
          <a:p>
            <a:pPr marL="1257300" lvl="2" indent="-342900"/>
            <a:r>
              <a:rPr lang="en-US" sz="1200" b="1" dirty="0">
                <a:solidFill>
                  <a:schemeClr val="bg1"/>
                </a:solidFill>
                <a:sym typeface="Wingdings" pitchFamily="2" charset="2"/>
              </a:rPr>
              <a:t>                ....</a:t>
            </a:r>
          </a:p>
          <a:p>
            <a:pPr marL="1257300" lvl="2" indent="-342900"/>
            <a:r>
              <a:rPr lang="en-US" sz="1200" b="1" dirty="0">
                <a:solidFill>
                  <a:schemeClr val="bg1"/>
                </a:solidFill>
                <a:sym typeface="Wingdings" pitchFamily="2" charset="2"/>
              </a:rPr>
              <a:t>    case value 2:</a:t>
            </a:r>
          </a:p>
          <a:p>
            <a:pPr marL="1257300" lvl="2" indent="-342900"/>
            <a:r>
              <a:rPr lang="en-US" sz="1200" b="1" dirty="0">
                <a:solidFill>
                  <a:schemeClr val="bg1"/>
                </a:solidFill>
                <a:sym typeface="Wingdings" pitchFamily="2" charset="2"/>
              </a:rPr>
              <a:t>                ....</a:t>
            </a:r>
          </a:p>
          <a:p>
            <a:pPr marL="1257300" lvl="2" indent="-342900"/>
            <a:r>
              <a:rPr lang="en-US" sz="1200" b="1" dirty="0">
                <a:solidFill>
                  <a:schemeClr val="bg1"/>
                </a:solidFill>
                <a:sym typeface="Wingdings" pitchFamily="2" charset="2"/>
              </a:rPr>
              <a:t>                ....</a:t>
            </a:r>
          </a:p>
          <a:p>
            <a:pPr marL="1257300" lvl="2" indent="-342900"/>
            <a:r>
              <a:rPr lang="en-US" sz="1200" b="1" dirty="0">
                <a:solidFill>
                  <a:schemeClr val="bg1"/>
                </a:solidFill>
                <a:sym typeface="Wingdings" pitchFamily="2" charset="2"/>
              </a:rPr>
              <a:t>    case value 3:</a:t>
            </a:r>
          </a:p>
          <a:p>
            <a:pPr marL="1257300" lvl="2" indent="-342900"/>
            <a:r>
              <a:rPr lang="en-US" sz="1200" b="1" dirty="0">
                <a:solidFill>
                  <a:schemeClr val="bg1"/>
                </a:solidFill>
                <a:sym typeface="Wingdings" pitchFamily="2" charset="2"/>
              </a:rPr>
              <a:t>                ....</a:t>
            </a:r>
          </a:p>
          <a:p>
            <a:pPr marL="1257300" lvl="2" indent="-342900"/>
            <a:r>
              <a:rPr lang="en-US" sz="1200" b="1" dirty="0">
                <a:solidFill>
                  <a:schemeClr val="bg1"/>
                </a:solidFill>
                <a:sym typeface="Wingdings" pitchFamily="2" charset="2"/>
              </a:rPr>
              <a:t>                ....</a:t>
            </a:r>
          </a:p>
          <a:p>
            <a:pPr marL="1257300" lvl="2" indent="-342900"/>
            <a:r>
              <a:rPr lang="en-US" sz="1200" b="1" dirty="0">
                <a:solidFill>
                  <a:schemeClr val="bg1"/>
                </a:solidFill>
                <a:sym typeface="Wingdings" pitchFamily="2" charset="2"/>
              </a:rPr>
              <a:t>    .</a:t>
            </a:r>
          </a:p>
          <a:p>
            <a:pPr marL="1257300" lvl="2" indent="-342900"/>
            <a:r>
              <a:rPr lang="en-US" sz="1200" b="1" dirty="0">
                <a:solidFill>
                  <a:schemeClr val="bg1"/>
                </a:solidFill>
                <a:sym typeface="Wingdings" pitchFamily="2" charset="2"/>
              </a:rPr>
              <a:t>    .</a:t>
            </a:r>
          </a:p>
          <a:p>
            <a:pPr marL="1257300" lvl="2" indent="-342900"/>
            <a:r>
              <a:rPr lang="en-US" sz="1200" b="1" dirty="0">
                <a:solidFill>
                  <a:schemeClr val="bg1"/>
                </a:solidFill>
                <a:sym typeface="Wingdings" pitchFamily="2" charset="2"/>
              </a:rPr>
              <a:t>    default:</a:t>
            </a:r>
          </a:p>
          <a:p>
            <a:pPr marL="1257300" lvl="2" indent="-342900"/>
            <a:r>
              <a:rPr lang="en-US" sz="1200" b="1" dirty="0">
                <a:solidFill>
                  <a:schemeClr val="bg1"/>
                </a:solidFill>
                <a:sym typeface="Wingdings" pitchFamily="2" charset="2"/>
              </a:rPr>
              <a:t>                ....</a:t>
            </a:r>
          </a:p>
          <a:p>
            <a:pPr marL="1257300" lvl="2" indent="-342900"/>
            <a:r>
              <a:rPr lang="en-US" sz="1200" b="1" dirty="0">
                <a:solidFill>
                  <a:schemeClr val="bg1"/>
                </a:solidFill>
                <a:sym typeface="Wingdings" pitchFamily="2" charset="2"/>
              </a:rPr>
              <a:t>                ....</a:t>
            </a:r>
          </a:p>
          <a:p>
            <a:pPr marL="1257300" lvl="2" indent="-342900"/>
            <a:r>
              <a:rPr lang="en-US" sz="1200" b="1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Try to find out the answer to this question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2910" y="1643056"/>
            <a:ext cx="7929618" cy="2714644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FFFF00"/>
                </a:solidFill>
              </a:rPr>
              <a:t>Write a program using a switch statement to </a:t>
            </a:r>
          </a:p>
          <a:p>
            <a:r>
              <a:rPr lang="en-US" sz="2800" b="1" dirty="0">
                <a:solidFill>
                  <a:srgbClr val="FFFF00"/>
                </a:solidFill>
              </a:rPr>
              <a:t>accept a character from the user and check whether it is a vowel or not?</a:t>
            </a:r>
          </a:p>
        </p:txBody>
      </p:sp>
    </p:spTree>
    <p:extLst>
      <p:ext uri="{BB962C8B-B14F-4D97-AF65-F5344CB8AC3E}">
        <p14:creationId xmlns="" xmlns:p14="http://schemas.microsoft.com/office/powerpoint/2010/main" val="423839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Solution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57224" y="1000114"/>
            <a:ext cx="7429552" cy="4000528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059582"/>
            <a:ext cx="8027846" cy="2862322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void main()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char </a:t>
            </a:r>
            <a:r>
              <a:rPr lang="en-US" dirty="0" err="1">
                <a:solidFill>
                  <a:schemeClr val="bg1"/>
                </a:solidFill>
                <a:sym typeface="Wingdings" pitchFamily="2" charset="2"/>
              </a:rPr>
              <a:t>ch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;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en-US" dirty="0" err="1">
                <a:solidFill>
                  <a:schemeClr val="bg1"/>
                </a:solidFill>
                <a:sym typeface="Wingdings" pitchFamily="2" charset="2"/>
              </a:rPr>
              <a:t>clrscr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();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printf("Enter a character:");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scanf("%c", &amp;</a:t>
            </a:r>
            <a:r>
              <a:rPr lang="en-US" dirty="0" err="1">
                <a:solidFill>
                  <a:schemeClr val="bg1"/>
                </a:solidFill>
                <a:sym typeface="Wingdings" pitchFamily="2" charset="2"/>
              </a:rPr>
              <a:t>ch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);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switch(</a:t>
            </a:r>
            <a:r>
              <a:rPr lang="en-US" dirty="0" err="1">
                <a:solidFill>
                  <a:schemeClr val="bg1"/>
                </a:solidFill>
                <a:sym typeface="Wingdings" pitchFamily="2" charset="2"/>
              </a:rPr>
              <a:t>ch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)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    case '</a:t>
            </a:r>
            <a:r>
              <a:rPr lang="en-US" dirty="0" err="1">
                <a:solidFill>
                  <a:schemeClr val="bg1"/>
                </a:solidFill>
                <a:sym typeface="Wingdings" pitchFamily="2" charset="2"/>
              </a:rPr>
              <a:t>A':case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'</a:t>
            </a:r>
            <a:r>
              <a:rPr lang="en-US" dirty="0" err="1">
                <a:solidFill>
                  <a:schemeClr val="bg1"/>
                </a:solidFill>
                <a:sym typeface="Wingdings" pitchFamily="2" charset="2"/>
              </a:rPr>
              <a:t>E':case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'</a:t>
            </a:r>
            <a:r>
              <a:rPr lang="en-US" dirty="0" err="1">
                <a:solidFill>
                  <a:schemeClr val="bg1"/>
                </a:solidFill>
                <a:sym typeface="Wingdings" pitchFamily="2" charset="2"/>
              </a:rPr>
              <a:t>I':case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'</a:t>
            </a:r>
            <a:r>
              <a:rPr lang="en-US" dirty="0" err="1">
                <a:solidFill>
                  <a:schemeClr val="bg1"/>
                </a:solidFill>
                <a:sym typeface="Wingdings" pitchFamily="2" charset="2"/>
              </a:rPr>
              <a:t>O':case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'U':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    case '</a:t>
            </a:r>
            <a:r>
              <a:rPr lang="en-US" dirty="0" err="1">
                <a:solidFill>
                  <a:schemeClr val="bg1"/>
                </a:solidFill>
                <a:sym typeface="Wingdings" pitchFamily="2" charset="2"/>
              </a:rPr>
              <a:t>a':case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'</a:t>
            </a:r>
            <a:r>
              <a:rPr lang="en-US" dirty="0" err="1">
                <a:solidFill>
                  <a:schemeClr val="bg1"/>
                </a:solidFill>
                <a:sym typeface="Wingdings" pitchFamily="2" charset="2"/>
              </a:rPr>
              <a:t>e':case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'</a:t>
            </a:r>
            <a:r>
              <a:rPr lang="en-US" dirty="0" err="1">
                <a:solidFill>
                  <a:schemeClr val="bg1"/>
                </a:solidFill>
                <a:sym typeface="Wingdings" pitchFamily="2" charset="2"/>
              </a:rPr>
              <a:t>i':case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'</a:t>
            </a:r>
            <a:r>
              <a:rPr lang="en-US" dirty="0" err="1">
                <a:solidFill>
                  <a:schemeClr val="bg1"/>
                </a:solidFill>
                <a:sym typeface="Wingdings" pitchFamily="2" charset="2"/>
              </a:rPr>
              <a:t>o':case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'u':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        printf("It is a vowel");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        break;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    default: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        printf("Not a vowel");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en-US" dirty="0" err="1">
                <a:solidFill>
                  <a:schemeClr val="bg1"/>
                </a:solidFill>
                <a:sym typeface="Wingdings" pitchFamily="2" charset="2"/>
              </a:rPr>
              <a:t>getch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();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6997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Try to find out the answer to this question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2910" y="1643056"/>
            <a:ext cx="7929618" cy="2714644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FFFF00"/>
                </a:solidFill>
              </a:rPr>
              <a:t>Write a program to ask the user to select a figure amongst CIRCLE, RECTANGLE, and TRIANGLE, Then accept the dimensions of the selected figure and finally calculate and print its area.</a:t>
            </a:r>
          </a:p>
        </p:txBody>
      </p:sp>
    </p:spTree>
    <p:extLst>
      <p:ext uri="{BB962C8B-B14F-4D97-AF65-F5344CB8AC3E}">
        <p14:creationId xmlns="" xmlns:p14="http://schemas.microsoft.com/office/powerpoint/2010/main" val="96372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Solution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57224" y="1000114"/>
            <a:ext cx="7429552" cy="4000528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059582"/>
            <a:ext cx="8027846" cy="378565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void main()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int choice, length, breadth, radius;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sym typeface="Wingdings" pitchFamily="2" charset="2"/>
              </a:rPr>
              <a:t>clrscr</a:t>
            </a:r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();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printf("Select a figure:\n");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printf("1. CIRCLE\n2. RECTANGLE\n3. Triangle");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printf("\</a:t>
            </a:r>
            <a:r>
              <a:rPr lang="en-US" sz="1200" dirty="0" err="1">
                <a:solidFill>
                  <a:schemeClr val="bg1"/>
                </a:solidFill>
                <a:sym typeface="Wingdings" pitchFamily="2" charset="2"/>
              </a:rPr>
              <a:t>nEnter</a:t>
            </a:r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your choice:");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scanf("%d", &amp;choice);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switch(choice)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	case 1: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		printf("Enter radius:");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		scanf("%d", &amp;radius);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		printf("Area:%f", 3.14*pow(radius, 2));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		break;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	case 2: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		printf("Enter length and breadth:");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		scanf("%d %d", &amp;length, &amp;breadth);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		printf("Area:%d", length * breadth);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		break;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	case 3: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		printf("Enter base and height:");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		scanf("%d %d", &amp;length, &amp;breadth);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		printf("Area:%f", 0.5 * (length * breadth));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		break;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	default: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		printf("Wrong Input! Try Again.");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sym typeface="Wingdings" pitchFamily="2" charset="2"/>
              </a:rPr>
              <a:t>getch</a:t>
            </a:r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();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sz="1200" b="1" dirty="0">
              <a:solidFill>
                <a:srgbClr val="0000CC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217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Try to find out the answer to this question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2910" y="1643056"/>
            <a:ext cx="7929618" cy="2714644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FFFF00"/>
                </a:solidFill>
              </a:rPr>
              <a:t>Write a program to accept a character from the user and check whether it is a vowel or a consonant or something else.</a:t>
            </a:r>
          </a:p>
        </p:txBody>
      </p:sp>
    </p:spTree>
    <p:extLst>
      <p:ext uri="{BB962C8B-B14F-4D97-AF65-F5344CB8AC3E}">
        <p14:creationId xmlns="" xmlns:p14="http://schemas.microsoft.com/office/powerpoint/2010/main" val="1098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End of </a:t>
            </a:r>
            <a:r>
              <a:rPr lang="en-US" sz="3200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Lecture </a:t>
            </a:r>
            <a:r>
              <a:rPr lang="en-US" sz="3200" b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21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Text Placeholder 1"/>
          <p:cNvSpPr txBox="1">
            <a:spLocks/>
          </p:cNvSpPr>
          <p:nvPr/>
        </p:nvSpPr>
        <p:spPr>
          <a:xfrm>
            <a:off x="0" y="3561194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1" i="0" u="none" strike="noStrike" kern="120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+mn-lt"/>
                <a:ea typeface="+mn-ea"/>
                <a:cs typeface="+mn-cs"/>
              </a:rPr>
              <a:t>Thank you</a:t>
            </a:r>
            <a:endParaRPr kumimoji="0" lang="ko-KR" altLang="en-US" sz="5000" b="1" i="0" u="none" strike="noStrike" kern="120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13318">
            <a:extLst>
              <a:ext uri="{FF2B5EF4-FFF2-40B4-BE49-F238E27FC236}">
                <a16:creationId xmlns="" xmlns:a16="http://schemas.microsoft.com/office/drawing/2014/main" id="{3176A925-9561-4C3F-8238-DB986AC67B50}"/>
              </a:ext>
            </a:extLst>
          </p:cNvPr>
          <p:cNvGrpSpPr/>
          <p:nvPr/>
        </p:nvGrpSpPr>
        <p:grpSpPr>
          <a:xfrm rot="1682053" flipH="1">
            <a:off x="6005137" y="682740"/>
            <a:ext cx="1665869" cy="3558872"/>
            <a:chOff x="1359132" y="345882"/>
            <a:chExt cx="1966239" cy="4200564"/>
          </a:xfrm>
        </p:grpSpPr>
        <p:grpSp>
          <p:nvGrpSpPr>
            <p:cNvPr id="11" name="Group 23">
              <a:extLst>
                <a:ext uri="{FF2B5EF4-FFF2-40B4-BE49-F238E27FC236}">
                  <a16:creationId xmlns="" xmlns:a16="http://schemas.microsoft.com/office/drawing/2014/main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25" name="Rectangle 8">
                <a:extLst>
                  <a:ext uri="{FF2B5EF4-FFF2-40B4-BE49-F238E27FC236}">
                    <a16:creationId xmlns="" xmlns:a16="http://schemas.microsoft.com/office/drawing/2014/main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Rectangle 8">
                <a:extLst>
                  <a:ext uri="{FF2B5EF4-FFF2-40B4-BE49-F238E27FC236}">
                    <a16:creationId xmlns="" xmlns:a16="http://schemas.microsoft.com/office/drawing/2014/main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ectangle 8">
                <a:extLst>
                  <a:ext uri="{FF2B5EF4-FFF2-40B4-BE49-F238E27FC236}">
                    <a16:creationId xmlns="" xmlns:a16="http://schemas.microsoft.com/office/drawing/2014/main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Rectangle 2">
                <a:extLst>
                  <a:ext uri="{FF2B5EF4-FFF2-40B4-BE49-F238E27FC236}">
                    <a16:creationId xmlns="" xmlns:a16="http://schemas.microsoft.com/office/drawing/2014/main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Rectangle 2">
                <a:extLst>
                  <a:ext uri="{FF2B5EF4-FFF2-40B4-BE49-F238E27FC236}">
                    <a16:creationId xmlns="" xmlns:a16="http://schemas.microsoft.com/office/drawing/2014/main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Rectangle 2">
                <a:extLst>
                  <a:ext uri="{FF2B5EF4-FFF2-40B4-BE49-F238E27FC236}">
                    <a16:creationId xmlns="" xmlns:a16="http://schemas.microsoft.com/office/drawing/2014/main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Isosceles Triangle 4">
                <a:extLst>
                  <a:ext uri="{FF2B5EF4-FFF2-40B4-BE49-F238E27FC236}">
                    <a16:creationId xmlns="" xmlns:a16="http://schemas.microsoft.com/office/drawing/2014/main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Group 26">
              <a:extLst>
                <a:ext uri="{FF2B5EF4-FFF2-40B4-BE49-F238E27FC236}">
                  <a16:creationId xmlns="" xmlns:a16="http://schemas.microsoft.com/office/drawing/2014/main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3"/>
              <a:ext cx="1966239" cy="1811156"/>
              <a:chOff x="1888981" y="1110787"/>
              <a:chExt cx="2254374" cy="2076562"/>
            </a:xfrm>
          </p:grpSpPr>
          <p:sp>
            <p:nvSpPr>
              <p:cNvPr id="13" name="Teardrop 30">
                <a:extLst>
                  <a:ext uri="{FF2B5EF4-FFF2-40B4-BE49-F238E27FC236}">
                    <a16:creationId xmlns="" xmlns:a16="http://schemas.microsoft.com/office/drawing/2014/main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rapezoid 24">
                <a:extLst>
                  <a:ext uri="{FF2B5EF4-FFF2-40B4-BE49-F238E27FC236}">
                    <a16:creationId xmlns="" xmlns:a16="http://schemas.microsoft.com/office/drawing/2014/main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ounded Rectangle 18">
                <a:extLst>
                  <a:ext uri="{FF2B5EF4-FFF2-40B4-BE49-F238E27FC236}">
                    <a16:creationId xmlns="" xmlns:a16="http://schemas.microsoft.com/office/drawing/2014/main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19">
                <a:extLst>
                  <a:ext uri="{FF2B5EF4-FFF2-40B4-BE49-F238E27FC236}">
                    <a16:creationId xmlns="" xmlns:a16="http://schemas.microsoft.com/office/drawing/2014/main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ounded Rectangle 20">
                <a:extLst>
                  <a:ext uri="{FF2B5EF4-FFF2-40B4-BE49-F238E27FC236}">
                    <a16:creationId xmlns="" xmlns:a16="http://schemas.microsoft.com/office/drawing/2014/main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ounded Rectangle 21">
                <a:extLst>
                  <a:ext uri="{FF2B5EF4-FFF2-40B4-BE49-F238E27FC236}">
                    <a16:creationId xmlns="" xmlns:a16="http://schemas.microsoft.com/office/drawing/2014/main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22">
                <a:extLst>
                  <a:ext uri="{FF2B5EF4-FFF2-40B4-BE49-F238E27FC236}">
                    <a16:creationId xmlns="" xmlns:a16="http://schemas.microsoft.com/office/drawing/2014/main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5">
                <a:extLst>
                  <a:ext uri="{FF2B5EF4-FFF2-40B4-BE49-F238E27FC236}">
                    <a16:creationId xmlns="" xmlns:a16="http://schemas.microsoft.com/office/drawing/2014/main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Rounded Rectangle 27">
                <a:extLst>
                  <a:ext uri="{FF2B5EF4-FFF2-40B4-BE49-F238E27FC236}">
                    <a16:creationId xmlns="" xmlns:a16="http://schemas.microsoft.com/office/drawing/2014/main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8">
                <a:extLst>
                  <a:ext uri="{FF2B5EF4-FFF2-40B4-BE49-F238E27FC236}">
                    <a16:creationId xmlns="" xmlns:a16="http://schemas.microsoft.com/office/drawing/2014/main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ounded Rectangle 29">
                <a:extLst>
                  <a:ext uri="{FF2B5EF4-FFF2-40B4-BE49-F238E27FC236}">
                    <a16:creationId xmlns="" xmlns:a16="http://schemas.microsoft.com/office/drawing/2014/main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" name="Freeform 13312">
            <a:extLst>
              <a:ext uri="{FF2B5EF4-FFF2-40B4-BE49-F238E27FC236}">
                <a16:creationId xmlns="" xmlns:a16="http://schemas.microsoft.com/office/drawing/2014/main" id="{36A901D8-68F0-4EDC-8133-6AF6E902A151}"/>
              </a:ext>
            </a:extLst>
          </p:cNvPr>
          <p:cNvSpPr/>
          <p:nvPr/>
        </p:nvSpPr>
        <p:spPr>
          <a:xfrm flipH="1">
            <a:off x="6052352" y="1859326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0" y="1000114"/>
            <a:ext cx="600076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>
                <a:solidFill>
                  <a:srgbClr val="FF0000"/>
                </a:solidFill>
                <a:hlinkClick r:id="rId4"/>
              </a:rPr>
              <a:t>scalive4u@gmail.com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Call us @ : </a:t>
            </a:r>
            <a:r>
              <a:rPr lang="en-US" sz="2000" b="1" dirty="0">
                <a:solidFill>
                  <a:srgbClr val="0070C0"/>
                </a:solidFill>
              </a:rPr>
              <a:t>0755-4271659, 7879165533</a:t>
            </a:r>
          </a:p>
        </p:txBody>
      </p:sp>
      <p:pic>
        <p:nvPicPr>
          <p:cNvPr id="35" name="Picture 34" descr="ccccccccccccccccccccccc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29058" y="1857370"/>
            <a:ext cx="1428760" cy="158553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 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2910" y="1643056"/>
            <a:ext cx="7929618" cy="2714644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FFFF00"/>
                </a:solidFill>
              </a:rPr>
              <a:t>Write a program to accept weekday from the user and print the name of the corresponding day the</a:t>
            </a:r>
          </a:p>
          <a:p>
            <a:r>
              <a:rPr lang="en-US" sz="1400" b="1" dirty="0">
                <a:solidFill>
                  <a:srgbClr val="FFFF00"/>
                </a:solidFill>
              </a:rPr>
              <a:t>entered weekday</a:t>
            </a:r>
          </a:p>
          <a:p>
            <a:r>
              <a:rPr lang="en-US" sz="1400" b="1" dirty="0">
                <a:solidFill>
                  <a:srgbClr val="FFFF00"/>
                </a:solidFill>
              </a:rPr>
              <a:t>EX:</a:t>
            </a:r>
          </a:p>
          <a:p>
            <a:r>
              <a:rPr lang="en-US" sz="1400" b="1" dirty="0">
                <a:solidFill>
                  <a:srgbClr val="FFFF00"/>
                </a:solidFill>
              </a:rPr>
              <a:t>i.)  Enter Number of Weekday:1</a:t>
            </a:r>
          </a:p>
          <a:p>
            <a:r>
              <a:rPr lang="en-US" sz="1400" b="1" dirty="0">
                <a:solidFill>
                  <a:srgbClr val="FFFF00"/>
                </a:solidFill>
              </a:rPr>
              <a:t>     Monday</a:t>
            </a:r>
          </a:p>
          <a:p>
            <a:endParaRPr lang="en-US" sz="1400" b="1" dirty="0">
              <a:solidFill>
                <a:srgbClr val="FFFF00"/>
              </a:solidFill>
            </a:endParaRPr>
          </a:p>
          <a:p>
            <a:r>
              <a:rPr lang="en-US" sz="1400" b="1" dirty="0">
                <a:solidFill>
                  <a:srgbClr val="FFFF00"/>
                </a:solidFill>
              </a:rPr>
              <a:t>ii.) Enter Number of Weekday:8</a:t>
            </a:r>
          </a:p>
          <a:p>
            <a:r>
              <a:rPr lang="en-US" sz="1400" b="1" dirty="0">
                <a:solidFill>
                  <a:srgbClr val="FFFF00"/>
                </a:solidFill>
              </a:rPr>
              <a:t>      Wrong Input! Try Again.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Solution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57224" y="1000114"/>
            <a:ext cx="7429552" cy="4000528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059582"/>
            <a:ext cx="8027846" cy="3046988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void main()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int no;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sym typeface="Wingdings" pitchFamily="2" charset="2"/>
              </a:rPr>
              <a:t>clrscr</a:t>
            </a:r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();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printf("Enter Number of Weekday:");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scanf("%d", &amp;no);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if(no == 1)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printf("Monday");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else if(no == 2)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printf("Tuesday");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else if(no == 3)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printf("Wednesday");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else if(no == 4)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printf("Thursday");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else if(no == 5)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printf("Friday");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else if(no == 6)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printf("Saturday");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else if(no == 7)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printf("Sunday");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else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printf("Wrong Input! Try Again.");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sym typeface="Wingdings" pitchFamily="2" charset="2"/>
              </a:rPr>
              <a:t>getch</a:t>
            </a:r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();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sz="1200" b="1" dirty="0">
              <a:solidFill>
                <a:srgbClr val="0000CC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 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2910" y="1643056"/>
            <a:ext cx="7929618" cy="2714644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rgbClr val="FFFF00"/>
                </a:solidFill>
              </a:rPr>
              <a:t>Above Code Using "switch" statement</a:t>
            </a:r>
          </a:p>
        </p:txBody>
      </p:sp>
    </p:spTree>
    <p:extLst>
      <p:ext uri="{BB962C8B-B14F-4D97-AF65-F5344CB8AC3E}">
        <p14:creationId xmlns="" xmlns:p14="http://schemas.microsoft.com/office/powerpoint/2010/main" val="186022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Solution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57224" y="1000114"/>
            <a:ext cx="7429552" cy="4000528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059582"/>
            <a:ext cx="8027846" cy="3046988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void main()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int no;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sym typeface="Wingdings" pitchFamily="2" charset="2"/>
              </a:rPr>
              <a:t>clrscr</a:t>
            </a:r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();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printf("Enter Number of Weekday:");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scanf("%d", &amp;no);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switch(no)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case 1: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        printf("Monday");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case 2: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        printf("Tuesday");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case 3: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        printf("Wednesday");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case 4: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        printf("Thursday");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case 5: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        printf("Friday");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case 6: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        printf("Saturday");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case 7: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        printf("Sunday");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default: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        printf("Wrong Input! Try Again.");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sym typeface="Wingdings" pitchFamily="2" charset="2"/>
              </a:rPr>
              <a:t>getch</a:t>
            </a:r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();</a:t>
            </a:r>
          </a:p>
          <a:p>
            <a:pPr marL="1257300" lvl="2" indent="-342900"/>
            <a:r>
              <a:rPr lang="en-US" sz="800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sz="800" b="1" dirty="0">
              <a:solidFill>
                <a:srgbClr val="0000CC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2672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 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2910" y="1643056"/>
            <a:ext cx="7929618" cy="2714644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FFFF00"/>
                </a:solidFill>
              </a:rPr>
              <a:t>improved version of the above code</a:t>
            </a:r>
          </a:p>
        </p:txBody>
      </p:sp>
    </p:spTree>
    <p:extLst>
      <p:ext uri="{BB962C8B-B14F-4D97-AF65-F5344CB8AC3E}">
        <p14:creationId xmlns="" xmlns:p14="http://schemas.microsoft.com/office/powerpoint/2010/main" val="37592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Solution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57224" y="1000114"/>
            <a:ext cx="7429552" cy="4000528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059582"/>
            <a:ext cx="8027846" cy="3046988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void main()</a:t>
            </a:r>
          </a:p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    int no;</a:t>
            </a:r>
          </a:p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en-US" sz="1050" dirty="0" err="1">
                <a:solidFill>
                  <a:schemeClr val="bg1"/>
                </a:solidFill>
                <a:sym typeface="Wingdings" pitchFamily="2" charset="2"/>
              </a:rPr>
              <a:t>clrscr</a:t>
            </a:r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();</a:t>
            </a:r>
          </a:p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    printf("Enter Number of Weekday:");</a:t>
            </a:r>
          </a:p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    scanf("%d", &amp;no);</a:t>
            </a:r>
          </a:p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    switch(no)</a:t>
            </a:r>
          </a:p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        case 1:</a:t>
            </a:r>
          </a:p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                printf("Monday");</a:t>
            </a:r>
          </a:p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		break;</a:t>
            </a:r>
          </a:p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        case 2:</a:t>
            </a:r>
          </a:p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                printf("Tuesday");</a:t>
            </a:r>
          </a:p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		break;</a:t>
            </a:r>
          </a:p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        case 3:</a:t>
            </a:r>
          </a:p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                printf("Wednesday");</a:t>
            </a:r>
          </a:p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		break;</a:t>
            </a:r>
          </a:p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        case 4:</a:t>
            </a:r>
          </a:p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                printf("Thursday");</a:t>
            </a:r>
          </a:p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		break;</a:t>
            </a:r>
          </a:p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        case 5:</a:t>
            </a:r>
          </a:p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                printf("Friday");</a:t>
            </a:r>
          </a:p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		break;</a:t>
            </a:r>
          </a:p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        case 6:</a:t>
            </a:r>
          </a:p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                printf("Saturday");</a:t>
            </a:r>
          </a:p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		break;</a:t>
            </a:r>
          </a:p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        case 7:</a:t>
            </a:r>
          </a:p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                printf("Sunday");</a:t>
            </a:r>
          </a:p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		break;</a:t>
            </a:r>
          </a:p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        default:</a:t>
            </a:r>
          </a:p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                printf("Wrong Input! Try Again.");</a:t>
            </a:r>
          </a:p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en-US" sz="1050" dirty="0" err="1">
                <a:solidFill>
                  <a:schemeClr val="bg1"/>
                </a:solidFill>
                <a:sym typeface="Wingdings" pitchFamily="2" charset="2"/>
              </a:rPr>
              <a:t>getch</a:t>
            </a:r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();</a:t>
            </a:r>
          </a:p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sz="1050" b="1" dirty="0">
              <a:solidFill>
                <a:srgbClr val="0000CC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0872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37609</TotalTime>
  <Words>2200</Words>
  <Application>Microsoft Office PowerPoint</Application>
  <PresentationFormat>On-screen Show (16:9)</PresentationFormat>
  <Paragraphs>623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Contents Slide Master</vt:lpstr>
      <vt:lpstr>Section Break Slide Master</vt:lpstr>
      <vt:lpstr>Office Theme</vt:lpstr>
      <vt:lpstr>Slide 1</vt:lpstr>
      <vt:lpstr>Today’s Agenda</vt:lpstr>
      <vt:lpstr>The "switch" Statement</vt:lpstr>
      <vt:lpstr>Exercise </vt:lpstr>
      <vt:lpstr>Solution</vt:lpstr>
      <vt:lpstr>Exercise </vt:lpstr>
      <vt:lpstr>Solution</vt:lpstr>
      <vt:lpstr>Exercise </vt:lpstr>
      <vt:lpstr>Solution</vt:lpstr>
      <vt:lpstr>Improved syntax of the switch statement</vt:lpstr>
      <vt:lpstr>Exercise </vt:lpstr>
      <vt:lpstr>Solution</vt:lpstr>
      <vt:lpstr>Exercise </vt:lpstr>
      <vt:lpstr>Solution</vt:lpstr>
      <vt:lpstr>Exercise </vt:lpstr>
      <vt:lpstr>Solution</vt:lpstr>
      <vt:lpstr>Exercise </vt:lpstr>
      <vt:lpstr>Solution</vt:lpstr>
      <vt:lpstr>Exercise </vt:lpstr>
      <vt:lpstr>Solution</vt:lpstr>
      <vt:lpstr>Restrictions on switch</vt:lpstr>
      <vt:lpstr>Restrictions on switch</vt:lpstr>
      <vt:lpstr>Restrictions on switch</vt:lpstr>
      <vt:lpstr>Restrictions on switch</vt:lpstr>
      <vt:lpstr>Restrictions on switch</vt:lpstr>
      <vt:lpstr>Restrictions on switch</vt:lpstr>
      <vt:lpstr>Try to find out the answer to this question</vt:lpstr>
      <vt:lpstr>Which is Better?</vt:lpstr>
      <vt:lpstr>Solution</vt:lpstr>
      <vt:lpstr>Try to find out the answer to this question</vt:lpstr>
      <vt:lpstr>Solution</vt:lpstr>
      <vt:lpstr>Try to find out the answer to this question</vt:lpstr>
      <vt:lpstr>Solution</vt:lpstr>
      <vt:lpstr>Try to find out the answer to this question</vt:lpstr>
      <vt:lpstr>End of Lecture 21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AFROZ</cp:lastModifiedBy>
  <cp:revision>1372</cp:revision>
  <dcterms:created xsi:type="dcterms:W3CDTF">2016-12-05T23:26:54Z</dcterms:created>
  <dcterms:modified xsi:type="dcterms:W3CDTF">2021-04-12T16:25:24Z</dcterms:modified>
</cp:coreProperties>
</file>