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391" r:id="rId4"/>
    <p:sldId id="397" r:id="rId5"/>
    <p:sldId id="393" r:id="rId6"/>
    <p:sldId id="394" r:id="rId7"/>
    <p:sldId id="388" r:id="rId8"/>
    <p:sldId id="392" r:id="rId9"/>
    <p:sldId id="398" r:id="rId10"/>
    <p:sldId id="39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00"/>
    <a:srgbClr val="FF3399"/>
    <a:srgbClr val="E49A4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5" autoAdjust="0"/>
    <p:restoredTop sz="86358" autoAdjust="0"/>
  </p:normalViewPr>
  <p:slideViewPr>
    <p:cSldViewPr>
      <p:cViewPr varScale="1">
        <p:scale>
          <a:sx n="70" d="100"/>
          <a:sy n="70" d="100"/>
        </p:scale>
        <p:origin x="-228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7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11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Assignment Question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69924"/>
            <a:ext cx="8503920" cy="5116662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Write a program to manage two stacks in a single array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Write a program to reverse the elements of the Queue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Introduction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b="1" dirty="0" smtClean="0">
                <a:solidFill>
                  <a:srgbClr val="00B050"/>
                </a:solidFill>
              </a:rPr>
              <a:t>CIRCULAR QUEUE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70C0"/>
                </a:solidFill>
              </a:rPr>
              <a:t>Psuedocode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b="1" dirty="0" smtClean="0">
                <a:solidFill>
                  <a:srgbClr val="FF0000"/>
                </a:solidFill>
              </a:rPr>
              <a:t>Insertion</a:t>
            </a:r>
            <a:r>
              <a:rPr lang="en-US" sz="2400" dirty="0" smtClean="0">
                <a:solidFill>
                  <a:schemeClr val="tx1"/>
                </a:solidFill>
              </a:rPr>
              <a:t> &amp; </a:t>
            </a:r>
            <a:r>
              <a:rPr lang="en-US" sz="2400" b="1" dirty="0" smtClean="0">
                <a:solidFill>
                  <a:srgbClr val="7030A0"/>
                </a:solidFill>
              </a:rPr>
              <a:t>Deletion</a:t>
            </a:r>
            <a:r>
              <a:rPr lang="en-US" sz="2400" dirty="0" smtClean="0">
                <a:solidFill>
                  <a:schemeClr val="tx1"/>
                </a:solidFill>
              </a:rPr>
              <a:t> of the </a:t>
            </a:r>
            <a:r>
              <a:rPr lang="en-US" sz="2400" b="1" dirty="0" smtClean="0">
                <a:solidFill>
                  <a:srgbClr val="FF0000"/>
                </a:solidFill>
              </a:rPr>
              <a:t>elements</a:t>
            </a:r>
            <a:r>
              <a:rPr lang="en-US" sz="2400" dirty="0" smtClean="0">
                <a:solidFill>
                  <a:schemeClr val="tx1"/>
                </a:solidFill>
              </a:rPr>
              <a:t> in the </a:t>
            </a:r>
            <a:r>
              <a:rPr lang="en-US" sz="2400" b="1" dirty="0" smtClean="0">
                <a:solidFill>
                  <a:srgbClr val="7030A0"/>
                </a:solidFill>
              </a:rPr>
              <a:t>CIRCULAR QUEUE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Program</a:t>
            </a:r>
            <a:r>
              <a:rPr lang="en-US" sz="2400" dirty="0" smtClean="0">
                <a:solidFill>
                  <a:schemeClr val="tx1"/>
                </a:solidFill>
              </a:rPr>
              <a:t> for </a:t>
            </a:r>
            <a:r>
              <a:rPr lang="en-US" sz="2400" b="1" dirty="0" smtClean="0">
                <a:solidFill>
                  <a:srgbClr val="0070C0"/>
                </a:solidFill>
              </a:rPr>
              <a:t>implementing</a:t>
            </a:r>
            <a:r>
              <a:rPr lang="en-US" sz="2400" dirty="0" smtClean="0">
                <a:solidFill>
                  <a:schemeClr val="tx1"/>
                </a:solidFill>
              </a:rPr>
              <a:t> a </a:t>
            </a:r>
            <a:r>
              <a:rPr lang="en-US" sz="2400" b="1" dirty="0" smtClean="0">
                <a:solidFill>
                  <a:srgbClr val="FF0000"/>
                </a:solidFill>
              </a:rPr>
              <a:t>CIRCULAR QUEUE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err="1" smtClean="0">
                <a:solidFill>
                  <a:srgbClr val="FF0000"/>
                </a:solidFill>
              </a:rPr>
              <a:t>Diagramatical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View of </a:t>
            </a:r>
            <a:r>
              <a:rPr lang="en-US" b="1" dirty="0" err="1" smtClean="0">
                <a:solidFill>
                  <a:srgbClr val="002060"/>
                </a:solidFill>
              </a:rPr>
              <a:t>Cirular</a:t>
            </a:r>
            <a:r>
              <a:rPr lang="en-US" b="1" dirty="0" smtClean="0">
                <a:solidFill>
                  <a:srgbClr val="002060"/>
                </a:solidFill>
              </a:rPr>
              <a:t> Queue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Assignment 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question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</a:rPr>
              <a:t>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u="sng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What</a:t>
            </a:r>
            <a:r>
              <a:rPr lang="en-US" sz="2400" dirty="0" smtClean="0">
                <a:solidFill>
                  <a:schemeClr val="tx1"/>
                </a:solidFill>
              </a:rPr>
              <a:t> is a </a:t>
            </a:r>
            <a:r>
              <a:rPr lang="en-US" sz="2400" b="1" dirty="0" smtClean="0">
                <a:solidFill>
                  <a:srgbClr val="00B050"/>
                </a:solidFill>
              </a:rPr>
              <a:t>Circular QUEUE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b="1" dirty="0" smtClean="0">
                <a:solidFill>
                  <a:srgbClr val="0070C0"/>
                </a:solidFill>
              </a:rPr>
              <a:t>Circular Queue</a:t>
            </a:r>
            <a:r>
              <a:rPr lang="en-US" sz="2400" dirty="0" smtClean="0">
                <a:solidFill>
                  <a:schemeClr val="tx1"/>
                </a:solidFill>
              </a:rPr>
              <a:t>, is a variation of a </a:t>
            </a:r>
            <a:r>
              <a:rPr lang="en-US" sz="2400" b="1" dirty="0" smtClean="0">
                <a:solidFill>
                  <a:srgbClr val="00B050"/>
                </a:solidFill>
              </a:rPr>
              <a:t>Linear Queue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in which the</a:t>
            </a:r>
            <a:r>
              <a:rPr lang="en-US" sz="2400" b="1" dirty="0" smtClean="0">
                <a:solidFill>
                  <a:srgbClr val="7030A0"/>
                </a:solidFill>
              </a:rPr>
              <a:t> pointers </a:t>
            </a:r>
            <a:r>
              <a:rPr lang="en-US" sz="2400" b="1" dirty="0" smtClean="0">
                <a:solidFill>
                  <a:srgbClr val="FF0000"/>
                </a:solidFill>
              </a:rPr>
              <a:t>Front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Rear</a:t>
            </a:r>
            <a:r>
              <a:rPr lang="en-US" sz="2400" dirty="0" smtClean="0">
                <a:solidFill>
                  <a:schemeClr val="tx1"/>
                </a:solidFill>
              </a:rPr>
              <a:t> move around the </a:t>
            </a:r>
            <a:r>
              <a:rPr lang="en-US" sz="2400" b="1" dirty="0" smtClean="0">
                <a:solidFill>
                  <a:srgbClr val="00B05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 in a </a:t>
            </a:r>
            <a:r>
              <a:rPr lang="en-US" sz="2400" b="1" dirty="0" smtClean="0">
                <a:solidFill>
                  <a:srgbClr val="7030A0"/>
                </a:solidFill>
              </a:rPr>
              <a:t>Cyclic Manner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other words we can say that  </a:t>
            </a:r>
            <a:r>
              <a:rPr lang="en-US" sz="2400" dirty="0" smtClean="0">
                <a:solidFill>
                  <a:srgbClr val="FF0000"/>
                </a:solidFill>
              </a:rPr>
              <a:t>front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smtClean="0">
                <a:solidFill>
                  <a:srgbClr val="0070C0"/>
                </a:solidFill>
              </a:rPr>
              <a:t>rear </a:t>
            </a:r>
            <a:r>
              <a:rPr lang="en-US" sz="2400" dirty="0" smtClean="0">
                <a:solidFill>
                  <a:schemeClr val="tx1"/>
                </a:solidFill>
              </a:rPr>
              <a:t>can be reset  to 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baseline="30000" dirty="0" smtClean="0">
                <a:solidFill>
                  <a:srgbClr val="FF0000"/>
                </a:solidFill>
              </a:rPr>
              <a:t>th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index  when they reach at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last index </a:t>
            </a:r>
            <a:r>
              <a:rPr lang="en-US" sz="2400" dirty="0" smtClean="0">
                <a:solidFill>
                  <a:schemeClr val="tx1"/>
                </a:solidFill>
              </a:rPr>
              <a:t>of the </a:t>
            </a:r>
            <a:r>
              <a:rPr lang="en-US" sz="2400" dirty="0" smtClean="0">
                <a:solidFill>
                  <a:srgbClr val="FF000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Now since this </a:t>
            </a:r>
            <a:r>
              <a:rPr lang="en-US" sz="2400" b="1" dirty="0" smtClean="0">
                <a:solidFill>
                  <a:srgbClr val="FF0000"/>
                </a:solidFill>
              </a:rPr>
              <a:t>motion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7030A0"/>
                </a:solidFill>
              </a:rPr>
              <a:t>Cyclic</a:t>
            </a:r>
            <a:r>
              <a:rPr lang="en-US" sz="2400" dirty="0" smtClean="0">
                <a:solidFill>
                  <a:schemeClr val="tx1"/>
                </a:solidFill>
              </a:rPr>
              <a:t>, so  we  can call the </a:t>
            </a:r>
            <a:r>
              <a:rPr lang="en-US" sz="2400" b="1" dirty="0" smtClean="0">
                <a:solidFill>
                  <a:srgbClr val="0070C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 as a </a:t>
            </a:r>
            <a:r>
              <a:rPr lang="en-US" sz="2400" b="1" dirty="0" smtClean="0">
                <a:solidFill>
                  <a:srgbClr val="00B050"/>
                </a:solidFill>
              </a:rPr>
              <a:t>Circular Queue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benefit</a:t>
            </a:r>
            <a:r>
              <a:rPr lang="en-US" sz="2400" dirty="0" smtClean="0">
                <a:solidFill>
                  <a:schemeClr val="tx1"/>
                </a:solidFill>
              </a:rPr>
              <a:t> is that, unless all the </a:t>
            </a:r>
            <a:r>
              <a:rPr lang="en-US" sz="2400" b="1" dirty="0" smtClean="0">
                <a:solidFill>
                  <a:srgbClr val="0070C0"/>
                </a:solidFill>
              </a:rPr>
              <a:t>cells of the Queue </a:t>
            </a:r>
            <a:r>
              <a:rPr lang="en-US" sz="2400" dirty="0" smtClean="0">
                <a:solidFill>
                  <a:schemeClr val="tx1"/>
                </a:solidFill>
              </a:rPr>
              <a:t>are </a:t>
            </a:r>
            <a:r>
              <a:rPr lang="en-US" sz="2400" b="1" dirty="0" smtClean="0">
                <a:solidFill>
                  <a:srgbClr val="00B050"/>
                </a:solidFill>
              </a:rPr>
              <a:t>occupied</a:t>
            </a:r>
            <a:r>
              <a:rPr lang="en-US" sz="2400" dirty="0" smtClean="0">
                <a:solidFill>
                  <a:schemeClr val="tx1"/>
                </a:solidFill>
              </a:rPr>
              <a:t>, the code never print </a:t>
            </a:r>
            <a:r>
              <a:rPr lang="en-US" sz="2400" b="1" dirty="0" smtClean="0">
                <a:solidFill>
                  <a:srgbClr val="7030A0"/>
                </a:solidFill>
              </a:rPr>
              <a:t>QUEUE OVERFLOW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714348" y="1500174"/>
            <a:ext cx="2857520" cy="2857520"/>
          </a:xfrm>
          <a:prstGeom prst="ellipse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142976" y="1928802"/>
            <a:ext cx="2000264" cy="1928826"/>
          </a:xfrm>
          <a:prstGeom prst="ellipse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stCxn id="8" idx="0"/>
            <a:endCxn id="6" idx="0"/>
          </p:cNvCxnSpPr>
          <p:nvPr/>
        </p:nvCxnSpPr>
        <p:spPr>
          <a:xfrm rot="16200000" flipH="1">
            <a:off x="1928794" y="1714488"/>
            <a:ext cx="42862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3071802" y="2643180"/>
            <a:ext cx="500066" cy="71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V="1">
            <a:off x="2607455" y="3750471"/>
            <a:ext cx="428628" cy="35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 flipV="1">
            <a:off x="928662" y="3428999"/>
            <a:ext cx="428628" cy="285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928662" y="2214556"/>
            <a:ext cx="357190" cy="142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14612" y="178592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075314" y="157161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500430" y="320254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1928794" y="43455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428596" y="2714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1000100" y="142873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3930758" y="148803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rear</a:t>
            </a:r>
            <a:endParaRPr lang="en-IN" dirty="0"/>
          </a:p>
        </p:txBody>
      </p:sp>
      <p:cxnSp>
        <p:nvCxnSpPr>
          <p:cNvPr id="32" name="Straight Arrow Connector 31"/>
          <p:cNvCxnSpPr>
            <a:stCxn id="30" idx="1"/>
            <a:endCxn id="25" idx="3"/>
          </p:cNvCxnSpPr>
          <p:nvPr/>
        </p:nvCxnSpPr>
        <p:spPr>
          <a:xfrm rot="10800000" flipV="1">
            <a:off x="3401044" y="1672698"/>
            <a:ext cx="529714" cy="83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26206" y="150017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front=-1   initially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500034" y="4572008"/>
            <a:ext cx="2568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Insert: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Overflow.</a:t>
            </a:r>
          </a:p>
          <a:p>
            <a:pPr marL="342900" indent="-342900">
              <a:buAutoNum type="arabicPeriod"/>
            </a:pPr>
            <a:r>
              <a:rPr lang="en-US" dirty="0" smtClean="0"/>
              <a:t>Adjust Rear.</a:t>
            </a:r>
          </a:p>
          <a:p>
            <a:pPr marL="342900" indent="-342900">
              <a:buAutoNum type="arabicPeriod"/>
            </a:pPr>
            <a:r>
              <a:rPr lang="en-US" dirty="0" smtClean="0"/>
              <a:t>Insert The Element.</a:t>
            </a:r>
          </a:p>
          <a:p>
            <a:pPr marL="342900" indent="-342900">
              <a:buAutoNum type="arabicPeriod"/>
            </a:pPr>
            <a:r>
              <a:rPr lang="en-US" dirty="0" smtClean="0"/>
              <a:t>Set Front 0.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646874" y="2357430"/>
            <a:ext cx="33105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Delete: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Underflow.</a:t>
            </a:r>
          </a:p>
          <a:p>
            <a:pPr marL="800100" lvl="1" indent="-342900"/>
            <a:r>
              <a:rPr lang="en-US" dirty="0" smtClean="0"/>
              <a:t>     		front==-1</a:t>
            </a:r>
          </a:p>
          <a:p>
            <a:pPr marL="342900" indent="-342900">
              <a:buAutoNum type="arabicPeriod"/>
            </a:pPr>
            <a:r>
              <a:rPr lang="en-US" dirty="0" smtClean="0"/>
              <a:t>Delete The Element.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If r==f, then set them to -1.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Adjust front.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return the deleted element.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Pseudocode</a:t>
            </a:r>
            <a:r>
              <a:rPr lang="en-US" b="1" dirty="0" smtClean="0"/>
              <a:t> For Insert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Check</a:t>
            </a:r>
            <a:r>
              <a:rPr lang="en-US" sz="2400" dirty="0" smtClean="0">
                <a:solidFill>
                  <a:schemeClr val="tx1"/>
                </a:solidFill>
              </a:rPr>
              <a:t> for the </a:t>
            </a:r>
            <a:r>
              <a:rPr lang="en-US" sz="2400" b="1" dirty="0" smtClean="0">
                <a:solidFill>
                  <a:srgbClr val="FF0000"/>
                </a:solidFill>
              </a:rPr>
              <a:t>overflow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If the </a:t>
            </a:r>
            <a:r>
              <a:rPr lang="en-US" sz="2400" b="1" dirty="0" smtClean="0">
                <a:solidFill>
                  <a:srgbClr val="FF000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7030A0"/>
                </a:solidFill>
              </a:rPr>
              <a:t> full ,</a:t>
            </a:r>
            <a:r>
              <a:rPr lang="en-US" sz="2400" dirty="0" smtClean="0">
                <a:solidFill>
                  <a:schemeClr val="tx1"/>
                </a:solidFill>
              </a:rPr>
              <a:t> then print “</a:t>
            </a:r>
            <a:r>
              <a:rPr lang="en-US" sz="2400" b="1" dirty="0" smtClean="0">
                <a:solidFill>
                  <a:srgbClr val="009900"/>
                </a:solidFill>
              </a:rPr>
              <a:t>Queue overflow</a:t>
            </a:r>
            <a:r>
              <a:rPr lang="en-US" sz="2400" dirty="0" smtClean="0">
                <a:solidFill>
                  <a:schemeClr val="tx1"/>
                </a:solidFill>
              </a:rPr>
              <a:t>” and </a:t>
            </a:r>
            <a:r>
              <a:rPr lang="en-US" sz="2400" b="1" dirty="0" smtClean="0">
                <a:solidFill>
                  <a:srgbClr val="0070C0"/>
                </a:solidFill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Adjust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REAR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Insert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element.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Set front  to 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,If the element inserted as the   </a:t>
            </a:r>
            <a:r>
              <a:rPr lang="en-US" sz="2400" dirty="0" smtClean="0">
                <a:solidFill>
                  <a:srgbClr val="FF0000"/>
                </a:solidFill>
              </a:rPr>
              <a:t>first </a:t>
            </a:r>
            <a:r>
              <a:rPr lang="en-US" sz="2400" dirty="0" smtClean="0">
                <a:solidFill>
                  <a:schemeClr val="tx1"/>
                </a:solidFill>
              </a:rPr>
              <a:t>element . 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Finish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Pseudocode</a:t>
            </a:r>
            <a:r>
              <a:rPr lang="en-US" b="1" dirty="0" smtClean="0"/>
              <a:t> For Delete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69924"/>
            <a:ext cx="8503920" cy="5116662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Check</a:t>
            </a:r>
            <a:r>
              <a:rPr lang="en-US" sz="2400" dirty="0" smtClean="0">
                <a:solidFill>
                  <a:schemeClr val="tx1"/>
                </a:solidFill>
              </a:rPr>
              <a:t> for the </a:t>
            </a:r>
            <a:r>
              <a:rPr lang="en-US" sz="2400" b="1" dirty="0" smtClean="0">
                <a:solidFill>
                  <a:srgbClr val="FF0000"/>
                </a:solidFill>
              </a:rPr>
              <a:t>Underflow</a:t>
            </a:r>
            <a:r>
              <a:rPr lang="en-IN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If the </a:t>
            </a:r>
            <a:r>
              <a:rPr lang="en-US" sz="2400" b="1" dirty="0" smtClean="0">
                <a:solidFill>
                  <a:srgbClr val="FF000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7030A0"/>
                </a:solidFill>
              </a:rPr>
              <a:t>Empty ,</a:t>
            </a:r>
            <a:r>
              <a:rPr lang="en-US" sz="2400" dirty="0" smtClean="0">
                <a:solidFill>
                  <a:schemeClr val="tx1"/>
                </a:solidFill>
              </a:rPr>
              <a:t>then print “</a:t>
            </a:r>
            <a:r>
              <a:rPr lang="en-US" sz="2400" b="1" dirty="0" smtClean="0">
                <a:solidFill>
                  <a:srgbClr val="009900"/>
                </a:solidFill>
              </a:rPr>
              <a:t>Queue Underflow</a:t>
            </a:r>
            <a:r>
              <a:rPr lang="en-US" sz="2400" dirty="0" smtClean="0">
                <a:solidFill>
                  <a:schemeClr val="tx1"/>
                </a:solidFill>
              </a:rPr>
              <a:t>” and </a:t>
            </a:r>
            <a:r>
              <a:rPr lang="en-US" sz="2400" b="1" dirty="0" smtClean="0">
                <a:solidFill>
                  <a:srgbClr val="0070C0"/>
                </a:solidFill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If </a:t>
            </a:r>
            <a:r>
              <a:rPr lang="en-US" sz="2400" b="1" dirty="0" smtClean="0">
                <a:solidFill>
                  <a:srgbClr val="0070C0"/>
                </a:solidFill>
              </a:rPr>
              <a:t>Queue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FF0000"/>
                </a:solidFill>
              </a:rPr>
              <a:t>Not empty</a:t>
            </a:r>
            <a:r>
              <a:rPr lang="en-US" sz="2400" dirty="0" smtClean="0">
                <a:solidFill>
                  <a:schemeClr val="tx1"/>
                </a:solidFill>
              </a:rPr>
              <a:t>, then </a:t>
            </a:r>
            <a:r>
              <a:rPr lang="en-US" sz="2400" b="1" dirty="0" smtClean="0">
                <a:solidFill>
                  <a:srgbClr val="00B050"/>
                </a:solidFill>
              </a:rPr>
              <a:t>remove </a:t>
            </a:r>
            <a:r>
              <a:rPr lang="en-US" sz="2400" dirty="0" smtClean="0">
                <a:solidFill>
                  <a:schemeClr val="tx1"/>
                </a:solidFill>
              </a:rPr>
              <a:t>the element </a:t>
            </a:r>
            <a:r>
              <a:rPr lang="en-US" sz="2400" b="1" dirty="0" smtClean="0">
                <a:solidFill>
                  <a:srgbClr val="0070C0"/>
                </a:solidFill>
              </a:rPr>
              <a:t>pointed </a:t>
            </a:r>
            <a:r>
              <a:rPr lang="en-US" sz="2400" dirty="0" smtClean="0">
                <a:solidFill>
                  <a:schemeClr val="tx1"/>
                </a:solidFill>
              </a:rPr>
              <a:t>by </a:t>
            </a:r>
            <a:r>
              <a:rPr lang="en-US" sz="2400" b="1" dirty="0" smtClean="0">
                <a:solidFill>
                  <a:srgbClr val="7030A0"/>
                </a:solidFill>
              </a:rPr>
              <a:t>FRONT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</a:rPr>
              <a:t>Adjust </a:t>
            </a:r>
            <a:r>
              <a:rPr lang="en-US" sz="2400" b="1" dirty="0" smtClean="0">
                <a:solidFill>
                  <a:srgbClr val="FF0000"/>
                </a:solidFill>
              </a:rPr>
              <a:t>FRONT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and if </a:t>
            </a:r>
            <a:r>
              <a:rPr lang="en-US" sz="2400" b="1" dirty="0" smtClean="0">
                <a:solidFill>
                  <a:srgbClr val="00B050"/>
                </a:solidFill>
              </a:rPr>
              <a:t>required </a:t>
            </a:r>
            <a:r>
              <a:rPr lang="en-US" sz="2400" dirty="0" smtClean="0">
                <a:solidFill>
                  <a:schemeClr val="tx1"/>
                </a:solidFill>
              </a:rPr>
              <a:t>then </a:t>
            </a:r>
            <a:r>
              <a:rPr lang="en-US" sz="2400" b="1" dirty="0" smtClean="0">
                <a:solidFill>
                  <a:srgbClr val="0070C0"/>
                </a:solidFill>
              </a:rPr>
              <a:t>REAR</a:t>
            </a:r>
            <a:r>
              <a:rPr lang="en-US" sz="2400" dirty="0" smtClean="0">
                <a:solidFill>
                  <a:schemeClr val="tx1"/>
                </a:solidFill>
              </a:rPr>
              <a:t> also.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</a:rPr>
              <a:t>Return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b="1" dirty="0" smtClean="0">
                <a:solidFill>
                  <a:srgbClr val="0070C0"/>
                </a:solidFill>
              </a:rPr>
              <a:t>Deleted element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Finish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428604"/>
            <a:ext cx="5786478" cy="7143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For Implementing CQUEUE In C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3" name="Content Placeholder 42"/>
          <p:cNvSpPr>
            <a:spLocks noGrp="1"/>
          </p:cNvSpPr>
          <p:nvPr>
            <p:ph sz="quarter" idx="1"/>
          </p:nvPr>
        </p:nvSpPr>
        <p:spPr>
          <a:xfrm>
            <a:off x="285720" y="1428736"/>
            <a:ext cx="3627306" cy="51881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#include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conio.h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#include</a:t>
            </a:r>
            <a:r>
              <a:rPr lang="en-US" dirty="0" smtClean="0"/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stdio.h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9900"/>
                </a:solidFill>
              </a:rPr>
              <a:t>CQueue</a:t>
            </a:r>
            <a:endParaRPr lang="en-US" dirty="0" smtClean="0">
              <a:solidFill>
                <a:srgbClr val="009900"/>
              </a:solidFill>
            </a:endParaRP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arr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[5];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front;</a:t>
            </a:r>
          </a:p>
          <a:p>
            <a:pPr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rear;</a:t>
            </a:r>
          </a:p>
          <a:p>
            <a:pPr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void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insert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9900"/>
                </a:solidFill>
              </a:rPr>
              <a:t>CQueue</a:t>
            </a:r>
            <a:r>
              <a:rPr lang="en-US" dirty="0" smtClean="0">
                <a:solidFill>
                  <a:srgbClr val="009900"/>
                </a:solidFill>
              </a:rPr>
              <a:t> *,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rem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9900"/>
                </a:solidFill>
              </a:rPr>
              <a:t>CQueue</a:t>
            </a:r>
            <a:r>
              <a:rPr lang="en-US" dirty="0" smtClean="0">
                <a:solidFill>
                  <a:srgbClr val="009900"/>
                </a:solidFill>
              </a:rPr>
              <a:t> *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main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9900"/>
                </a:solidFill>
              </a:rPr>
              <a:t>CQueue</a:t>
            </a:r>
            <a:r>
              <a:rPr lang="en-US" dirty="0" smtClean="0">
                <a:solidFill>
                  <a:srgbClr val="009900"/>
                </a:solidFill>
              </a:rPr>
              <a:t>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q;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9900"/>
                </a:solidFill>
              </a:rPr>
              <a:t>q.front</a:t>
            </a:r>
            <a:r>
              <a:rPr lang="en-US" dirty="0" smtClean="0">
                <a:solidFill>
                  <a:srgbClr val="009900"/>
                </a:solidFill>
              </a:rPr>
              <a:t>=-1;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q.rear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=-1;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</a:t>
            </a:r>
            <a:r>
              <a:rPr lang="en-US" dirty="0" err="1" smtClean="0">
                <a:solidFill>
                  <a:srgbClr val="7030A0"/>
                </a:solidFill>
              </a:rPr>
              <a:t>int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dirty="0" err="1" smtClean="0">
                <a:solidFill>
                  <a:srgbClr val="7030A0"/>
                </a:solidFill>
              </a:rPr>
              <a:t>i</a:t>
            </a:r>
            <a:r>
              <a:rPr lang="en-US" dirty="0" smtClean="0">
                <a:solidFill>
                  <a:srgbClr val="7030A0"/>
                </a:solidFill>
              </a:rPr>
              <a:t>, x;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6" name="Content Placeholder 42"/>
          <p:cNvSpPr txBox="1">
            <a:spLocks/>
          </p:cNvSpPr>
          <p:nvPr/>
        </p:nvSpPr>
        <p:spPr>
          <a:xfrm>
            <a:off x="4857752" y="1500174"/>
            <a:ext cx="3627306" cy="51881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for(</a:t>
            </a:r>
            <a:r>
              <a:rPr lang="en-US" sz="2000" dirty="0" err="1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=0;i&lt;5;i++)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printf</a:t>
            </a:r>
            <a:r>
              <a:rPr lang="en-US" sz="2000" dirty="0" smtClean="0"/>
              <a:t>(“</a:t>
            </a:r>
            <a:r>
              <a:rPr lang="en-US" sz="2000" dirty="0" smtClean="0">
                <a:solidFill>
                  <a:schemeClr val="accent1"/>
                </a:solidFill>
              </a:rPr>
              <a:t>Enter Element</a:t>
            </a:r>
            <a:r>
              <a:rPr lang="en-US" sz="2000" dirty="0" smtClean="0"/>
              <a:t>”);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</a:rPr>
              <a:t>scanf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(“%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d”,&amp;x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insert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(&amp;q, x);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for(</a:t>
            </a:r>
            <a:r>
              <a:rPr lang="en-US" sz="2000" dirty="0" err="1" smtClean="0">
                <a:solidFill>
                  <a:srgbClr val="0070C0"/>
                </a:solidFill>
              </a:rPr>
              <a:t>i</a:t>
            </a:r>
            <a:r>
              <a:rPr lang="en-US" sz="2000" dirty="0" smtClean="0">
                <a:solidFill>
                  <a:srgbClr val="0070C0"/>
                </a:solidFill>
              </a:rPr>
              <a:t>=0;i&lt;5;i++)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x=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rem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(&amp;q);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/>
              <a:t>   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if(x!=-1)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printf</a:t>
            </a:r>
            <a:r>
              <a:rPr lang="en-US" sz="2000" dirty="0" smtClean="0"/>
              <a:t>(“</a:t>
            </a:r>
            <a:r>
              <a:rPr lang="en-US" sz="2000" dirty="0" smtClean="0">
                <a:solidFill>
                  <a:schemeClr val="accent1"/>
                </a:solidFill>
              </a:rPr>
              <a:t>\</a:t>
            </a:r>
            <a:r>
              <a:rPr lang="en-US" sz="2000" dirty="0" err="1" smtClean="0">
                <a:solidFill>
                  <a:schemeClr val="accent1"/>
                </a:solidFill>
              </a:rPr>
              <a:t>nPopped</a:t>
            </a:r>
            <a:r>
              <a:rPr lang="en-US" sz="2000" dirty="0" smtClean="0">
                <a:solidFill>
                  <a:schemeClr val="accent1"/>
                </a:solidFill>
              </a:rPr>
              <a:t> Element is: %</a:t>
            </a:r>
            <a:r>
              <a:rPr lang="en-US" sz="2000" dirty="0" err="1" smtClean="0">
                <a:solidFill>
                  <a:schemeClr val="accent1"/>
                </a:solidFill>
              </a:rPr>
              <a:t>d”,</a:t>
            </a:r>
            <a:r>
              <a:rPr lang="en-US" sz="2000" dirty="0" err="1" smtClean="0">
                <a:solidFill>
                  <a:schemeClr val="accent4">
                    <a:lumMod val="75000"/>
                  </a:schemeClr>
                </a:solidFill>
              </a:rPr>
              <a:t>x</a:t>
            </a:r>
            <a:r>
              <a:rPr lang="en-US" sz="2000" dirty="0" smtClean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en-US" sz="2000" dirty="0" smtClean="0"/>
              <a:t>;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786478" cy="7143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Functions used in </a:t>
            </a:r>
            <a:br>
              <a:rPr lang="en-US" b="1" dirty="0" smtClean="0"/>
            </a:br>
            <a:r>
              <a:rPr lang="en-US" b="1" dirty="0" smtClean="0"/>
              <a:t>Program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3" name="Content Placeholder 4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51881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insert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struc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9900"/>
                </a:solidFill>
              </a:rPr>
              <a:t>CQueue</a:t>
            </a:r>
            <a:r>
              <a:rPr lang="en-US" dirty="0" smtClean="0">
                <a:solidFill>
                  <a:srgbClr val="009900"/>
                </a:solidFill>
              </a:rPr>
              <a:t> *p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err="1" smtClean="0">
                <a:solidFill>
                  <a:schemeClr val="accent1"/>
                </a:solidFill>
              </a:rPr>
              <a:t>int</a:t>
            </a:r>
            <a:r>
              <a:rPr lang="en-US" dirty="0" smtClean="0">
                <a:solidFill>
                  <a:schemeClr val="accent1"/>
                </a:solidFill>
              </a:rPr>
              <a:t> x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((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p-&gt;rear==4&amp;&amp;p-&gt;front==0</a:t>
            </a:r>
            <a:r>
              <a:rPr lang="en-US" dirty="0" smtClean="0"/>
              <a:t>)||(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p-&gt;rear+1==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p-&gt;front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rgbClr val="FF0000"/>
                </a:solidFill>
              </a:rPr>
              <a:t>printf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C00000"/>
                </a:solidFill>
              </a:rPr>
              <a:t>Queue Overflow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return;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if(p-&gt;rear==4)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p-&gt;rear=0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else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p-&gt;rear++;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p-&gt;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arr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[p-&gt;rear]=x;                      </a:t>
            </a:r>
            <a:r>
              <a:rPr lang="en-US" dirty="0" smtClean="0">
                <a:solidFill>
                  <a:srgbClr val="C00000"/>
                </a:solidFill>
              </a:rPr>
              <a:t>note</a:t>
            </a:r>
            <a:r>
              <a:rPr lang="en-US" dirty="0" smtClean="0"/>
              <a:t>: we can </a:t>
            </a:r>
            <a:r>
              <a:rPr lang="en-US" dirty="0" smtClean="0">
                <a:solidFill>
                  <a:srgbClr val="0070C0"/>
                </a:solidFill>
              </a:rPr>
              <a:t>replace</a:t>
            </a:r>
            <a:r>
              <a:rPr lang="en-US" dirty="0" smtClean="0"/>
              <a:t> both overflow test                                                                  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if(p-&gt;front==-1)        </a:t>
            </a:r>
            <a:r>
              <a:rPr lang="en-US" dirty="0" smtClean="0"/>
              <a:t>                     condition  with a single condition that is: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p-&gt;front=0</a:t>
            </a:r>
            <a:r>
              <a:rPr lang="en-US" dirty="0" smtClean="0"/>
              <a:t>;                              </a:t>
            </a:r>
            <a:r>
              <a:rPr lang="en-US" dirty="0" smtClean="0">
                <a:solidFill>
                  <a:srgbClr val="009900"/>
                </a:solidFill>
              </a:rPr>
              <a:t>if((p-&gt;rear+1)%5 ==Q-&gt;front)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357166"/>
            <a:ext cx="5786478" cy="71438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Functions used in </a:t>
            </a:r>
            <a:br>
              <a:rPr lang="en-US" b="1" dirty="0" smtClean="0"/>
            </a:br>
            <a:r>
              <a:rPr lang="en-US" b="1" dirty="0" smtClean="0"/>
              <a:t>Program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3" name="Content Placeholder 4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7199206" cy="51881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rem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CQueue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*p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int</a:t>
            </a:r>
            <a:r>
              <a:rPr lang="en-US" dirty="0" smtClean="0"/>
              <a:t> x;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6"/>
                </a:solidFill>
              </a:rPr>
              <a:t>if(p-&gt;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front</a:t>
            </a:r>
            <a:r>
              <a:rPr lang="en-US" dirty="0" smtClean="0">
                <a:solidFill>
                  <a:schemeClr val="accent6"/>
                </a:solidFill>
              </a:rPr>
              <a:t>==-1)</a:t>
            </a:r>
          </a:p>
          <a:p>
            <a:pPr>
              <a:buNone/>
            </a:pPr>
            <a:r>
              <a:rPr lang="en-US" dirty="0" smtClean="0"/>
              <a:t>	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printf</a:t>
            </a:r>
            <a:r>
              <a:rPr lang="en-US" dirty="0" smtClean="0"/>
              <a:t>(“</a:t>
            </a:r>
            <a:r>
              <a:rPr lang="en-US" dirty="0" smtClean="0">
                <a:solidFill>
                  <a:srgbClr val="FF0000"/>
                </a:solidFill>
              </a:rPr>
              <a:t>Queue Underflow</a:t>
            </a:r>
            <a:r>
              <a:rPr lang="en-US" dirty="0" smtClean="0"/>
              <a:t>”);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00000"/>
                </a:solidFill>
              </a:rPr>
              <a:t>return -1;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x=</a:t>
            </a:r>
            <a:r>
              <a:rPr lang="en-US" dirty="0" smtClean="0">
                <a:solidFill>
                  <a:schemeClr val="accent6"/>
                </a:solidFill>
              </a:rPr>
              <a:t>p-&gt;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arr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6"/>
                </a:solidFill>
              </a:rPr>
              <a:t>p-&gt;</a:t>
            </a:r>
            <a:r>
              <a:rPr lang="en-US" dirty="0" smtClean="0">
                <a:solidFill>
                  <a:srgbClr val="FF0000"/>
                </a:solidFill>
              </a:rPr>
              <a:t>front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];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if(p-&gt;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front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==p-&gt;rear)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p-&gt;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front=</a:t>
            </a:r>
            <a:r>
              <a:rPr lang="en-US" dirty="0" smtClean="0">
                <a:solidFill>
                  <a:schemeClr val="accent1"/>
                </a:solidFill>
              </a:rPr>
              <a:t>p-&gt;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rear=-1;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else if </a:t>
            </a:r>
            <a:r>
              <a:rPr lang="en-US" dirty="0" smtClean="0"/>
              <a:t>(p-&gt;front==4)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p-&gt;front=0;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else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p-&gt;front++;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2936</TotalTime>
  <Words>343</Words>
  <Application>Microsoft Office PowerPoint</Application>
  <PresentationFormat>On-screen Show (4:3)</PresentationFormat>
  <Paragraphs>147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Slide 1</vt:lpstr>
      <vt:lpstr>Today’s Agenda</vt:lpstr>
      <vt:lpstr>Introduction</vt:lpstr>
      <vt:lpstr>Introduction</vt:lpstr>
      <vt:lpstr>Pseudocode For Insert</vt:lpstr>
      <vt:lpstr>Pseudocode For Delete</vt:lpstr>
      <vt:lpstr>Program For Implementing CQUEUE In C</vt:lpstr>
      <vt:lpstr>Functions used in  Program</vt:lpstr>
      <vt:lpstr>Functions used in  Program</vt:lpstr>
      <vt:lpstr>Assignment Question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shiva</cp:lastModifiedBy>
  <cp:revision>294</cp:revision>
  <dcterms:created xsi:type="dcterms:W3CDTF">2015-12-21T13:46:48Z</dcterms:created>
  <dcterms:modified xsi:type="dcterms:W3CDTF">2021-10-23T01:21:57Z</dcterms:modified>
</cp:coreProperties>
</file>