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405" r:id="rId4"/>
    <p:sldId id="406" r:id="rId5"/>
    <p:sldId id="391" r:id="rId6"/>
    <p:sldId id="399" r:id="rId7"/>
    <p:sldId id="400" r:id="rId8"/>
    <p:sldId id="401" r:id="rId9"/>
    <p:sldId id="403" r:id="rId10"/>
    <p:sldId id="40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77" d="100"/>
          <a:sy n="77" d="100"/>
        </p:scale>
        <p:origin x="-40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eeksforgeeks.org/how-to-deallocate-memory-without-using-free-in-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eeksforgeeks.org/pointers-in-c-and-c-set-1-introduction-arithmetic-and-arra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12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285728"/>
            <a:ext cx="600079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Actual  Implementation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500174"/>
            <a:ext cx="864399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Although</a:t>
            </a:r>
            <a:r>
              <a:rPr lang="en-IN" sz="2400" dirty="0" smtClean="0"/>
              <a:t>  the </a:t>
            </a:r>
            <a:r>
              <a:rPr lang="en-IN" sz="2400" b="1" dirty="0" smtClean="0">
                <a:solidFill>
                  <a:srgbClr val="00B050"/>
                </a:solidFill>
              </a:rPr>
              <a:t>previous code </a:t>
            </a:r>
            <a:r>
              <a:rPr lang="en-IN" sz="2400" dirty="0" smtClean="0"/>
              <a:t>that we have written, it will create a </a:t>
            </a:r>
            <a:r>
              <a:rPr lang="en-IN" sz="2400" b="1" dirty="0" smtClean="0">
                <a:solidFill>
                  <a:srgbClr val="7030A0"/>
                </a:solidFill>
              </a:rPr>
              <a:t>linked list </a:t>
            </a:r>
            <a:r>
              <a:rPr lang="en-IN" sz="2400" dirty="0" smtClean="0"/>
              <a:t>for us. But it will become </a:t>
            </a:r>
            <a:r>
              <a:rPr lang="en-IN" sz="2400" b="1" dirty="0" smtClean="0">
                <a:solidFill>
                  <a:srgbClr val="0070C0"/>
                </a:solidFill>
              </a:rPr>
              <a:t>too complicated </a:t>
            </a:r>
            <a:r>
              <a:rPr lang="en-IN" sz="2400" dirty="0" smtClean="0"/>
              <a:t>as the number of </a:t>
            </a:r>
            <a:r>
              <a:rPr lang="en-IN" sz="2400" b="1" dirty="0" smtClean="0">
                <a:solidFill>
                  <a:srgbClr val="FF0000"/>
                </a:solidFill>
              </a:rPr>
              <a:t>nodes will increase</a:t>
            </a:r>
            <a:r>
              <a:rPr lang="en-IN" sz="2400" dirty="0" smtClean="0"/>
              <a:t>, because </a:t>
            </a:r>
            <a:r>
              <a:rPr lang="en-IN" sz="2400" b="1" dirty="0" smtClean="0">
                <a:solidFill>
                  <a:srgbClr val="00B050"/>
                </a:solidFill>
              </a:rPr>
              <a:t>arrow operator </a:t>
            </a:r>
            <a:r>
              <a:rPr lang="en-IN" sz="2400" dirty="0" smtClean="0"/>
              <a:t>will also </a:t>
            </a:r>
            <a:r>
              <a:rPr lang="en-IN" sz="2400" b="1" dirty="0" smtClean="0">
                <a:solidFill>
                  <a:srgbClr val="7030A0"/>
                </a:solidFill>
              </a:rPr>
              <a:t>increase</a:t>
            </a:r>
            <a:r>
              <a:rPr lang="en-IN" sz="2400" dirty="0" smtClean="0"/>
              <a:t> in that </a:t>
            </a:r>
            <a:r>
              <a:rPr lang="en-IN" sz="2400" b="1" dirty="0" smtClean="0">
                <a:solidFill>
                  <a:srgbClr val="0070C0"/>
                </a:solidFill>
              </a:rPr>
              <a:t>proportion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It’s </a:t>
            </a:r>
            <a:r>
              <a:rPr lang="en-IN" sz="2400" b="1" dirty="0" smtClean="0">
                <a:solidFill>
                  <a:srgbClr val="7030A0"/>
                </a:solidFill>
              </a:rPr>
              <a:t>much better </a:t>
            </a:r>
            <a:r>
              <a:rPr lang="en-IN" sz="2400" dirty="0" smtClean="0"/>
              <a:t>if we </a:t>
            </a:r>
            <a:r>
              <a:rPr lang="en-IN" sz="2400" b="1" dirty="0" smtClean="0">
                <a:solidFill>
                  <a:srgbClr val="0070C0"/>
                </a:solidFill>
              </a:rPr>
              <a:t>break the code </a:t>
            </a:r>
            <a:r>
              <a:rPr lang="en-IN" sz="2400" dirty="0" smtClean="0"/>
              <a:t>into 3 </a:t>
            </a:r>
            <a:r>
              <a:rPr lang="en-IN" sz="2400" b="1" dirty="0" smtClean="0">
                <a:solidFill>
                  <a:srgbClr val="00B050"/>
                </a:solidFill>
              </a:rPr>
              <a:t>functions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append()</a:t>
            </a:r>
            <a:r>
              <a:rPr lang="en-US" sz="2400" dirty="0" smtClean="0"/>
              <a:t>: It will create </a:t>
            </a:r>
            <a:r>
              <a:rPr lang="en-US" sz="2400" b="1" dirty="0" smtClean="0">
                <a:solidFill>
                  <a:srgbClr val="00B050"/>
                </a:solidFill>
              </a:rPr>
              <a:t>new node </a:t>
            </a:r>
            <a:r>
              <a:rPr lang="en-US" sz="2400" dirty="0" smtClean="0"/>
              <a:t>&amp; add it to the list.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display()</a:t>
            </a:r>
            <a:r>
              <a:rPr lang="en-US" sz="2400" dirty="0" smtClean="0"/>
              <a:t>: It will </a:t>
            </a:r>
            <a:r>
              <a:rPr lang="en-US" sz="2400" b="1" dirty="0" smtClean="0">
                <a:solidFill>
                  <a:srgbClr val="FF0000"/>
                </a:solidFill>
              </a:rPr>
              <a:t>display</a:t>
            </a:r>
            <a:r>
              <a:rPr lang="en-US" sz="2400" dirty="0" smtClean="0"/>
              <a:t> the contents of the </a:t>
            </a:r>
            <a:r>
              <a:rPr lang="en-US" sz="2400" b="1" dirty="0" smtClean="0">
                <a:solidFill>
                  <a:srgbClr val="7030A0"/>
                </a:solidFill>
              </a:rPr>
              <a:t>list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main()</a:t>
            </a:r>
            <a:r>
              <a:rPr lang="en-US" sz="2400" dirty="0" smtClean="0"/>
              <a:t>: It will call </a:t>
            </a:r>
            <a:r>
              <a:rPr lang="en-US" sz="2400" b="1" dirty="0" smtClean="0">
                <a:solidFill>
                  <a:srgbClr val="FF0000"/>
                </a:solidFill>
              </a:rPr>
              <a:t>append()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0070C0"/>
                </a:solidFill>
              </a:rPr>
              <a:t>display() </a:t>
            </a:r>
            <a:r>
              <a:rPr lang="en-US" sz="2400" dirty="0" smtClean="0"/>
              <a:t>as per </a:t>
            </a:r>
            <a:r>
              <a:rPr lang="en-US" sz="2400" b="1" dirty="0" smtClean="0">
                <a:solidFill>
                  <a:srgbClr val="7030A0"/>
                </a:solidFill>
              </a:rPr>
              <a:t>user’s choice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Drawbacks </a:t>
            </a:r>
            <a:r>
              <a:rPr lang="en-US" sz="2800" dirty="0" smtClean="0">
                <a:solidFill>
                  <a:schemeClr val="tx1"/>
                </a:solidFill>
              </a:rPr>
              <a:t> of  an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Array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Introduction </a:t>
            </a:r>
            <a:r>
              <a:rPr lang="en-US" sz="2800" dirty="0" smtClean="0">
                <a:solidFill>
                  <a:schemeClr val="tx1"/>
                </a:solidFill>
              </a:rPr>
              <a:t>to </a:t>
            </a:r>
            <a:r>
              <a:rPr lang="en-US" sz="2800" b="1" dirty="0" smtClean="0">
                <a:solidFill>
                  <a:srgbClr val="00B050"/>
                </a:solidFill>
              </a:rPr>
              <a:t>Linked List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Drawbacks</a:t>
            </a:r>
            <a:r>
              <a:rPr lang="en-US" sz="2800" dirty="0" smtClean="0">
                <a:solidFill>
                  <a:schemeClr val="tx1"/>
                </a:solidFill>
              </a:rPr>
              <a:t> and </a:t>
            </a:r>
            <a:r>
              <a:rPr lang="en-US" sz="2800" b="1" dirty="0" smtClean="0">
                <a:solidFill>
                  <a:srgbClr val="7030A0"/>
                </a:solidFill>
              </a:rPr>
              <a:t>advantages.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70C0"/>
                </a:solidFill>
              </a:rPr>
              <a:t>Physical </a:t>
            </a:r>
            <a:r>
              <a:rPr lang="en-US" sz="2800" b="1" dirty="0" smtClean="0">
                <a:solidFill>
                  <a:srgbClr val="FF0000"/>
                </a:solidFill>
              </a:rPr>
              <a:t>Representation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Program</a:t>
            </a:r>
            <a:r>
              <a:rPr lang="en-US" sz="2800" dirty="0" smtClean="0">
                <a:solidFill>
                  <a:schemeClr val="tx1"/>
                </a:solidFill>
              </a:rPr>
              <a:t> for </a:t>
            </a:r>
            <a:r>
              <a:rPr lang="en-US" sz="2800" b="1" dirty="0" smtClean="0">
                <a:solidFill>
                  <a:srgbClr val="0070C0"/>
                </a:solidFill>
              </a:rPr>
              <a:t>implementing</a:t>
            </a:r>
            <a:r>
              <a:rPr lang="en-US" sz="2800" dirty="0" smtClean="0">
                <a:solidFill>
                  <a:schemeClr val="tx1"/>
                </a:solidFill>
              </a:rPr>
              <a:t> a </a:t>
            </a:r>
            <a:r>
              <a:rPr lang="en-US" sz="2800" b="1" dirty="0" smtClean="0">
                <a:solidFill>
                  <a:srgbClr val="FF0000"/>
                </a:solidFill>
              </a:rPr>
              <a:t>Linked List.</a:t>
            </a:r>
            <a:endParaRPr lang="en-US" sz="2800" b="1" dirty="0" smtClean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Drawbacks of an Array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591390" cy="4572000"/>
          </a:xfrm>
        </p:spPr>
        <p:txBody>
          <a:bodyPr/>
          <a:lstStyle/>
          <a:p>
            <a:r>
              <a:rPr lang="en-US" sz="2400" dirty="0" smtClean="0">
                <a:solidFill>
                  <a:srgbClr val="FF0000"/>
                </a:solidFill>
              </a:rPr>
              <a:t>Can you tell what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following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code is doing and what Problem might occur when this code runs?</a:t>
            </a:r>
          </a:p>
          <a:p>
            <a:pPr>
              <a:buNone/>
            </a:pP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arr</a:t>
            </a:r>
            <a:r>
              <a:rPr lang="en-US" sz="2400" dirty="0" smtClean="0">
                <a:solidFill>
                  <a:srgbClr val="FF0000"/>
                </a:solidFill>
              </a:rPr>
              <a:t>[200];</a:t>
            </a:r>
          </a:p>
          <a:p>
            <a:pPr>
              <a:buNone/>
            </a:pPr>
            <a:r>
              <a:rPr lang="en-US" sz="2400" dirty="0" err="1" smtClean="0"/>
              <a:t>Ans</a:t>
            </a:r>
            <a:r>
              <a:rPr lang="en-US" sz="2400" dirty="0" smtClean="0"/>
              <a:t>: 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1. </a:t>
            </a:r>
            <a:r>
              <a:rPr lang="en-US" sz="2400" dirty="0" smtClean="0"/>
              <a:t>The code is trying to allocate space for </a:t>
            </a:r>
            <a:r>
              <a:rPr lang="en-US" sz="2400" dirty="0" smtClean="0">
                <a:solidFill>
                  <a:srgbClr val="FF0000"/>
                </a:solidFill>
              </a:rPr>
              <a:t>200 integers  </a:t>
            </a:r>
            <a:r>
              <a:rPr lang="en-US" sz="2400" dirty="0" smtClean="0"/>
              <a:t>in memory.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2. </a:t>
            </a:r>
            <a:r>
              <a:rPr lang="en-US" sz="2400" dirty="0" smtClean="0"/>
              <a:t>This code will try to allocate </a:t>
            </a:r>
            <a:r>
              <a:rPr lang="en-US" sz="2400" dirty="0" smtClean="0">
                <a:solidFill>
                  <a:srgbClr val="FF0000"/>
                </a:solidFill>
              </a:rPr>
              <a:t>200*x bytes </a:t>
            </a:r>
            <a:r>
              <a:rPr lang="en-US" sz="2400" b="1" dirty="0" err="1" smtClean="0">
                <a:solidFill>
                  <a:srgbClr val="009900"/>
                </a:solidFill>
              </a:rPr>
              <a:t>continously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for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the array (where x is the size of </a:t>
            </a:r>
            <a:r>
              <a:rPr lang="en-US" sz="2400" dirty="0" err="1" smtClean="0"/>
              <a:t>int</a:t>
            </a:r>
            <a:r>
              <a:rPr lang="en-US" sz="2400" dirty="0" smtClean="0"/>
              <a:t> on that platform).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Drawbacks of an array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2976" y="4071942"/>
            <a:ext cx="7429552" cy="2000264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57290" y="4214818"/>
            <a:ext cx="1490674" cy="49054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9900"/>
                </a:solidFill>
              </a:rPr>
              <a:t>FREE</a:t>
            </a:r>
            <a:endParaRPr lang="en-IN" dirty="0">
              <a:solidFill>
                <a:srgbClr val="0099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28926" y="4214818"/>
            <a:ext cx="2205054" cy="49054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USED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214942" y="4214818"/>
            <a:ext cx="1571636" cy="49054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9900"/>
                </a:solidFill>
              </a:rPr>
              <a:t>FREE</a:t>
            </a:r>
            <a:endParaRPr lang="en-IN" dirty="0">
              <a:solidFill>
                <a:srgbClr val="0099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57290" y="5224474"/>
            <a:ext cx="3071834" cy="49054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USED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29124" y="5214950"/>
            <a:ext cx="2286016" cy="49054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9900"/>
                </a:solidFill>
              </a:rPr>
              <a:t>FREE</a:t>
            </a:r>
            <a:endParaRPr lang="en-IN" dirty="0">
              <a:solidFill>
                <a:srgbClr val="0099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16" y="5214950"/>
            <a:ext cx="1571636" cy="490542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USED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0166" y="470274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 Byte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450274" y="470274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600 Byte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500694" y="47027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 Byte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179723" y="5702874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 Byte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066306" y="5715016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 Byte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7143768" y="5715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 Byte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00034" y="1500174"/>
            <a:ext cx="785818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arr</a:t>
            </a:r>
            <a:r>
              <a:rPr lang="en-US" dirty="0" smtClean="0">
                <a:solidFill>
                  <a:srgbClr val="FF0000"/>
                </a:solidFill>
              </a:rPr>
              <a:t>[200];</a:t>
            </a:r>
          </a:p>
          <a:p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7030A0"/>
                </a:solidFill>
              </a:rPr>
              <a:t>above array </a:t>
            </a:r>
            <a:r>
              <a:rPr lang="en-US" sz="2000" dirty="0" smtClean="0"/>
              <a:t>will require either  </a:t>
            </a:r>
            <a:r>
              <a:rPr lang="en-US" sz="2000" b="1" dirty="0" smtClean="0">
                <a:solidFill>
                  <a:srgbClr val="0070C0"/>
                </a:solidFill>
              </a:rPr>
              <a:t>400 or 800 bytes</a:t>
            </a:r>
            <a:r>
              <a:rPr lang="en-US" sz="2000" dirty="0" smtClean="0"/>
              <a:t>, but the </a:t>
            </a:r>
            <a:r>
              <a:rPr lang="en-US" sz="2000" b="1" dirty="0" smtClean="0">
                <a:solidFill>
                  <a:srgbClr val="7030A0"/>
                </a:solidFill>
              </a:rPr>
              <a:t>most important </a:t>
            </a:r>
            <a:r>
              <a:rPr lang="en-US" sz="2000" dirty="0" smtClean="0"/>
              <a:t>thing is  </a:t>
            </a:r>
            <a:r>
              <a:rPr lang="en-US" sz="2000" b="1" dirty="0" smtClean="0">
                <a:solidFill>
                  <a:srgbClr val="FF0000"/>
                </a:solidFill>
              </a:rPr>
              <a:t>these bytes </a:t>
            </a:r>
            <a:r>
              <a:rPr lang="en-US" sz="2000" dirty="0" smtClean="0"/>
              <a:t>must be </a:t>
            </a:r>
            <a:r>
              <a:rPr lang="en-US" sz="2000" b="1" dirty="0" smtClean="0">
                <a:solidFill>
                  <a:srgbClr val="00B050"/>
                </a:solidFill>
              </a:rPr>
              <a:t>CONTINUOUS</a:t>
            </a:r>
            <a:r>
              <a:rPr lang="en-US" sz="2000" dirty="0" smtClean="0"/>
              <a:t>. In the diagram given below although we have</a:t>
            </a:r>
            <a:r>
              <a:rPr lang="en-US" sz="2000" b="1" dirty="0" smtClean="0">
                <a:solidFill>
                  <a:srgbClr val="7030A0"/>
                </a:solidFill>
              </a:rPr>
              <a:t> 900B free </a:t>
            </a:r>
            <a:r>
              <a:rPr lang="en-US" sz="2000" dirty="0" smtClean="0"/>
              <a:t>which is </a:t>
            </a:r>
            <a:r>
              <a:rPr lang="en-US" sz="2000" b="1" dirty="0" smtClean="0">
                <a:solidFill>
                  <a:srgbClr val="0070C0"/>
                </a:solidFill>
              </a:rPr>
              <a:t>more than enough</a:t>
            </a:r>
            <a:r>
              <a:rPr lang="en-US" sz="2000" dirty="0" smtClean="0"/>
              <a:t> for our array, but still </a:t>
            </a:r>
            <a:r>
              <a:rPr lang="en-US" sz="2000" b="1" dirty="0" smtClean="0">
                <a:solidFill>
                  <a:srgbClr val="0070C0"/>
                </a:solidFill>
              </a:rPr>
              <a:t>OS</a:t>
            </a:r>
            <a:r>
              <a:rPr lang="en-US" sz="2000" dirty="0" smtClean="0"/>
              <a:t> will not be able to allocated </a:t>
            </a:r>
            <a:r>
              <a:rPr lang="en-US" sz="2000" b="1" dirty="0" smtClean="0">
                <a:solidFill>
                  <a:srgbClr val="00B050"/>
                </a:solidFill>
              </a:rPr>
              <a:t>memory for the array</a:t>
            </a:r>
            <a:r>
              <a:rPr lang="en-US" sz="2000" dirty="0" smtClean="0"/>
              <a:t>, because  ARRAY always require  continuous memory  but  we don’t have a </a:t>
            </a:r>
            <a:r>
              <a:rPr lang="en-US" sz="2000" b="1" dirty="0" smtClean="0">
                <a:solidFill>
                  <a:srgbClr val="FF0000"/>
                </a:solidFill>
              </a:rPr>
              <a:t>SINGLE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CONTINUOUS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7030A0"/>
                </a:solidFill>
              </a:rPr>
              <a:t>BLOCK</a:t>
            </a:r>
            <a:r>
              <a:rPr lang="en-US" sz="2000" dirty="0" smtClean="0"/>
              <a:t> of </a:t>
            </a:r>
            <a:r>
              <a:rPr lang="en-US" sz="2000" b="1" dirty="0" smtClean="0">
                <a:solidFill>
                  <a:srgbClr val="0070C0"/>
                </a:solidFill>
              </a:rPr>
              <a:t>400 or 800 Bytes</a:t>
            </a:r>
            <a:endParaRPr lang="en-US" sz="20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28736"/>
            <a:ext cx="8662828" cy="518810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What</a:t>
            </a:r>
            <a:r>
              <a:rPr lang="en-US" sz="2000" dirty="0" smtClean="0">
                <a:solidFill>
                  <a:schemeClr val="tx1"/>
                </a:solidFill>
              </a:rPr>
              <a:t> is a </a:t>
            </a:r>
            <a:r>
              <a:rPr lang="en-US" sz="2000" b="1" dirty="0" smtClean="0">
                <a:solidFill>
                  <a:srgbClr val="00B050"/>
                </a:solidFill>
              </a:rPr>
              <a:t>Linked List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 err="1" smtClean="0">
                <a:solidFill>
                  <a:schemeClr val="tx1"/>
                </a:solidFill>
              </a:rPr>
              <a:t>Ans</a:t>
            </a:r>
            <a:r>
              <a:rPr lang="en-US" sz="2000" dirty="0" smtClean="0">
                <a:solidFill>
                  <a:schemeClr val="tx1"/>
                </a:solidFill>
              </a:rPr>
              <a:t>:  A </a:t>
            </a:r>
            <a:r>
              <a:rPr lang="en-US" sz="2000" b="1" dirty="0" smtClean="0">
                <a:solidFill>
                  <a:srgbClr val="FF0000"/>
                </a:solidFill>
              </a:rPr>
              <a:t>Linked List</a:t>
            </a:r>
            <a:r>
              <a:rPr lang="en-US" sz="2000" dirty="0" smtClean="0">
                <a:solidFill>
                  <a:schemeClr val="tx1"/>
                </a:solidFill>
              </a:rPr>
              <a:t> is a </a:t>
            </a:r>
            <a:r>
              <a:rPr lang="en-US" sz="2000" b="1" dirty="0" smtClean="0">
                <a:solidFill>
                  <a:srgbClr val="0070C0"/>
                </a:solidFill>
              </a:rPr>
              <a:t>dynamic &amp; Linear data structure </a:t>
            </a:r>
            <a:r>
              <a:rPr lang="en-US" sz="2000" dirty="0" smtClean="0">
                <a:solidFill>
                  <a:schemeClr val="tx1"/>
                </a:solidFill>
              </a:rPr>
              <a:t>which is a </a:t>
            </a:r>
            <a:r>
              <a:rPr lang="en-US" sz="2000" b="1" dirty="0" smtClean="0">
                <a:solidFill>
                  <a:srgbClr val="00B050"/>
                </a:solidFill>
              </a:rPr>
              <a:t>collection</a:t>
            </a:r>
            <a:r>
              <a:rPr lang="en-US" sz="2000" dirty="0" smtClean="0">
                <a:solidFill>
                  <a:schemeClr val="tx1"/>
                </a:solidFill>
              </a:rPr>
              <a:t> of  object called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Node</a:t>
            </a:r>
            <a:r>
              <a:rPr lang="en-US" sz="2000" dirty="0" smtClean="0">
                <a:solidFill>
                  <a:schemeClr val="tx1"/>
                </a:solidFill>
              </a:rPr>
              <a:t> that are stored at </a:t>
            </a:r>
            <a:r>
              <a:rPr lang="en-US" sz="2000" b="1" dirty="0" smtClean="0">
                <a:solidFill>
                  <a:srgbClr val="7030A0"/>
                </a:solidFill>
              </a:rPr>
              <a:t>Non Continuous </a:t>
            </a:r>
            <a:r>
              <a:rPr lang="en-US" sz="2000" dirty="0" smtClean="0">
                <a:solidFill>
                  <a:schemeClr val="tx1"/>
                </a:solidFill>
              </a:rPr>
              <a:t>locations in </a:t>
            </a:r>
            <a:r>
              <a:rPr lang="en-US" sz="2000" b="1" dirty="0" smtClean="0">
                <a:solidFill>
                  <a:srgbClr val="0070C0"/>
                </a:solidFill>
              </a:rPr>
              <a:t>memory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7030A0"/>
                </a:solidFill>
              </a:rPr>
              <a:t>Each element </a:t>
            </a:r>
            <a:r>
              <a:rPr lang="en-US" sz="2000" dirty="0" smtClean="0">
                <a:solidFill>
                  <a:schemeClr val="tx1"/>
                </a:solidFill>
              </a:rPr>
              <a:t>in a </a:t>
            </a:r>
            <a:r>
              <a:rPr lang="en-US" sz="2000" b="1" dirty="0" smtClean="0">
                <a:solidFill>
                  <a:srgbClr val="0070C0"/>
                </a:solidFill>
              </a:rPr>
              <a:t>linked list </a:t>
            </a:r>
            <a:r>
              <a:rPr lang="en-US" sz="2000" dirty="0" smtClean="0">
                <a:solidFill>
                  <a:schemeClr val="tx1"/>
                </a:solidFill>
              </a:rPr>
              <a:t>is called a </a:t>
            </a:r>
            <a:r>
              <a:rPr lang="en-US" sz="2000" b="1" dirty="0" smtClean="0">
                <a:solidFill>
                  <a:srgbClr val="FF0000"/>
                </a:solidFill>
              </a:rPr>
              <a:t>NODE</a:t>
            </a:r>
            <a:r>
              <a:rPr lang="en-US" sz="2000" dirty="0" smtClean="0">
                <a:solidFill>
                  <a:schemeClr val="tx1"/>
                </a:solidFill>
              </a:rPr>
              <a:t> and each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Node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contains 2 members called </a:t>
            </a:r>
            <a:r>
              <a:rPr lang="en-US" sz="2000" b="1" dirty="0" smtClean="0">
                <a:solidFill>
                  <a:srgbClr val="FF0000"/>
                </a:solidFill>
              </a:rPr>
              <a:t>DATA</a:t>
            </a:r>
            <a:r>
              <a:rPr lang="en-US" sz="2000" dirty="0" smtClean="0">
                <a:solidFill>
                  <a:schemeClr val="tx1"/>
                </a:solidFill>
              </a:rPr>
              <a:t> &amp; </a:t>
            </a:r>
            <a:r>
              <a:rPr lang="en-US" sz="2000" b="1" dirty="0" smtClean="0">
                <a:solidFill>
                  <a:srgbClr val="00B050"/>
                </a:solidFill>
              </a:rPr>
              <a:t>NEXT</a:t>
            </a:r>
            <a:r>
              <a:rPr lang="en-US" sz="2000" dirty="0" smtClean="0">
                <a:solidFill>
                  <a:schemeClr val="tx1"/>
                </a:solidFill>
              </a:rPr>
              <a:t>, respectively.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The member </a:t>
            </a:r>
            <a:r>
              <a:rPr lang="en-US" sz="2000" b="1" dirty="0" smtClean="0">
                <a:solidFill>
                  <a:srgbClr val="7030A0"/>
                </a:solidFill>
              </a:rPr>
              <a:t>DATA</a:t>
            </a:r>
            <a:r>
              <a:rPr lang="en-US" sz="2000" dirty="0" smtClean="0">
                <a:solidFill>
                  <a:schemeClr val="tx1"/>
                </a:solidFill>
              </a:rPr>
              <a:t> will hold the </a:t>
            </a:r>
            <a:r>
              <a:rPr lang="en-US" sz="2000" b="1" dirty="0" smtClean="0">
                <a:solidFill>
                  <a:srgbClr val="FF0000"/>
                </a:solidFill>
              </a:rPr>
              <a:t>actual value </a:t>
            </a:r>
            <a:r>
              <a:rPr lang="en-US" sz="2000" dirty="0" smtClean="0">
                <a:solidFill>
                  <a:schemeClr val="tx1"/>
                </a:solidFill>
              </a:rPr>
              <a:t>to be stored and the member </a:t>
            </a:r>
            <a:r>
              <a:rPr lang="en-US" sz="2000" b="1" dirty="0" smtClean="0">
                <a:solidFill>
                  <a:srgbClr val="00B050"/>
                </a:solidFill>
              </a:rPr>
              <a:t>NEXT</a:t>
            </a:r>
            <a:r>
              <a:rPr lang="en-US" sz="2000" dirty="0" smtClean="0">
                <a:solidFill>
                  <a:schemeClr val="tx1"/>
                </a:solidFill>
              </a:rPr>
              <a:t> will store the </a:t>
            </a:r>
            <a:r>
              <a:rPr lang="en-US" sz="2000" b="1" dirty="0" smtClean="0">
                <a:solidFill>
                  <a:srgbClr val="0070C0"/>
                </a:solidFill>
              </a:rPr>
              <a:t>address</a:t>
            </a:r>
            <a:r>
              <a:rPr lang="en-US" sz="2000" dirty="0" smtClean="0">
                <a:solidFill>
                  <a:schemeClr val="tx1"/>
                </a:solidFill>
              </a:rPr>
              <a:t> of the next node.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If the next  </a:t>
            </a:r>
            <a:r>
              <a:rPr lang="en-US" sz="2000" b="1" dirty="0" smtClean="0">
                <a:solidFill>
                  <a:srgbClr val="00B050"/>
                </a:solidFill>
              </a:rPr>
              <a:t>node</a:t>
            </a:r>
            <a:r>
              <a:rPr lang="en-US" sz="2000" dirty="0" smtClean="0">
                <a:solidFill>
                  <a:schemeClr val="tx1"/>
                </a:solidFill>
              </a:rPr>
              <a:t> is not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present</a:t>
            </a:r>
            <a:r>
              <a:rPr lang="en-US" sz="2000" b="1" dirty="0" smtClean="0">
                <a:solidFill>
                  <a:srgbClr val="FF0000"/>
                </a:solidFill>
              </a:rPr>
              <a:t>,</a:t>
            </a:r>
            <a:r>
              <a:rPr lang="en-US" sz="2000" dirty="0" smtClean="0">
                <a:solidFill>
                  <a:schemeClr val="tx1"/>
                </a:solidFill>
              </a:rPr>
              <a:t> then the next </a:t>
            </a:r>
            <a:r>
              <a:rPr lang="en-US" sz="2000" b="1" dirty="0" smtClean="0">
                <a:solidFill>
                  <a:srgbClr val="7030A0"/>
                </a:solidFill>
              </a:rPr>
              <a:t>pointer</a:t>
            </a:r>
            <a:r>
              <a:rPr lang="en-US" sz="2000" dirty="0" smtClean="0">
                <a:solidFill>
                  <a:schemeClr val="tx1"/>
                </a:solidFill>
              </a:rPr>
              <a:t> will hold the </a:t>
            </a:r>
            <a:r>
              <a:rPr lang="en-US" sz="2000" b="1" dirty="0" smtClean="0">
                <a:solidFill>
                  <a:srgbClr val="FF0000"/>
                </a:solidFill>
              </a:rPr>
              <a:t>NULL</a:t>
            </a:r>
            <a:r>
              <a:rPr lang="en-US" sz="2000" dirty="0" smtClean="0">
                <a:solidFill>
                  <a:schemeClr val="tx1"/>
                </a:solidFill>
              </a:rPr>
              <a:t>.   </a:t>
            </a:r>
            <a:endParaRPr lang="en-US" sz="2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8082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786050" y="5072074"/>
            <a:ext cx="2857520" cy="7858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stCxn id="6" idx="0"/>
            <a:endCxn id="6" idx="2"/>
          </p:cNvCxnSpPr>
          <p:nvPr/>
        </p:nvCxnSpPr>
        <p:spPr>
          <a:xfrm rot="16200000" flipH="1">
            <a:off x="3821901" y="5464983"/>
            <a:ext cx="78581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43240" y="4643446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               Next 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857356" y="5715016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6000760" y="557214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4282" y="5715016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will hold the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29322" y="5715016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 hold the 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 of the next node or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28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Advantages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503920" cy="518810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Advantages Of The Linked List</a:t>
            </a:r>
            <a:r>
              <a:rPr lang="en-US" sz="2400" dirty="0" smtClean="0">
                <a:solidFill>
                  <a:schemeClr val="tx1"/>
                </a:solidFill>
              </a:rPr>
              <a:t>-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No </a:t>
            </a:r>
            <a:r>
              <a:rPr lang="en-US" sz="2400" b="1" dirty="0" smtClean="0">
                <a:solidFill>
                  <a:srgbClr val="0070C0"/>
                </a:solidFill>
              </a:rPr>
              <a:t>restriction</a:t>
            </a:r>
            <a:r>
              <a:rPr lang="en-US" sz="2400" dirty="0" smtClean="0">
                <a:solidFill>
                  <a:schemeClr val="tx1"/>
                </a:solidFill>
              </a:rPr>
              <a:t> of </a:t>
            </a:r>
            <a:r>
              <a:rPr lang="en-US" sz="2400" b="1" dirty="0" smtClean="0">
                <a:solidFill>
                  <a:srgbClr val="FF0000"/>
                </a:solidFill>
              </a:rPr>
              <a:t>continuous memory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Since a </a:t>
            </a:r>
            <a:r>
              <a:rPr lang="en-US" sz="2400" b="1" dirty="0" smtClean="0">
                <a:solidFill>
                  <a:srgbClr val="00B050"/>
                </a:solidFill>
              </a:rPr>
              <a:t>linked list </a:t>
            </a:r>
            <a:r>
              <a:rPr lang="en-US" sz="2400" dirty="0" smtClean="0">
                <a:solidFill>
                  <a:schemeClr val="tx1"/>
                </a:solidFill>
              </a:rPr>
              <a:t>is a </a:t>
            </a:r>
            <a:r>
              <a:rPr lang="en-US" sz="2400" b="1" dirty="0" smtClean="0">
                <a:solidFill>
                  <a:srgbClr val="FF0000"/>
                </a:solidFill>
              </a:rPr>
              <a:t>dynamic  arrangement</a:t>
            </a:r>
            <a:r>
              <a:rPr lang="en-US" sz="2400" dirty="0" smtClean="0">
                <a:solidFill>
                  <a:schemeClr val="tx1"/>
                </a:solidFill>
              </a:rPr>
              <a:t>, so it can grow and shrink at runtime by allocating and</a:t>
            </a:r>
            <a:r>
              <a:rPr lang="en-US" sz="2400" dirty="0" smtClean="0"/>
              <a:t> </a:t>
            </a:r>
            <a:r>
              <a:rPr lang="en-US" sz="2400" b="1" u="sng" dirty="0" err="1" smtClean="0">
                <a:hlinkClick r:id="rId2"/>
              </a:rPr>
              <a:t>deallocating</a:t>
            </a:r>
            <a:r>
              <a:rPr lang="en-US" sz="2400" b="1" u="sng" dirty="0" smtClean="0">
                <a:hlinkClick r:id="rId2"/>
              </a:rPr>
              <a:t> memory</a:t>
            </a:r>
            <a:r>
              <a:rPr lang="en-US" sz="2400" dirty="0" smtClean="0"/>
              <a:t>. </a:t>
            </a:r>
            <a:r>
              <a:rPr lang="en-US" sz="2400" dirty="0" smtClean="0">
                <a:solidFill>
                  <a:schemeClr val="tx1"/>
                </a:solidFill>
              </a:rPr>
              <a:t>So there is no need to give the initial size of the linked list.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 Linear data structures like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stack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queues</a:t>
            </a:r>
            <a:r>
              <a:rPr lang="en-US" sz="2400" dirty="0" smtClean="0">
                <a:solidFill>
                  <a:schemeClr val="tx1"/>
                </a:solidFill>
              </a:rPr>
              <a:t> are often easily implemented using a </a:t>
            </a:r>
            <a:r>
              <a:rPr lang="en-US" sz="2400" dirty="0" smtClean="0">
                <a:solidFill>
                  <a:srgbClr val="FF0000"/>
                </a:solidFill>
              </a:rPr>
              <a:t>linked list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 </a:t>
            </a:r>
            <a:r>
              <a:rPr lang="en-US" sz="2400" b="1" dirty="0" smtClean="0">
                <a:solidFill>
                  <a:srgbClr val="FF0000"/>
                </a:solidFill>
              </a:rPr>
              <a:t>Insertion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deletion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operations are quite easier in the </a:t>
            </a:r>
            <a:r>
              <a:rPr lang="en-US" sz="2400" dirty="0" smtClean="0">
                <a:solidFill>
                  <a:srgbClr val="FF0000"/>
                </a:solidFill>
              </a:rPr>
              <a:t>linked list</a:t>
            </a:r>
            <a:r>
              <a:rPr lang="en-US" sz="2400" dirty="0" smtClean="0">
                <a:solidFill>
                  <a:schemeClr val="tx1"/>
                </a:solidFill>
              </a:rPr>
              <a:t>. There is no need to shift elements after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insertion</a:t>
            </a:r>
            <a:r>
              <a:rPr lang="en-US" sz="2400" dirty="0" smtClean="0">
                <a:solidFill>
                  <a:schemeClr val="tx1"/>
                </a:solidFill>
              </a:rPr>
              <a:t> or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 deletion </a:t>
            </a:r>
            <a:r>
              <a:rPr lang="en-US" sz="2400" dirty="0" smtClean="0">
                <a:solidFill>
                  <a:schemeClr val="tx1"/>
                </a:solidFill>
              </a:rPr>
              <a:t>of an element only the address present in the next pointer needs to be updated</a:t>
            </a:r>
            <a:r>
              <a:rPr lang="en-US" sz="2400" dirty="0" smtClean="0"/>
              <a:t>.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Drawbacks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428736"/>
            <a:ext cx="8503920" cy="518810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Drawbacks Of The Linked List</a:t>
            </a:r>
            <a:r>
              <a:rPr lang="en-US" sz="2400" dirty="0" smtClean="0">
                <a:solidFill>
                  <a:schemeClr val="tx1"/>
                </a:solidFill>
              </a:rPr>
              <a:t>-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A bit difficult </a:t>
            </a:r>
            <a:r>
              <a:rPr lang="en-US" sz="2400" dirty="0" smtClean="0">
                <a:solidFill>
                  <a:schemeClr val="tx1"/>
                </a:solidFill>
              </a:rPr>
              <a:t>to implement compared to an </a:t>
            </a:r>
            <a:r>
              <a:rPr lang="en-US" sz="2400" b="1" dirty="0" smtClean="0">
                <a:solidFill>
                  <a:srgbClr val="0070C0"/>
                </a:solidFill>
              </a:rPr>
              <a:t>array</a:t>
            </a:r>
            <a:r>
              <a:rPr lang="en-US" sz="2400" dirty="0" smtClean="0">
                <a:solidFill>
                  <a:schemeClr val="tx1"/>
                </a:solidFill>
              </a:rPr>
              <a:t> since </a:t>
            </a:r>
            <a:r>
              <a:rPr lang="en-US" sz="2400" b="1" dirty="0" smtClean="0">
                <a:solidFill>
                  <a:srgbClr val="7030A0"/>
                </a:solidFill>
              </a:rPr>
              <a:t>pointers</a:t>
            </a:r>
            <a:r>
              <a:rPr lang="en-US" sz="2400" dirty="0" smtClean="0">
                <a:solidFill>
                  <a:schemeClr val="tx1"/>
                </a:solidFill>
              </a:rPr>
              <a:t> are </a:t>
            </a:r>
            <a:r>
              <a:rPr lang="en-US" sz="2400" b="1" dirty="0" smtClean="0">
                <a:solidFill>
                  <a:srgbClr val="00B050"/>
                </a:solidFill>
              </a:rPr>
              <a:t>involved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b="1" dirty="0" smtClean="0">
                <a:solidFill>
                  <a:srgbClr val="0070C0"/>
                </a:solidFill>
              </a:rPr>
              <a:t>access</a:t>
            </a:r>
            <a:r>
              <a:rPr lang="en-US" sz="2400" dirty="0" smtClean="0">
                <a:solidFill>
                  <a:schemeClr val="tx1"/>
                </a:solidFill>
              </a:rPr>
              <a:t> a node we have to </a:t>
            </a:r>
            <a:r>
              <a:rPr lang="en-US" sz="2400" b="1" dirty="0" smtClean="0">
                <a:solidFill>
                  <a:srgbClr val="00B050"/>
                </a:solidFill>
              </a:rPr>
              <a:t>access</a:t>
            </a:r>
            <a:r>
              <a:rPr lang="en-US" sz="2400" dirty="0" smtClean="0">
                <a:solidFill>
                  <a:schemeClr val="tx1"/>
                </a:solidFill>
              </a:rPr>
              <a:t> all the </a:t>
            </a:r>
            <a:r>
              <a:rPr lang="en-US" sz="2400" b="1" dirty="0" smtClean="0">
                <a:solidFill>
                  <a:srgbClr val="FF0000"/>
                </a:solidFill>
              </a:rPr>
              <a:t>nodes</a:t>
            </a:r>
            <a:r>
              <a:rPr lang="en-US" sz="2400" dirty="0" smtClean="0">
                <a:solidFill>
                  <a:schemeClr val="tx1"/>
                </a:solidFill>
              </a:rPr>
              <a:t> which </a:t>
            </a:r>
            <a:r>
              <a:rPr lang="en-US" sz="2400" b="1" dirty="0" smtClean="0">
                <a:solidFill>
                  <a:srgbClr val="7030A0"/>
                </a:solidFill>
              </a:rPr>
              <a:t>appear</a:t>
            </a:r>
            <a:r>
              <a:rPr lang="en-US" sz="2400" dirty="0" smtClean="0">
                <a:solidFill>
                  <a:schemeClr val="tx1"/>
                </a:solidFill>
              </a:rPr>
              <a:t> before it.</a:t>
            </a:r>
            <a:r>
              <a:rPr lang="en-US" sz="2400" dirty="0" smtClean="0"/>
              <a:t>  </a:t>
            </a:r>
            <a:r>
              <a:rPr lang="en-US" sz="2400" dirty="0" smtClean="0">
                <a:solidFill>
                  <a:schemeClr val="tx1"/>
                </a:solidFill>
              </a:rPr>
              <a:t>For example, for accessing a node at </a:t>
            </a:r>
            <a:r>
              <a:rPr lang="en-US" sz="2400" dirty="0" smtClean="0">
                <a:solidFill>
                  <a:srgbClr val="0070C0"/>
                </a:solidFill>
              </a:rPr>
              <a:t>position n, </a:t>
            </a:r>
            <a:r>
              <a:rPr lang="en-US" sz="2400" dirty="0" smtClean="0">
                <a:solidFill>
                  <a:schemeClr val="tx1"/>
                </a:solidFill>
              </a:rPr>
              <a:t>we have  to traverse all  the </a:t>
            </a:r>
            <a:r>
              <a:rPr lang="en-US" sz="2400" dirty="0" smtClean="0">
                <a:solidFill>
                  <a:srgbClr val="FF0000"/>
                </a:solidFill>
              </a:rPr>
              <a:t>n-1</a:t>
            </a:r>
            <a:r>
              <a:rPr lang="en-US" sz="2400" dirty="0" smtClean="0">
                <a:solidFill>
                  <a:schemeClr val="tx1"/>
                </a:solidFill>
              </a:rPr>
              <a:t> nodes before it.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More </a:t>
            </a:r>
            <a:r>
              <a:rPr lang="en-US" sz="2400" b="1" dirty="0" smtClean="0">
                <a:solidFill>
                  <a:srgbClr val="0070C0"/>
                </a:solidFill>
              </a:rPr>
              <a:t>memory </a:t>
            </a:r>
            <a:r>
              <a:rPr lang="en-US" sz="2400" dirty="0" smtClean="0">
                <a:solidFill>
                  <a:schemeClr val="tx1"/>
                </a:solidFill>
              </a:rPr>
              <a:t>is required in the </a:t>
            </a:r>
            <a:r>
              <a:rPr lang="en-US" sz="2400" b="1" dirty="0" smtClean="0">
                <a:solidFill>
                  <a:srgbClr val="FF0000"/>
                </a:solidFill>
              </a:rPr>
              <a:t>linked list </a:t>
            </a:r>
            <a:r>
              <a:rPr lang="en-US" sz="2400" dirty="0" smtClean="0">
                <a:solidFill>
                  <a:schemeClr val="tx1"/>
                </a:solidFill>
              </a:rPr>
              <a:t>as compared to an array. Because in a linked list, a </a:t>
            </a:r>
            <a:r>
              <a:rPr lang="en-US" sz="2400" b="1" dirty="0" smtClean="0">
                <a:solidFill>
                  <a:schemeClr val="tx1"/>
                </a:solidFill>
                <a:hlinkClick r:id="rId2"/>
              </a:rPr>
              <a:t>pointer</a:t>
            </a:r>
            <a:r>
              <a:rPr lang="en-US" sz="2400" dirty="0" smtClean="0">
                <a:solidFill>
                  <a:schemeClr val="tx1"/>
                </a:solidFill>
              </a:rPr>
              <a:t> is also required to store the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 address </a:t>
            </a:r>
            <a:r>
              <a:rPr lang="en-US" sz="2400" dirty="0" smtClean="0">
                <a:solidFill>
                  <a:schemeClr val="tx1"/>
                </a:solidFill>
              </a:rPr>
              <a:t>of the next element and it requires extra memory for itself.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</a:rPr>
              <a:t>Extreme</a:t>
            </a:r>
            <a:r>
              <a:rPr lang="en-US" sz="2400" dirty="0" smtClean="0">
                <a:solidFill>
                  <a:schemeClr val="tx1"/>
                </a:solidFill>
              </a:rPr>
              <a:t> care </a:t>
            </a:r>
            <a:r>
              <a:rPr lang="en-US" sz="2400" b="1" dirty="0" smtClean="0">
                <a:solidFill>
                  <a:srgbClr val="FF0000"/>
                </a:solidFill>
              </a:rPr>
              <a:t>need to be taken </a:t>
            </a:r>
            <a:r>
              <a:rPr lang="en-US" sz="2400" dirty="0" smtClean="0">
                <a:solidFill>
                  <a:schemeClr val="tx1"/>
                </a:solidFill>
              </a:rPr>
              <a:t>while </a:t>
            </a:r>
            <a:r>
              <a:rPr lang="en-US" sz="2400" b="1" dirty="0" smtClean="0">
                <a:solidFill>
                  <a:srgbClr val="7030A0"/>
                </a:solidFill>
              </a:rPr>
              <a:t>maintaining links </a:t>
            </a:r>
            <a:r>
              <a:rPr lang="en-US" sz="2400" dirty="0" smtClean="0">
                <a:solidFill>
                  <a:schemeClr val="tx1"/>
                </a:solidFill>
              </a:rPr>
              <a:t>between </a:t>
            </a:r>
            <a:r>
              <a:rPr lang="en-US" sz="2400" b="1" dirty="0" smtClean="0">
                <a:solidFill>
                  <a:srgbClr val="00B050"/>
                </a:solidFill>
              </a:rPr>
              <a:t>node</a:t>
            </a:r>
            <a:r>
              <a:rPr lang="en-US" sz="2400" dirty="0" smtClean="0">
                <a:solidFill>
                  <a:schemeClr val="tx1"/>
                </a:solidFill>
              </a:rPr>
              <a:t> because if any link </a:t>
            </a:r>
            <a:r>
              <a:rPr lang="en-US" sz="2400" b="1" dirty="0" smtClean="0">
                <a:solidFill>
                  <a:srgbClr val="FF0000"/>
                </a:solidFill>
              </a:rPr>
              <a:t>gets disturbed</a:t>
            </a:r>
            <a:r>
              <a:rPr lang="en-US" sz="2400" dirty="0" smtClean="0">
                <a:solidFill>
                  <a:schemeClr val="tx1"/>
                </a:solidFill>
              </a:rPr>
              <a:t>, the node after that</a:t>
            </a:r>
            <a:r>
              <a:rPr lang="en-US" sz="2400" b="1" dirty="0" smtClean="0">
                <a:solidFill>
                  <a:srgbClr val="0070C0"/>
                </a:solidFill>
              </a:rPr>
              <a:t> link </a:t>
            </a:r>
            <a:r>
              <a:rPr lang="en-US" sz="2400" dirty="0" smtClean="0">
                <a:solidFill>
                  <a:schemeClr val="tx1"/>
                </a:solidFill>
              </a:rPr>
              <a:t>will become </a:t>
            </a:r>
            <a:r>
              <a:rPr lang="en-US" sz="2400" b="1" dirty="0" smtClean="0">
                <a:solidFill>
                  <a:srgbClr val="FF0000"/>
                </a:solidFill>
              </a:rPr>
              <a:t>inaccessible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Physical Representation</a:t>
            </a:r>
            <a:endParaRPr lang="en-IN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8" name="Content Placeholder 5"/>
          <p:cNvGraphicFramePr>
            <a:graphicFrameLocks/>
          </p:cNvGraphicFramePr>
          <p:nvPr/>
        </p:nvGraphicFramePr>
        <p:xfrm>
          <a:off x="2928926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/>
        </p:nvGraphicFramePr>
        <p:xfrm>
          <a:off x="4857752" y="2000240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2976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data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next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8956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data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next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57752" y="164305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data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next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1538" y="242886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1000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97518" y="241672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2000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6033" y="241672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3000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28860" y="2143116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86248" y="2143116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>
            <a:off x="6357950" y="1571612"/>
            <a:ext cx="285752" cy="14287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6786578" y="1857364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Linked list of integers</a:t>
            </a:r>
            <a:endParaRPr lang="en-IN" dirty="0">
              <a:solidFill>
                <a:srgbClr val="0070C0"/>
              </a:solidFill>
            </a:endParaRPr>
          </a:p>
        </p:txBody>
      </p:sp>
      <p:graphicFrame>
        <p:nvGraphicFramePr>
          <p:cNvPr id="23" name="Content Placeholder 5"/>
          <p:cNvGraphicFramePr>
            <a:graphicFrameLocks/>
          </p:cNvGraphicFramePr>
          <p:nvPr/>
        </p:nvGraphicFramePr>
        <p:xfrm>
          <a:off x="1071538" y="3643314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2050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4" name="Content Placeholder 5"/>
          <p:cNvGraphicFramePr>
            <a:graphicFrameLocks/>
          </p:cNvGraphicFramePr>
          <p:nvPr/>
        </p:nvGraphicFramePr>
        <p:xfrm>
          <a:off x="2928926" y="3643314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‘b’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3050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Content Placeholder 5"/>
          <p:cNvGraphicFramePr>
            <a:graphicFrameLocks/>
          </p:cNvGraphicFramePr>
          <p:nvPr/>
        </p:nvGraphicFramePr>
        <p:xfrm>
          <a:off x="4857752" y="3643314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‘c’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142976" y="328612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data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next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68956" y="328612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data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next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57752" y="328612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data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next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1538" y="4071942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1050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97518" y="405980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2050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36033" y="40598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3050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428860" y="3786190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286248" y="3786190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>
            <a:off x="6357950" y="3214686"/>
            <a:ext cx="285752" cy="14287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6786578" y="3500438"/>
            <a:ext cx="121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Linked list of Character</a:t>
            </a:r>
            <a:endParaRPr lang="en-IN" dirty="0">
              <a:solidFill>
                <a:srgbClr val="0070C0"/>
              </a:solidFill>
            </a:endParaRPr>
          </a:p>
        </p:txBody>
      </p:sp>
      <p:graphicFrame>
        <p:nvGraphicFramePr>
          <p:cNvPr id="36" name="Content Placeholder 5"/>
          <p:cNvGraphicFramePr>
            <a:graphicFrameLocks/>
          </p:cNvGraphicFramePr>
          <p:nvPr/>
        </p:nvGraphicFramePr>
        <p:xfrm>
          <a:off x="3518565" y="5429264"/>
          <a:ext cx="24821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495"/>
                <a:gridCol w="436495"/>
                <a:gridCol w="770051"/>
                <a:gridCol w="839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‘a’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65.7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590003" y="5072074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r      g        p           </a:t>
            </a:r>
            <a:r>
              <a:rPr lang="en-US" dirty="0" smtClean="0">
                <a:solidFill>
                  <a:srgbClr val="FF0000"/>
                </a:solidFill>
              </a:rPr>
              <a:t>next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61573" y="5857892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2100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000364" y="5570552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ight Brace 46"/>
          <p:cNvSpPr/>
          <p:nvPr/>
        </p:nvSpPr>
        <p:spPr>
          <a:xfrm>
            <a:off x="6357950" y="4857760"/>
            <a:ext cx="285752" cy="142876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/>
          <p:cNvSpPr txBox="1"/>
          <p:nvPr/>
        </p:nvSpPr>
        <p:spPr>
          <a:xfrm>
            <a:off x="6786578" y="5143512"/>
            <a:ext cx="142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Linked list of student </a:t>
            </a:r>
            <a:r>
              <a:rPr lang="en-US" dirty="0" err="1" smtClean="0">
                <a:solidFill>
                  <a:srgbClr val="0070C0"/>
                </a:solidFill>
              </a:rPr>
              <a:t>struct</a:t>
            </a:r>
            <a:endParaRPr lang="en-IN" dirty="0">
              <a:solidFill>
                <a:srgbClr val="0070C0"/>
              </a:solidFill>
            </a:endParaRPr>
          </a:p>
        </p:txBody>
      </p:sp>
      <p:graphicFrame>
        <p:nvGraphicFramePr>
          <p:cNvPr id="49" name="Content Placeholder 5"/>
          <p:cNvGraphicFramePr>
            <a:graphicFrameLocks/>
          </p:cNvGraphicFramePr>
          <p:nvPr/>
        </p:nvGraphicFramePr>
        <p:xfrm>
          <a:off x="500034" y="5426646"/>
          <a:ext cx="24821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495"/>
                <a:gridCol w="436495"/>
                <a:gridCol w="770051"/>
                <a:gridCol w="8391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‘b’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71472" y="5069456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r      g        p           </a:t>
            </a:r>
            <a:r>
              <a:rPr lang="en-US" dirty="0" smtClean="0">
                <a:solidFill>
                  <a:srgbClr val="FF0000"/>
                </a:solidFill>
              </a:rPr>
              <a:t>next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96279" y="5774312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1000</a:t>
            </a:r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21" grpId="0" animBg="1"/>
      <p:bldP spid="22" grpId="0"/>
      <p:bldP spid="26" grpId="0"/>
      <p:bldP spid="27" grpId="0"/>
      <p:bldP spid="28" grpId="0"/>
      <p:bldP spid="29" grpId="0"/>
      <p:bldP spid="30" grpId="0"/>
      <p:bldP spid="31" grpId="0"/>
      <p:bldP spid="34" grpId="0" animBg="1"/>
      <p:bldP spid="35" grpId="0"/>
      <p:bldP spid="39" grpId="0"/>
      <p:bldP spid="42" grpId="0"/>
      <p:bldP spid="47" grpId="0" animBg="1"/>
      <p:bldP spid="48" grpId="0"/>
      <p:bldP spid="50" grpId="0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To Implement Linked list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00174"/>
            <a:ext cx="8503920" cy="5188100"/>
          </a:xfrm>
        </p:spPr>
        <p:txBody>
          <a:bodyPr>
            <a:normAutofit fontScale="70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#include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stdio.h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#include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conio.h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#include</a:t>
            </a:r>
            <a:r>
              <a:rPr lang="en-US" sz="2400" dirty="0" smtClean="0">
                <a:solidFill>
                  <a:schemeClr val="tx1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alloc.h</a:t>
            </a:r>
            <a:r>
              <a:rPr lang="en-US" sz="2400" dirty="0" smtClean="0">
                <a:solidFill>
                  <a:schemeClr val="tx1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accent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009900"/>
                </a:solidFill>
              </a:rPr>
              <a:t>node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009900"/>
                </a:solidFill>
              </a:rPr>
              <a:t>node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*next;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void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main</a:t>
            </a:r>
            <a:r>
              <a:rPr lang="en-US" sz="2400" dirty="0" smtClean="0">
                <a:solidFill>
                  <a:schemeClr val="tx1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node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*start=NULL;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rgbClr val="00B050"/>
                </a:solidFill>
              </a:rPr>
              <a:t>start</a:t>
            </a:r>
            <a:r>
              <a:rPr lang="en-US" sz="2400" dirty="0" smtClean="0">
                <a:solidFill>
                  <a:schemeClr val="tx1"/>
                </a:solidFill>
              </a:rPr>
              <a:t>=(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node *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 err="1" smtClean="0">
                <a:solidFill>
                  <a:srgbClr val="009900"/>
                </a:solidFill>
              </a:rPr>
              <a:t>malloc</a:t>
            </a:r>
            <a:r>
              <a:rPr lang="en-US" sz="2400" dirty="0" smtClean="0">
                <a:solidFill>
                  <a:srgbClr val="C00000"/>
                </a:solidFill>
              </a:rPr>
              <a:t>(</a:t>
            </a:r>
            <a:r>
              <a:rPr lang="en-US" sz="2400" dirty="0" err="1" smtClean="0">
                <a:solidFill>
                  <a:srgbClr val="C00000"/>
                </a:solidFill>
              </a:rPr>
              <a:t>sizeof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</a:rPr>
              <a:t>struct</a:t>
            </a:r>
            <a:r>
              <a:rPr lang="en-US" sz="2400" dirty="0" smtClean="0">
                <a:solidFill>
                  <a:srgbClr val="00B0F0"/>
                </a:solidFill>
              </a:rPr>
              <a:t> node</a:t>
            </a:r>
            <a:r>
              <a:rPr lang="en-US" sz="2400" dirty="0" smtClean="0">
                <a:solidFill>
                  <a:schemeClr val="tx1"/>
                </a:solidFill>
              </a:rPr>
              <a:t>));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rgbClr val="009900"/>
                </a:solidFill>
              </a:rPr>
              <a:t>start</a:t>
            </a:r>
            <a:r>
              <a:rPr lang="en-US" sz="2400" dirty="0" smtClean="0">
                <a:solidFill>
                  <a:schemeClr val="tx1"/>
                </a:solidFill>
              </a:rPr>
              <a:t>-&gt;</a:t>
            </a:r>
            <a:r>
              <a:rPr lang="en-US" sz="2400" dirty="0" smtClean="0">
                <a:solidFill>
                  <a:srgbClr val="C00000"/>
                </a:solidFill>
              </a:rPr>
              <a:t>data=10;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rgbClr val="009900"/>
                </a:solidFill>
              </a:rPr>
              <a:t>start</a:t>
            </a:r>
            <a:r>
              <a:rPr lang="en-US" sz="2400" dirty="0" smtClean="0">
                <a:solidFill>
                  <a:schemeClr val="tx1"/>
                </a:solidFill>
              </a:rPr>
              <a:t>-&gt;</a:t>
            </a:r>
            <a:r>
              <a:rPr lang="en-US" sz="2400" dirty="0" smtClean="0">
                <a:solidFill>
                  <a:srgbClr val="C00000"/>
                </a:solidFill>
              </a:rPr>
              <a:t>next=NULL;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rgbClr val="009900"/>
                </a:solidFill>
              </a:rPr>
              <a:t>start</a:t>
            </a:r>
            <a:r>
              <a:rPr lang="en-US" sz="2400" dirty="0" smtClean="0">
                <a:solidFill>
                  <a:schemeClr val="tx1"/>
                </a:solidFill>
              </a:rPr>
              <a:t>-&gt;next=(</a:t>
            </a:r>
            <a:r>
              <a:rPr lang="en-US" sz="2400" dirty="0" err="1" smtClean="0">
                <a:solidFill>
                  <a:srgbClr val="FF0000"/>
                </a:solidFill>
              </a:rPr>
              <a:t>struct</a:t>
            </a:r>
            <a:r>
              <a:rPr lang="en-US" sz="2400" dirty="0" smtClean="0">
                <a:solidFill>
                  <a:srgbClr val="FF0000"/>
                </a:solidFill>
              </a:rPr>
              <a:t> node *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 err="1" smtClean="0">
                <a:solidFill>
                  <a:srgbClr val="0070C0"/>
                </a:solidFill>
              </a:rPr>
              <a:t>mallo</a:t>
            </a:r>
            <a:r>
              <a:rPr lang="en-US" sz="2400" dirty="0" err="1" smtClean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sizeo</a:t>
            </a:r>
            <a:r>
              <a:rPr lang="en-US" sz="2400" dirty="0" err="1" smtClean="0">
                <a:solidFill>
                  <a:schemeClr val="tx1"/>
                </a:solidFill>
              </a:rPr>
              <a:t>f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rgbClr val="FF0000"/>
                </a:solidFill>
              </a:rPr>
              <a:t>struct</a:t>
            </a:r>
            <a:r>
              <a:rPr lang="en-US" sz="2400" dirty="0" smtClean="0">
                <a:solidFill>
                  <a:srgbClr val="FF0000"/>
                </a:solidFill>
              </a:rPr>
              <a:t> node</a:t>
            </a:r>
            <a:r>
              <a:rPr lang="en-US" sz="2400" dirty="0" smtClean="0">
                <a:solidFill>
                  <a:schemeClr val="tx1"/>
                </a:solidFill>
              </a:rPr>
              <a:t>));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rgbClr val="009900"/>
                </a:solidFill>
              </a:rPr>
              <a:t>start</a:t>
            </a:r>
            <a:r>
              <a:rPr lang="en-US" sz="2400" dirty="0" smtClean="0">
                <a:solidFill>
                  <a:schemeClr val="tx1"/>
                </a:solidFill>
              </a:rPr>
              <a:t>-&gt;</a:t>
            </a:r>
            <a:r>
              <a:rPr lang="en-US" sz="2400" dirty="0" smtClean="0">
                <a:solidFill>
                  <a:srgbClr val="C00000"/>
                </a:solidFill>
              </a:rPr>
              <a:t>next-&gt;data=20;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smtClean="0">
                <a:solidFill>
                  <a:srgbClr val="009900"/>
                </a:solidFill>
              </a:rPr>
              <a:t>start</a:t>
            </a:r>
            <a:r>
              <a:rPr lang="en-US" sz="2400" dirty="0" smtClean="0">
                <a:solidFill>
                  <a:schemeClr val="tx1"/>
                </a:solidFill>
              </a:rPr>
              <a:t>-&gt;</a:t>
            </a:r>
            <a:r>
              <a:rPr lang="en-US" sz="2400" dirty="0" smtClean="0">
                <a:solidFill>
                  <a:srgbClr val="C00000"/>
                </a:solidFill>
              </a:rPr>
              <a:t>next-&gt;next=NULL;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628" y="1700838"/>
          <a:ext cx="16430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28992" y="2357430"/>
          <a:ext cx="8334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58861" y="271462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start</a:t>
            </a:r>
            <a:endParaRPr lang="en-IN" dirty="0">
              <a:solidFill>
                <a:srgbClr val="0099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87621" y="2071678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1000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86248" y="2000240"/>
            <a:ext cx="642942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143768" y="1688696"/>
          <a:ext cx="16430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/>
                <a:gridCol w="92869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NULL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30761" y="2059536"/>
            <a:ext cx="8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2000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715140" y="1928802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6786578" y="4071942"/>
            <a:ext cx="155448" cy="9144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>
            <a:off x="6786578" y="5072074"/>
            <a:ext cx="155448" cy="914400"/>
          </a:xfrm>
          <a:prstGeom prst="rightBrace">
            <a:avLst/>
          </a:prstGeom>
          <a:noFill/>
          <a:ln w="9525">
            <a:solidFill>
              <a:schemeClr val="tx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72330" y="428625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First node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72330" y="528638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</a:rPr>
              <a:t>Second node</a:t>
            </a:r>
            <a:endParaRPr lang="en-US" dirty="0">
              <a:solidFill>
                <a:srgbClr val="0099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2066" y="1357298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data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C00000"/>
                </a:solidFill>
              </a:rPr>
              <a:t>next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43768" y="135729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1600" dirty="0" smtClean="0">
                <a:solidFill>
                  <a:srgbClr val="00B050"/>
                </a:solidFill>
              </a:rPr>
              <a:t>data </a:t>
            </a:r>
            <a:r>
              <a:rPr lang="en-US" sz="1600" dirty="0" smtClean="0"/>
              <a:t>       </a:t>
            </a:r>
            <a:r>
              <a:rPr lang="en-US" sz="1600" dirty="0" smtClean="0">
                <a:solidFill>
                  <a:srgbClr val="C00000"/>
                </a:solidFill>
              </a:rPr>
              <a:t>next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6" grpId="0" animBg="1"/>
      <p:bldP spid="17" grpId="0" animBg="1"/>
      <p:bldP spid="18" grpId="0"/>
      <p:bldP spid="20" grpId="0"/>
      <p:bldP spid="25" grpId="0"/>
      <p:bldP spid="2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3136</TotalTime>
  <Words>595</Words>
  <Application>Microsoft Office PowerPoint</Application>
  <PresentationFormat>On-screen Show (4:3)</PresentationFormat>
  <Paragraphs>144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Slide 1</vt:lpstr>
      <vt:lpstr>Today’s Agenda</vt:lpstr>
      <vt:lpstr>Drawbacks of an Array</vt:lpstr>
      <vt:lpstr>Drawbacks of an array</vt:lpstr>
      <vt:lpstr>Introduction</vt:lpstr>
      <vt:lpstr>Advantages</vt:lpstr>
      <vt:lpstr>Drawbacks</vt:lpstr>
      <vt:lpstr>Physical Representation</vt:lpstr>
      <vt:lpstr>Program To Implement Linked list</vt:lpstr>
      <vt:lpstr>Actual  Implementation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shiva</cp:lastModifiedBy>
  <cp:revision>313</cp:revision>
  <dcterms:created xsi:type="dcterms:W3CDTF">2015-12-21T13:46:48Z</dcterms:created>
  <dcterms:modified xsi:type="dcterms:W3CDTF">2021-10-23T07:37:39Z</dcterms:modified>
</cp:coreProperties>
</file>