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391" r:id="rId4"/>
    <p:sldId id="399" r:id="rId5"/>
    <p:sldId id="400" r:id="rId6"/>
    <p:sldId id="401" r:id="rId7"/>
    <p:sldId id="402" r:id="rId8"/>
    <p:sldId id="40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9900"/>
    <a:srgbClr val="CC6F0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605" autoAdjust="0"/>
    <p:restoredTop sz="86358" autoAdjust="0"/>
  </p:normalViewPr>
  <p:slideViewPr>
    <p:cSldViewPr>
      <p:cViewPr varScale="1">
        <p:scale>
          <a:sx n="59" d="100"/>
          <a:sy n="59" d="100"/>
        </p:scale>
        <p:origin x="-548" y="-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2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13</a:t>
            </a: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</a:rPr>
              <a:t>Program </a:t>
            </a:r>
            <a:r>
              <a:rPr lang="en-US" sz="2800" dirty="0" smtClean="0">
                <a:solidFill>
                  <a:schemeClr val="tx1"/>
                </a:solidFill>
              </a:rPr>
              <a:t>to implement </a:t>
            </a:r>
            <a:r>
              <a:rPr lang="en-US" sz="2800" b="1" dirty="0" smtClean="0">
                <a:solidFill>
                  <a:srgbClr val="00B050"/>
                </a:solidFill>
              </a:rPr>
              <a:t>Linked List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00B050"/>
                </a:solidFill>
              </a:rPr>
              <a:t>Discussing</a:t>
            </a:r>
            <a:r>
              <a:rPr lang="en-US" sz="2800" dirty="0" smtClean="0">
                <a:solidFill>
                  <a:schemeClr val="tx1"/>
                </a:solidFill>
              </a:rPr>
              <a:t> about </a:t>
            </a:r>
            <a:r>
              <a:rPr lang="en-US" sz="2800" b="1" dirty="0" smtClean="0">
                <a:solidFill>
                  <a:srgbClr val="0070C0"/>
                </a:solidFill>
              </a:rPr>
              <a:t>some important </a:t>
            </a:r>
            <a:r>
              <a:rPr lang="en-US" sz="2800" b="1" dirty="0" smtClean="0">
                <a:solidFill>
                  <a:srgbClr val="7030A0"/>
                </a:solidFill>
              </a:rPr>
              <a:t>functions</a:t>
            </a:r>
            <a:r>
              <a:rPr lang="en-US" sz="2800" dirty="0" smtClean="0">
                <a:solidFill>
                  <a:schemeClr val="tx1"/>
                </a:solidFill>
              </a:rPr>
              <a:t> used in the </a:t>
            </a:r>
            <a:r>
              <a:rPr lang="en-US" sz="2800" b="1" dirty="0" smtClean="0">
                <a:solidFill>
                  <a:srgbClr val="FF0000"/>
                </a:solidFill>
              </a:rPr>
              <a:t>linked list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800" b="1" dirty="0" smtClean="0">
                <a:solidFill>
                  <a:srgbClr val="7030A0"/>
                </a:solidFill>
              </a:rPr>
              <a:t>Some</a:t>
            </a:r>
            <a:r>
              <a:rPr lang="en-US" sz="2800" dirty="0" smtClean="0">
                <a:solidFill>
                  <a:schemeClr val="tx1"/>
                </a:solidFill>
              </a:rPr>
              <a:t> important </a:t>
            </a:r>
            <a:r>
              <a:rPr lang="en-US" sz="2800" b="1" dirty="0" smtClean="0">
                <a:solidFill>
                  <a:srgbClr val="00B050"/>
                </a:solidFill>
              </a:rPr>
              <a:t>Assignments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2952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Program To Implement Linked list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88100"/>
          </a:xfrm>
        </p:spPr>
        <p:txBody>
          <a:bodyPr>
            <a:normAutofit fontScale="70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#include&lt;</a:t>
            </a:r>
            <a:r>
              <a:rPr lang="en-US" sz="2400" dirty="0" err="1" smtClean="0">
                <a:solidFill>
                  <a:srgbClr val="FF0000"/>
                </a:solidFill>
              </a:rPr>
              <a:t>stdio.h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#include&lt;</a:t>
            </a:r>
            <a:r>
              <a:rPr lang="en-US" sz="2400" dirty="0" err="1" smtClean="0">
                <a:solidFill>
                  <a:srgbClr val="FF0000"/>
                </a:solidFill>
              </a:rPr>
              <a:t>conio.h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#include&lt;</a:t>
            </a:r>
            <a:r>
              <a:rPr lang="en-US" sz="2400" dirty="0" err="1" smtClean="0">
                <a:solidFill>
                  <a:srgbClr val="FF0000"/>
                </a:solidFill>
              </a:rPr>
              <a:t>alloc.h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struct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node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data;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1">
                    <a:lumMod val="50000"/>
                  </a:schemeClr>
                </a:solidFill>
              </a:rPr>
              <a:t>struct</a:t>
            </a: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 node *next;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</a:rPr>
              <a:t>};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void append(</a:t>
            </a:r>
            <a:r>
              <a:rPr lang="en-US" sz="2400" dirty="0" err="1" smtClean="0">
                <a:solidFill>
                  <a:srgbClr val="0070C0"/>
                </a:solidFill>
              </a:rPr>
              <a:t>struct</a:t>
            </a:r>
            <a:r>
              <a:rPr lang="en-US" sz="2400" dirty="0" smtClean="0">
                <a:solidFill>
                  <a:srgbClr val="0070C0"/>
                </a:solidFill>
              </a:rPr>
              <a:t> node **, </a:t>
            </a:r>
            <a:r>
              <a:rPr lang="en-US" sz="2400" dirty="0" err="1" smtClean="0">
                <a:solidFill>
                  <a:srgbClr val="0070C0"/>
                </a:solidFill>
              </a:rPr>
              <a:t>int</a:t>
            </a:r>
            <a:r>
              <a:rPr lang="en-US" sz="2400" dirty="0" smtClean="0">
                <a:solidFill>
                  <a:srgbClr val="0070C0"/>
                </a:solidFill>
              </a:rPr>
              <a:t>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rgbClr val="0070C0"/>
                </a:solidFill>
              </a:rPr>
              <a:t>void display(</a:t>
            </a:r>
            <a:r>
              <a:rPr lang="en-US" sz="2400" dirty="0" err="1" smtClean="0">
                <a:solidFill>
                  <a:srgbClr val="0070C0"/>
                </a:solidFill>
              </a:rPr>
              <a:t>struct</a:t>
            </a:r>
            <a:r>
              <a:rPr lang="en-US" sz="2400" dirty="0" smtClean="0">
                <a:solidFill>
                  <a:srgbClr val="0070C0"/>
                </a:solidFill>
              </a:rPr>
              <a:t> node *);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void main()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node </a:t>
            </a:r>
            <a:r>
              <a:rPr lang="en-US" sz="2400" dirty="0" smtClean="0">
                <a:solidFill>
                  <a:srgbClr val="00B050"/>
                </a:solidFill>
              </a:rPr>
              <a:t>*start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en-US" sz="2400" dirty="0" smtClean="0">
                <a:solidFill>
                  <a:srgbClr val="FF0000"/>
                </a:solidFill>
              </a:rPr>
              <a:t>NULL;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append</a:t>
            </a:r>
            <a:r>
              <a:rPr lang="en-US" sz="2400" dirty="0" smtClean="0">
                <a:solidFill>
                  <a:srgbClr val="0070C0"/>
                </a:solidFill>
              </a:rPr>
              <a:t>(&amp;start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10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append(</a:t>
            </a:r>
            <a:r>
              <a:rPr lang="en-US" sz="2400" dirty="0" smtClean="0">
                <a:solidFill>
                  <a:srgbClr val="0070C0"/>
                </a:solidFill>
              </a:rPr>
              <a:t>&amp;start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sz="2400" dirty="0" smtClean="0">
                <a:solidFill>
                  <a:srgbClr val="0070C0"/>
                </a:solidFill>
              </a:rPr>
              <a:t>20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      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display(</a:t>
            </a:r>
            <a:r>
              <a:rPr lang="en-US" sz="2400" dirty="0" smtClean="0">
                <a:solidFill>
                  <a:srgbClr val="0070C0"/>
                </a:solidFill>
              </a:rPr>
              <a:t>start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Important Functions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85783" y="1357298"/>
            <a:ext cx="478628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void </a:t>
            </a:r>
            <a:r>
              <a:rPr lang="en-US" dirty="0" smtClean="0">
                <a:solidFill>
                  <a:srgbClr val="FF0000"/>
                </a:solidFill>
              </a:rPr>
              <a:t>append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node </a:t>
            </a:r>
            <a:r>
              <a:rPr lang="en-US" dirty="0" smtClean="0">
                <a:solidFill>
                  <a:srgbClr val="002060"/>
                </a:solidFill>
              </a:rPr>
              <a:t>**</a:t>
            </a:r>
            <a:r>
              <a:rPr lang="en-US" dirty="0" err="1" smtClean="0">
                <a:solidFill>
                  <a:srgbClr val="002060"/>
                </a:solidFill>
              </a:rPr>
              <a:t>ps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rgbClr val="002060"/>
                </a:solidFill>
              </a:rPr>
              <a:t>x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node </a:t>
            </a:r>
            <a:r>
              <a:rPr lang="en-US" dirty="0" smtClean="0">
                <a:solidFill>
                  <a:srgbClr val="002060"/>
                </a:solidFill>
              </a:rPr>
              <a:t>*p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 </a:t>
            </a:r>
            <a:r>
              <a:rPr lang="en-US" dirty="0" smtClean="0">
                <a:solidFill>
                  <a:srgbClr val="002060"/>
                </a:solidFill>
              </a:rPr>
              <a:t>*temp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dirty="0" smtClean="0">
                <a:solidFill>
                  <a:srgbClr val="002060"/>
                </a:solidFill>
              </a:rPr>
              <a:t>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=(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start *)</a:t>
            </a:r>
            <a:r>
              <a:rPr lang="en-US" dirty="0" err="1" smtClean="0">
                <a:solidFill>
                  <a:srgbClr val="FF0000"/>
                </a:solidFill>
              </a:rPr>
              <a:t>malloc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rgbClr val="7030A0"/>
                </a:solidFill>
              </a:rPr>
              <a:t>sizeof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err="1" smtClean="0">
                <a:solidFill>
                  <a:schemeClr val="accent1">
                    <a:lumMod val="50000"/>
                  </a:schemeClr>
                </a:solidFill>
              </a:rPr>
              <a:t>struct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node));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dirty="0" smtClean="0">
                <a:solidFill>
                  <a:srgbClr val="002060"/>
                </a:solidFill>
              </a:rPr>
              <a:t>p-&gt;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data=x;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</a:t>
            </a:r>
            <a:r>
              <a:rPr lang="en-US" dirty="0" smtClean="0">
                <a:solidFill>
                  <a:srgbClr val="002060"/>
                </a:solidFill>
              </a:rPr>
              <a:t> p-&gt;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next=NULL;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dirty="0" smtClean="0">
                <a:solidFill>
                  <a:srgbClr val="FF0000"/>
                </a:solidFill>
              </a:rPr>
              <a:t>if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dirty="0" smtClean="0">
                <a:solidFill>
                  <a:srgbClr val="002060"/>
                </a:solidFill>
              </a:rPr>
              <a:t>*</a:t>
            </a:r>
            <a:r>
              <a:rPr lang="en-US" dirty="0" err="1" smtClean="0">
                <a:solidFill>
                  <a:srgbClr val="002060"/>
                </a:solidFill>
              </a:rPr>
              <a:t>ps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==</a:t>
            </a:r>
            <a:r>
              <a:rPr lang="en-US" dirty="0" smtClean="0">
                <a:solidFill>
                  <a:srgbClr val="00B050"/>
                </a:solidFill>
              </a:rPr>
              <a:t>NULL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{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7030A0"/>
                </a:solidFill>
              </a:rPr>
              <a:t>*</a:t>
            </a:r>
            <a:r>
              <a:rPr lang="en-US" dirty="0" err="1" smtClean="0">
                <a:solidFill>
                  <a:srgbClr val="7030A0"/>
                </a:solidFill>
              </a:rPr>
              <a:t>ps</a:t>
            </a:r>
            <a:r>
              <a:rPr lang="en-US" dirty="0" smtClean="0">
                <a:solidFill>
                  <a:srgbClr val="7030A0"/>
                </a:solidFill>
              </a:rPr>
              <a:t>=p;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	return;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}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</a:t>
            </a:r>
            <a:r>
              <a:rPr lang="en-US" dirty="0" smtClean="0">
                <a:solidFill>
                  <a:srgbClr val="0070C0"/>
                </a:solidFill>
              </a:rPr>
              <a:t>temp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=</a:t>
            </a:r>
            <a:r>
              <a:rPr lang="en-US" dirty="0" smtClean="0">
                <a:solidFill>
                  <a:srgbClr val="002060"/>
                </a:solidFill>
              </a:rPr>
              <a:t>*</a:t>
            </a:r>
            <a:r>
              <a:rPr lang="en-US" dirty="0" err="1" smtClean="0">
                <a:solidFill>
                  <a:srgbClr val="002060"/>
                </a:solidFill>
              </a:rPr>
              <a:t>ps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while(temp-&gt;next!=NULL)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{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	temp=temp-&gt;next;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}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    temp-&gt;next=p;</a:t>
            </a: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57815" y="1428736"/>
            <a:ext cx="428618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9900"/>
                </a:solidFill>
              </a:rPr>
              <a:t>void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display</a:t>
            </a:r>
            <a:r>
              <a:rPr lang="en-US" sz="2000" dirty="0" smtClean="0">
                <a:solidFill>
                  <a:srgbClr val="002060"/>
                </a:solidFill>
              </a:rPr>
              <a:t>(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struct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node </a:t>
            </a:r>
            <a:r>
              <a:rPr lang="en-US" sz="2000" dirty="0" smtClean="0">
                <a:solidFill>
                  <a:srgbClr val="0070C0"/>
                </a:solidFill>
              </a:rPr>
              <a:t>*</a:t>
            </a:r>
            <a:r>
              <a:rPr lang="en-US" sz="2000" dirty="0" smtClean="0">
                <a:solidFill>
                  <a:srgbClr val="0070C0"/>
                </a:solidFill>
              </a:rPr>
              <a:t>p</a:t>
            </a:r>
            <a:r>
              <a:rPr lang="en-US" sz="20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  <a:endParaRPr lang="en-US" sz="20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000" dirty="0" smtClean="0">
                <a:solidFill>
                  <a:srgbClr val="0070C0"/>
                </a:solidFill>
              </a:rPr>
              <a:t>       </a:t>
            </a:r>
            <a:r>
              <a:rPr lang="en-US" sz="2000" dirty="0" smtClean="0">
                <a:solidFill>
                  <a:srgbClr val="FF0000"/>
                </a:solidFill>
              </a:rPr>
              <a:t>if</a:t>
            </a:r>
            <a:r>
              <a:rPr lang="en-US" sz="2000" dirty="0" smtClean="0">
                <a:solidFill>
                  <a:srgbClr val="002060"/>
                </a:solidFill>
              </a:rPr>
              <a:t>(p</a:t>
            </a:r>
            <a:r>
              <a:rPr lang="en-US" sz="2000" dirty="0" smtClean="0">
                <a:solidFill>
                  <a:srgbClr val="0070C0"/>
                </a:solidFill>
              </a:rPr>
              <a:t>==</a:t>
            </a:r>
            <a:r>
              <a:rPr lang="en-US" sz="2000" dirty="0" smtClean="0">
                <a:solidFill>
                  <a:srgbClr val="002060"/>
                </a:solidFill>
              </a:rPr>
              <a:t>NULL)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    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{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        	</a:t>
            </a:r>
            <a:r>
              <a:rPr lang="en-US" sz="2000" dirty="0" err="1" smtClean="0">
                <a:solidFill>
                  <a:srgbClr val="C00000"/>
                </a:solidFill>
              </a:rPr>
              <a:t>printf</a:t>
            </a:r>
            <a:r>
              <a:rPr lang="en-US" sz="2000" dirty="0" smtClean="0">
                <a:solidFill>
                  <a:srgbClr val="0070C0"/>
                </a:solidFill>
              </a:rPr>
              <a:t>(“</a:t>
            </a:r>
            <a:r>
              <a:rPr lang="en-US" sz="2000" dirty="0" smtClean="0">
                <a:solidFill>
                  <a:srgbClr val="009900"/>
                </a:solidFill>
              </a:rPr>
              <a:t>List is empty</a:t>
            </a:r>
            <a:r>
              <a:rPr lang="en-US" sz="2000" dirty="0" smtClean="0">
                <a:solidFill>
                  <a:srgbClr val="0070C0"/>
                </a:solidFill>
              </a:rPr>
              <a:t>”);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	return;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      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        </a:t>
            </a:r>
            <a:r>
              <a:rPr lang="en-US" sz="2000" dirty="0" smtClean="0">
                <a:solidFill>
                  <a:srgbClr val="FF0000"/>
                </a:solidFill>
              </a:rPr>
              <a:t>while</a:t>
            </a:r>
            <a:r>
              <a:rPr lang="en-US" sz="2000" dirty="0" smtClean="0">
                <a:solidFill>
                  <a:srgbClr val="002060"/>
                </a:solidFill>
              </a:rPr>
              <a:t>(p</a:t>
            </a:r>
            <a:r>
              <a:rPr lang="en-US" sz="2000" dirty="0" smtClean="0">
                <a:solidFill>
                  <a:srgbClr val="0070C0"/>
                </a:solidFill>
              </a:rPr>
              <a:t>!=</a:t>
            </a:r>
            <a:r>
              <a:rPr lang="en-US" sz="2000" dirty="0" smtClean="0">
                <a:solidFill>
                  <a:srgbClr val="002060"/>
                </a:solidFill>
              </a:rPr>
              <a:t>NULL</a:t>
            </a:r>
            <a:r>
              <a:rPr lang="en-US" sz="2000" dirty="0" smtClean="0">
                <a:solidFill>
                  <a:srgbClr val="002060"/>
                </a:solidFill>
              </a:rPr>
              <a:t>)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      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{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	</a:t>
            </a:r>
            <a:r>
              <a:rPr lang="en-US" sz="2000" dirty="0" err="1" smtClean="0">
                <a:solidFill>
                  <a:srgbClr val="C00000"/>
                </a:solidFill>
              </a:rPr>
              <a:t>printf</a:t>
            </a:r>
            <a:r>
              <a:rPr lang="en-US" sz="2000" dirty="0" smtClean="0">
                <a:solidFill>
                  <a:srgbClr val="002060"/>
                </a:solidFill>
              </a:rPr>
              <a:t>(</a:t>
            </a:r>
            <a:r>
              <a:rPr lang="en-US" sz="2000" dirty="0" smtClean="0">
                <a:solidFill>
                  <a:srgbClr val="0070C0"/>
                </a:solidFill>
              </a:rPr>
              <a:t>“\n %d”, </a:t>
            </a:r>
            <a:r>
              <a:rPr lang="en-US" sz="2000" dirty="0" smtClean="0">
                <a:solidFill>
                  <a:srgbClr val="009900"/>
                </a:solidFill>
              </a:rPr>
              <a:t>p-&gt;data</a:t>
            </a:r>
            <a:r>
              <a:rPr lang="en-US" sz="2000" dirty="0" smtClean="0">
                <a:solidFill>
                  <a:srgbClr val="002060"/>
                </a:solidFill>
              </a:rPr>
              <a:t>);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	p=p-&gt;next;</a:t>
            </a:r>
          </a:p>
          <a:p>
            <a:r>
              <a:rPr lang="en-US" sz="2000" dirty="0" smtClean="0">
                <a:solidFill>
                  <a:srgbClr val="0070C0"/>
                </a:solidFill>
              </a:rPr>
              <a:t>        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}</a:t>
            </a:r>
            <a:endParaRPr lang="en-IN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Assignments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85783" y="1357298"/>
            <a:ext cx="478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1428737"/>
            <a:ext cx="87154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Ques. 1 - </a:t>
            </a:r>
            <a:r>
              <a:rPr lang="en-US" sz="2000" b="1" dirty="0" smtClean="0">
                <a:solidFill>
                  <a:srgbClr val="FF0000"/>
                </a:solidFill>
              </a:rPr>
              <a:t>Write a function</a:t>
            </a:r>
            <a:r>
              <a:rPr lang="en-US" sz="2000" dirty="0" smtClean="0"/>
              <a:t> called </a:t>
            </a:r>
            <a:r>
              <a:rPr lang="en-US" sz="2000" b="1" dirty="0" err="1" smtClean="0">
                <a:solidFill>
                  <a:srgbClr val="00B050"/>
                </a:solidFill>
              </a:rPr>
              <a:t>search_node</a:t>
            </a:r>
            <a:r>
              <a:rPr lang="en-US" sz="2000" b="1" dirty="0" smtClean="0">
                <a:solidFill>
                  <a:srgbClr val="00B050"/>
                </a:solidFill>
              </a:rPr>
              <a:t>() </a:t>
            </a:r>
            <a:r>
              <a:rPr lang="en-US" sz="2000" dirty="0" smtClean="0"/>
              <a:t>which </a:t>
            </a:r>
            <a:r>
              <a:rPr lang="en-US" sz="2000" b="1" dirty="0" smtClean="0">
                <a:solidFill>
                  <a:srgbClr val="7030A0"/>
                </a:solidFill>
              </a:rPr>
              <a:t>accepts an integer</a:t>
            </a:r>
            <a:r>
              <a:rPr lang="en-US" sz="2000" dirty="0" smtClean="0"/>
              <a:t> as </a:t>
            </a:r>
            <a:r>
              <a:rPr lang="en-US" sz="2000" b="1" dirty="0" smtClean="0">
                <a:solidFill>
                  <a:srgbClr val="0070C0"/>
                </a:solidFill>
              </a:rPr>
              <a:t>argument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FF0000"/>
                </a:solidFill>
              </a:rPr>
              <a:t>searches a node </a:t>
            </a:r>
            <a:r>
              <a:rPr lang="en-US" sz="2000" dirty="0" smtClean="0"/>
              <a:t>in the list whose </a:t>
            </a:r>
            <a:r>
              <a:rPr lang="en-US" sz="2000" b="1" dirty="0" smtClean="0">
                <a:solidFill>
                  <a:srgbClr val="00B050"/>
                </a:solidFill>
              </a:rPr>
              <a:t>data part matches</a:t>
            </a:r>
            <a:r>
              <a:rPr lang="en-US" sz="2000" dirty="0" smtClean="0"/>
              <a:t> with this </a:t>
            </a:r>
            <a:r>
              <a:rPr lang="en-US" sz="2000" b="1" dirty="0" smtClean="0">
                <a:solidFill>
                  <a:srgbClr val="7030A0"/>
                </a:solidFill>
              </a:rPr>
              <a:t>argument</a:t>
            </a:r>
            <a:r>
              <a:rPr lang="en-US" sz="2000" dirty="0" smtClean="0"/>
              <a:t>. If the node is </a:t>
            </a:r>
            <a:r>
              <a:rPr lang="en-US" sz="2000" b="1" dirty="0" smtClean="0">
                <a:solidFill>
                  <a:srgbClr val="00B050"/>
                </a:solidFill>
              </a:rPr>
              <a:t>found</a:t>
            </a:r>
            <a:r>
              <a:rPr lang="en-US" sz="2000" dirty="0" smtClean="0"/>
              <a:t>, the </a:t>
            </a:r>
            <a:r>
              <a:rPr lang="en-US" sz="2000" b="1" u="sng" dirty="0" smtClean="0">
                <a:solidFill>
                  <a:srgbClr val="0070C0"/>
                </a:solidFill>
              </a:rPr>
              <a:t>function should return its position</a:t>
            </a:r>
            <a:r>
              <a:rPr lang="en-US" sz="2000" dirty="0" smtClean="0"/>
              <a:t> in the list. if the </a:t>
            </a:r>
            <a:r>
              <a:rPr lang="en-US" sz="2000" b="1" dirty="0" smtClean="0">
                <a:solidFill>
                  <a:srgbClr val="FF0000"/>
                </a:solidFill>
              </a:rPr>
              <a:t>no node matches </a:t>
            </a:r>
            <a:r>
              <a:rPr lang="en-US" sz="2000" dirty="0" smtClean="0"/>
              <a:t>with the argument passed then function should </a:t>
            </a:r>
            <a:r>
              <a:rPr lang="en-US" sz="2000" b="1" dirty="0" smtClean="0">
                <a:solidFill>
                  <a:srgbClr val="00B050"/>
                </a:solidFill>
              </a:rPr>
              <a:t>return -1</a:t>
            </a:r>
            <a:r>
              <a:rPr lang="en-US" sz="2000" dirty="0" smtClean="0"/>
              <a:t> and if the </a:t>
            </a:r>
            <a:r>
              <a:rPr lang="en-US" sz="2000" b="1" dirty="0" smtClean="0">
                <a:solidFill>
                  <a:srgbClr val="7030A0"/>
                </a:solidFill>
              </a:rPr>
              <a:t>list is empty </a:t>
            </a: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FF0000"/>
                </a:solidFill>
              </a:rPr>
              <a:t>function</a:t>
            </a:r>
            <a:r>
              <a:rPr lang="en-US" sz="2000" dirty="0" smtClean="0"/>
              <a:t> should </a:t>
            </a:r>
            <a:r>
              <a:rPr lang="en-US" sz="2000" b="1" dirty="0" smtClean="0">
                <a:solidFill>
                  <a:srgbClr val="0070C0"/>
                </a:solidFill>
              </a:rPr>
              <a:t>return 0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search_node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struct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node </a:t>
            </a:r>
            <a:r>
              <a:rPr lang="en-US" sz="2000" dirty="0" smtClean="0"/>
              <a:t>*p, 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int</a:t>
            </a:r>
            <a:r>
              <a:rPr lang="en-US" sz="2000" dirty="0" smtClean="0"/>
              <a:t> x)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>
                <a:solidFill>
                  <a:srgbClr val="FF0000"/>
                </a:solidFill>
              </a:rPr>
              <a:t>int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pos=0;</a:t>
            </a:r>
          </a:p>
          <a:p>
            <a:r>
              <a:rPr lang="en-US" sz="2000" dirty="0" smtClean="0"/>
              <a:t>	if(</a:t>
            </a:r>
            <a:r>
              <a:rPr lang="en-US" sz="2000" dirty="0" smtClean="0">
                <a:solidFill>
                  <a:schemeClr val="accent1"/>
                </a:solidFill>
              </a:rPr>
              <a:t>p==NULL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return 0;</a:t>
            </a:r>
          </a:p>
          <a:p>
            <a:r>
              <a:rPr lang="en-US" sz="2000" dirty="0" smtClean="0"/>
              <a:t>	}</a:t>
            </a:r>
          </a:p>
          <a:p>
            <a:r>
              <a:rPr lang="en-US" sz="2000" dirty="0" smtClean="0"/>
              <a:t>	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57752" y="3286124"/>
            <a:ext cx="293381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while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p!=NULL</a:t>
            </a:r>
            <a:r>
              <a:rPr lang="en-US" dirty="0" smtClean="0"/>
              <a:t>)</a:t>
            </a:r>
          </a:p>
          <a:p>
            <a:r>
              <a:rPr lang="en-US" dirty="0" smtClean="0"/>
              <a:t>	{</a:t>
            </a:r>
          </a:p>
          <a:p>
            <a:r>
              <a:rPr lang="en-US" dirty="0" smtClean="0"/>
              <a:t>	     </a:t>
            </a:r>
            <a:r>
              <a:rPr lang="en-US" dirty="0" smtClean="0">
                <a:solidFill>
                  <a:srgbClr val="0070C0"/>
                </a:solidFill>
              </a:rPr>
              <a:t>pos++;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	     if(x==p-&gt;data)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	     return pos;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	     p=p-&gt;next;</a:t>
            </a:r>
          </a:p>
          <a:p>
            <a:r>
              <a:rPr lang="en-US" dirty="0" smtClean="0"/>
              <a:t>	}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return -1;</a:t>
            </a:r>
          </a:p>
          <a:p>
            <a:r>
              <a:rPr lang="en-US" dirty="0" smtClean="0"/>
              <a:t>        }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Assignments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85783" y="1357298"/>
            <a:ext cx="4786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14282" y="1428737"/>
            <a:ext cx="871543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Ques. 2 - </a:t>
            </a:r>
            <a:r>
              <a:rPr lang="en-US" sz="2000" b="1" dirty="0" smtClean="0">
                <a:solidFill>
                  <a:srgbClr val="00B050"/>
                </a:solidFill>
              </a:rPr>
              <a:t>Write a function </a:t>
            </a:r>
            <a:r>
              <a:rPr lang="en-US" sz="2000" dirty="0" smtClean="0"/>
              <a:t>called </a:t>
            </a:r>
            <a:r>
              <a:rPr lang="en-US" sz="2000" b="1" dirty="0" err="1" smtClean="0">
                <a:solidFill>
                  <a:srgbClr val="FF0000"/>
                </a:solidFill>
              </a:rPr>
              <a:t>countnodes</a:t>
            </a:r>
            <a:r>
              <a:rPr lang="en-US" sz="2000" b="1" dirty="0" smtClean="0">
                <a:solidFill>
                  <a:srgbClr val="FF0000"/>
                </a:solidFill>
              </a:rPr>
              <a:t>() </a:t>
            </a:r>
            <a:r>
              <a:rPr lang="en-US" sz="2000" dirty="0" smtClean="0"/>
              <a:t>which will </a:t>
            </a:r>
            <a:r>
              <a:rPr lang="en-US" sz="2000" b="1" dirty="0" smtClean="0">
                <a:solidFill>
                  <a:srgbClr val="0070C0"/>
                </a:solidFill>
              </a:rPr>
              <a:t>return the number</a:t>
            </a:r>
            <a:r>
              <a:rPr lang="en-US" sz="2000" dirty="0" smtClean="0"/>
              <a:t> of </a:t>
            </a:r>
            <a:r>
              <a:rPr lang="en-US" sz="2000" dirty="0" smtClean="0">
                <a:solidFill>
                  <a:srgbClr val="7030A0"/>
                </a:solidFill>
              </a:rPr>
              <a:t>nodes</a:t>
            </a:r>
            <a:r>
              <a:rPr lang="en-US" sz="2000" dirty="0" smtClean="0"/>
              <a:t> present in the </a:t>
            </a:r>
            <a:r>
              <a:rPr lang="en-US" sz="2000" b="1" dirty="0" smtClean="0">
                <a:solidFill>
                  <a:srgbClr val="FF0000"/>
                </a:solidFill>
              </a:rPr>
              <a:t>list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err="1" smtClean="0">
                <a:solidFill>
                  <a:srgbClr val="009900"/>
                </a:solidFill>
              </a:rPr>
              <a:t>countnodes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chemeClr val="accent1">
                    <a:lumMod val="50000"/>
                  </a:schemeClr>
                </a:solidFill>
              </a:rPr>
              <a:t>struct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 node </a:t>
            </a:r>
            <a:r>
              <a:rPr lang="en-US" sz="2000" dirty="0" smtClean="0"/>
              <a:t>*p)</a:t>
            </a:r>
          </a:p>
          <a:p>
            <a:r>
              <a:rPr lang="en-US" sz="2000" dirty="0" smtClean="0"/>
              <a:t>{</a:t>
            </a:r>
          </a:p>
          <a:p>
            <a:r>
              <a:rPr lang="en-US" sz="2000" dirty="0" smtClean="0"/>
              <a:t>	</a:t>
            </a:r>
            <a:r>
              <a:rPr lang="en-US" sz="2000" dirty="0" err="1" smtClean="0"/>
              <a:t>int</a:t>
            </a:r>
            <a:r>
              <a:rPr lang="en-US" sz="2000" dirty="0" smtClean="0"/>
              <a:t>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count=0;</a:t>
            </a:r>
          </a:p>
          <a:p>
            <a:r>
              <a:rPr lang="en-US" sz="2000" dirty="0" smtClean="0"/>
              <a:t>	if(</a:t>
            </a:r>
            <a:r>
              <a:rPr lang="en-US" sz="2000" dirty="0" smtClean="0">
                <a:solidFill>
                  <a:srgbClr val="FF0000"/>
                </a:solidFill>
              </a:rPr>
              <a:t>p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==</a:t>
            </a:r>
            <a:r>
              <a:rPr lang="en-US" sz="2000" dirty="0" smtClean="0">
                <a:solidFill>
                  <a:srgbClr val="00B0F0"/>
                </a:solidFill>
              </a:rPr>
              <a:t>NULL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       </a:t>
            </a:r>
            <a:r>
              <a:rPr lang="en-US" sz="2000" dirty="0" smtClean="0">
                <a:solidFill>
                  <a:srgbClr val="0070C0"/>
                </a:solidFill>
              </a:rPr>
              <a:t>return 0;</a:t>
            </a:r>
          </a:p>
          <a:p>
            <a:r>
              <a:rPr lang="en-US" sz="2000" dirty="0" smtClean="0"/>
              <a:t>	}</a:t>
            </a:r>
          </a:p>
          <a:p>
            <a:r>
              <a:rPr lang="en-US" sz="2000" dirty="0" smtClean="0"/>
              <a:t>	</a:t>
            </a:r>
            <a:r>
              <a:rPr lang="en-US" sz="2000" dirty="0" smtClean="0">
                <a:solidFill>
                  <a:schemeClr val="accent1">
                    <a:lumMod val="50000"/>
                  </a:schemeClr>
                </a:solidFill>
              </a:rPr>
              <a:t>while</a:t>
            </a:r>
            <a:r>
              <a:rPr lang="en-US" sz="2000" dirty="0" smtClean="0"/>
              <a:t>(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p!=</a:t>
            </a:r>
            <a:r>
              <a:rPr lang="en-US" sz="2000" dirty="0" smtClean="0">
                <a:solidFill>
                  <a:srgbClr val="FF0000"/>
                </a:solidFill>
              </a:rPr>
              <a:t>NULL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	{</a:t>
            </a:r>
          </a:p>
          <a:p>
            <a:r>
              <a:rPr lang="en-US" sz="2000" dirty="0" smtClean="0"/>
              <a:t>	      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count++;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                   p=p-&gt;next;</a:t>
            </a:r>
          </a:p>
          <a:p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	return </a:t>
            </a:r>
            <a:r>
              <a:rPr lang="en-US" sz="2000" dirty="0" smtClean="0">
                <a:solidFill>
                  <a:srgbClr val="FF0000"/>
                </a:solidFill>
              </a:rPr>
              <a:t>count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</a:t>
            </a:r>
          </a:p>
          <a:p>
            <a:r>
              <a:rPr lang="en-US" sz="2000" dirty="0" smtClean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Assignment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Ques. 3 -   </a:t>
            </a:r>
            <a:r>
              <a:rPr lang="en-US" sz="2000" b="1" dirty="0" smtClean="0">
                <a:solidFill>
                  <a:srgbClr val="009900"/>
                </a:solidFill>
              </a:rPr>
              <a:t>WAP to create a function </a:t>
            </a:r>
            <a:r>
              <a:rPr lang="en-US" sz="2000" dirty="0" smtClean="0"/>
              <a:t>called </a:t>
            </a:r>
            <a:r>
              <a:rPr lang="en-US" sz="2000" b="1" dirty="0" err="1" smtClean="0">
                <a:solidFill>
                  <a:srgbClr val="FF0000"/>
                </a:solidFill>
              </a:rPr>
              <a:t>addatbeg</a:t>
            </a:r>
            <a:r>
              <a:rPr lang="en-US" sz="2000" b="1" dirty="0" smtClean="0">
                <a:solidFill>
                  <a:srgbClr val="FF0000"/>
                </a:solidFill>
              </a:rPr>
              <a:t>(); </a:t>
            </a:r>
            <a:r>
              <a:rPr lang="en-US" sz="2000" dirty="0" smtClean="0"/>
              <a:t>, which whenever called should </a:t>
            </a:r>
            <a:r>
              <a:rPr lang="en-US" sz="2000" b="1" dirty="0" smtClean="0">
                <a:solidFill>
                  <a:srgbClr val="00B0F0"/>
                </a:solidFill>
              </a:rPr>
              <a:t>add the new node </a:t>
            </a:r>
            <a:r>
              <a:rPr lang="en-US" sz="2000" dirty="0" smtClean="0"/>
              <a:t>at the beginning of </a:t>
            </a:r>
            <a:r>
              <a:rPr lang="en-US" sz="2000" dirty="0" smtClean="0">
                <a:solidFill>
                  <a:srgbClr val="0070C0"/>
                </a:solidFill>
              </a:rPr>
              <a:t>the list.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</a:t>
            </a:r>
          </a:p>
          <a:p>
            <a:pPr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                     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714348" y="3143248"/>
            <a:ext cx="1143008" cy="50006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9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57224" y="3214686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NULL </a:t>
            </a:r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71472" y="435769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After first call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7158" y="5214950"/>
            <a:ext cx="928694" cy="4286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428728" y="5214950"/>
            <a:ext cx="428628" cy="1428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43108" y="4572008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28596" y="5214950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1000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85720" y="578645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start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rot="5400000">
            <a:off x="2473723" y="4312831"/>
            <a:ext cx="4071966" cy="18288"/>
          </a:xfrm>
          <a:prstGeom prst="line">
            <a:avLst/>
          </a:prstGeom>
          <a:ln w="158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85786" y="378619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start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572000" y="5072074"/>
            <a:ext cx="4357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2000232" y="5429264"/>
            <a:ext cx="857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39" name="Rectangle 38"/>
          <p:cNvSpPr/>
          <p:nvPr/>
        </p:nvSpPr>
        <p:spPr>
          <a:xfrm>
            <a:off x="4786314" y="4000504"/>
            <a:ext cx="928694" cy="42862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9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786314" y="4000504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  2000 </a:t>
            </a:r>
            <a:endParaRPr lang="en-US" sz="1600" dirty="0"/>
          </a:p>
        </p:txBody>
      </p:sp>
      <p:sp>
        <p:nvSpPr>
          <p:cNvPr id="46" name="Rectangle 45"/>
          <p:cNvSpPr/>
          <p:nvPr/>
        </p:nvSpPr>
        <p:spPr>
          <a:xfrm>
            <a:off x="2143108" y="4929198"/>
            <a:ext cx="1357322" cy="4286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rot="16200000" flipH="1">
            <a:off x="2500298" y="5143511"/>
            <a:ext cx="42862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2143108" y="492919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       </a:t>
            </a:r>
            <a:r>
              <a:rPr lang="en-US" sz="1400" dirty="0" smtClean="0"/>
              <a:t>NULL</a:t>
            </a:r>
            <a:endParaRPr lang="en-US" sz="1400" dirty="0"/>
          </a:p>
        </p:txBody>
      </p:sp>
      <p:sp>
        <p:nvSpPr>
          <p:cNvPr id="80" name="Rectangle 79"/>
          <p:cNvSpPr/>
          <p:nvPr/>
        </p:nvSpPr>
        <p:spPr>
          <a:xfrm>
            <a:off x="4857752" y="3143248"/>
            <a:ext cx="1357322" cy="4286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/>
          <p:cNvCxnSpPr/>
          <p:nvPr/>
        </p:nvCxnSpPr>
        <p:spPr>
          <a:xfrm rot="16200000" flipH="1">
            <a:off x="5214942" y="3357561"/>
            <a:ext cx="42862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6715140" y="3143248"/>
            <a:ext cx="1357322" cy="4286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 cmpd="sng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/>
          <p:cNvCxnSpPr/>
          <p:nvPr/>
        </p:nvCxnSpPr>
        <p:spPr>
          <a:xfrm rot="16200000" flipH="1">
            <a:off x="7072330" y="3357561"/>
            <a:ext cx="428628" cy="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4857752" y="314324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20      1000</a:t>
            </a:r>
            <a:endParaRPr 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6715140" y="3143248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       </a:t>
            </a:r>
            <a:r>
              <a:rPr lang="en-US" sz="1400" dirty="0" smtClean="0"/>
              <a:t>NULL</a:t>
            </a:r>
            <a:r>
              <a:rPr lang="en-US" dirty="0" smtClean="0"/>
              <a:t>         </a:t>
            </a:r>
            <a:endParaRPr lang="en-US" dirty="0"/>
          </a:p>
        </p:txBody>
      </p:sp>
      <p:sp>
        <p:nvSpPr>
          <p:cNvPr id="90" name="TextBox 89"/>
          <p:cNvSpPr txBox="1"/>
          <p:nvPr/>
        </p:nvSpPr>
        <p:spPr>
          <a:xfrm>
            <a:off x="2428860" y="5429264"/>
            <a:ext cx="652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1">
                    <a:lumMod val="50000"/>
                  </a:schemeClr>
                </a:solidFill>
              </a:rPr>
              <a:t>1000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 rot="5400000" flipH="1" flipV="1">
            <a:off x="5536413" y="3750471"/>
            <a:ext cx="285752" cy="7143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4714876" y="4572008"/>
            <a:ext cx="9286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7030A0"/>
                </a:solidFill>
              </a:rPr>
              <a:t>Start</a:t>
            </a:r>
            <a:endParaRPr lang="en-US" sz="1600" dirty="0">
              <a:solidFill>
                <a:srgbClr val="7030A0"/>
              </a:solidFill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>
            <a:off x="6286512" y="3357562"/>
            <a:ext cx="35719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4714875" y="3571876"/>
            <a:ext cx="1547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       2000</a:t>
            </a:r>
            <a:endParaRPr lang="en-US" sz="1400" dirty="0"/>
          </a:p>
        </p:txBody>
      </p:sp>
      <p:sp>
        <p:nvSpPr>
          <p:cNvPr id="111" name="TextBox 110"/>
          <p:cNvSpPr txBox="1"/>
          <p:nvPr/>
        </p:nvSpPr>
        <p:spPr>
          <a:xfrm>
            <a:off x="6858016" y="3571876"/>
            <a:ext cx="7143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1000</a:t>
            </a:r>
            <a:endParaRPr lang="en-US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571472" y="2428868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Before First Call</a:t>
            </a:r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786314" y="2428868"/>
            <a:ext cx="20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Second Call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 animBg="1"/>
      <p:bldP spid="20" grpId="0"/>
      <p:bldP spid="21" grpId="0"/>
      <p:bldP spid="53" grpId="0"/>
      <p:bldP spid="39" grpId="0" animBg="1"/>
      <p:bldP spid="41" grpId="0"/>
      <p:bldP spid="46" grpId="0" animBg="1"/>
      <p:bldP spid="49" grpId="0"/>
      <p:bldP spid="80" grpId="0" animBg="1"/>
      <p:bldP spid="82" grpId="0" animBg="1"/>
      <p:bldP spid="84" grpId="0"/>
      <p:bldP spid="85" grpId="0"/>
      <p:bldP spid="90" grpId="0"/>
      <p:bldP spid="98" grpId="0"/>
      <p:bldP spid="109" grpId="0"/>
      <p:bldP spid="1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Solution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void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9900"/>
                </a:solidFill>
              </a:rPr>
              <a:t>addatbeg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node **</a:t>
            </a:r>
            <a:r>
              <a:rPr lang="en-US" dirty="0" err="1" smtClean="0"/>
              <a:t>ps,int</a:t>
            </a:r>
            <a:r>
              <a:rPr lang="en-US" dirty="0" smtClean="0"/>
              <a:t> x)</a:t>
            </a:r>
          </a:p>
          <a:p>
            <a:pPr>
              <a:buNone/>
            </a:pPr>
            <a:r>
              <a:rPr lang="en-US" sz="2400" dirty="0" smtClean="0"/>
              <a:t>    {  </a:t>
            </a:r>
          </a:p>
          <a:p>
            <a:pPr>
              <a:buNone/>
            </a:pPr>
            <a:r>
              <a:rPr lang="en-US" sz="2400" dirty="0" smtClean="0"/>
              <a:t>        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struct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node </a:t>
            </a:r>
            <a:r>
              <a:rPr lang="en-US" sz="2400" dirty="0" smtClean="0"/>
              <a:t>*p;</a:t>
            </a:r>
          </a:p>
          <a:p>
            <a:pPr>
              <a:buNone/>
            </a:pPr>
            <a:r>
              <a:rPr lang="en-US" sz="2400" dirty="0" smtClean="0"/>
              <a:t>         p= 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 *)</a:t>
            </a:r>
            <a:r>
              <a:rPr lang="en-US" sz="2400" dirty="0" err="1" smtClean="0">
                <a:solidFill>
                  <a:srgbClr val="FF0000"/>
                </a:solidFill>
              </a:rPr>
              <a:t>malloc</a:t>
            </a:r>
            <a:r>
              <a:rPr lang="en-US" sz="2400" dirty="0" smtClean="0"/>
              <a:t>(</a:t>
            </a:r>
            <a:r>
              <a:rPr lang="en-US" sz="2400" dirty="0" err="1" smtClean="0">
                <a:solidFill>
                  <a:srgbClr val="0070C0"/>
                </a:solidFill>
              </a:rPr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struct</a:t>
            </a:r>
            <a:r>
              <a:rPr lang="en-US" sz="2400" dirty="0" smtClean="0"/>
              <a:t> node));</a:t>
            </a:r>
          </a:p>
          <a:p>
            <a:pPr>
              <a:buNone/>
            </a:pPr>
            <a:r>
              <a:rPr lang="en-US" sz="2400" dirty="0" smtClean="0"/>
              <a:t>         p-&gt;</a:t>
            </a:r>
            <a:r>
              <a:rPr lang="en-US" sz="2400" dirty="0" smtClean="0">
                <a:solidFill>
                  <a:srgbClr val="7030A0"/>
                </a:solidFill>
              </a:rPr>
              <a:t>data</a:t>
            </a:r>
            <a:r>
              <a:rPr lang="en-US" sz="2400" dirty="0" smtClean="0"/>
              <a:t>= x;</a:t>
            </a:r>
          </a:p>
          <a:p>
            <a:pPr>
              <a:buNone/>
            </a:pPr>
            <a:r>
              <a:rPr lang="en-US" sz="2400" dirty="0" smtClean="0"/>
              <a:t>         p-&gt;</a:t>
            </a:r>
            <a:r>
              <a:rPr lang="en-US" sz="2400" dirty="0" smtClean="0">
                <a:solidFill>
                  <a:srgbClr val="7030A0"/>
                </a:solidFill>
              </a:rPr>
              <a:t>next</a:t>
            </a:r>
            <a:r>
              <a:rPr lang="en-US" sz="2400" dirty="0" smtClean="0"/>
              <a:t>= *</a:t>
            </a:r>
            <a:r>
              <a:rPr lang="en-US" sz="2400" dirty="0" err="1" smtClean="0"/>
              <a:t>ps</a:t>
            </a:r>
            <a:r>
              <a:rPr lang="en-US" sz="2400" dirty="0" smtClean="0"/>
              <a:t>;</a:t>
            </a:r>
          </a:p>
          <a:p>
            <a:pPr>
              <a:buNone/>
            </a:pPr>
            <a:r>
              <a:rPr lang="en-US" sz="2400" dirty="0" smtClean="0"/>
              <a:t>      </a:t>
            </a:r>
            <a:r>
              <a:rPr lang="en-US" sz="2400" dirty="0" smtClean="0">
                <a:solidFill>
                  <a:srgbClr val="C00000"/>
                </a:solidFill>
              </a:rPr>
              <a:t> *</a:t>
            </a:r>
            <a:r>
              <a:rPr lang="en-US" sz="2400" dirty="0" err="1" smtClean="0">
                <a:solidFill>
                  <a:srgbClr val="C00000"/>
                </a:solidFill>
              </a:rPr>
              <a:t>ps</a:t>
            </a:r>
            <a:r>
              <a:rPr lang="en-US" sz="2400" dirty="0" smtClean="0"/>
              <a:t>= p;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dirty="0" smtClean="0"/>
              <a:t>}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3396</TotalTime>
  <Words>336</Words>
  <Application>Microsoft Office PowerPoint</Application>
  <PresentationFormat>On-screen Show (4:3)</PresentationFormat>
  <Paragraphs>129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Civic</vt:lpstr>
      <vt:lpstr>Slide 1</vt:lpstr>
      <vt:lpstr>Today’s Agenda</vt:lpstr>
      <vt:lpstr>Program To Implement Linked list</vt:lpstr>
      <vt:lpstr>Important Functions</vt:lpstr>
      <vt:lpstr>Assignments</vt:lpstr>
      <vt:lpstr>Assignments</vt:lpstr>
      <vt:lpstr>Assignment 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shiva</cp:lastModifiedBy>
  <cp:revision>320</cp:revision>
  <dcterms:created xsi:type="dcterms:W3CDTF">2015-12-21T13:46:48Z</dcterms:created>
  <dcterms:modified xsi:type="dcterms:W3CDTF">2021-10-23T11:27:52Z</dcterms:modified>
</cp:coreProperties>
</file>