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391" r:id="rId4"/>
    <p:sldId id="402" r:id="rId5"/>
    <p:sldId id="403" r:id="rId6"/>
    <p:sldId id="40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10-09-2020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15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75116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Introduction </a:t>
            </a:r>
            <a:r>
              <a:rPr lang="en-US" sz="2800" dirty="0" smtClean="0">
                <a:solidFill>
                  <a:schemeClr val="tx1"/>
                </a:solidFill>
              </a:rPr>
              <a:t>to </a:t>
            </a:r>
            <a:r>
              <a:rPr lang="en-US" sz="2800" b="1" dirty="0" smtClean="0">
                <a:solidFill>
                  <a:srgbClr val="00B050"/>
                </a:solidFill>
              </a:rPr>
              <a:t>Circular 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Physical </a:t>
            </a:r>
            <a:r>
              <a:rPr lang="en-US" sz="2800" b="1" dirty="0" smtClean="0">
                <a:solidFill>
                  <a:srgbClr val="0070C0"/>
                </a:solidFill>
              </a:rPr>
              <a:t>Representation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Program </a:t>
            </a:r>
            <a:r>
              <a:rPr lang="en-US" sz="2800" dirty="0" smtClean="0">
                <a:solidFill>
                  <a:schemeClr val="tx1"/>
                </a:solidFill>
              </a:rPr>
              <a:t>for </a:t>
            </a:r>
            <a:r>
              <a:rPr lang="en-US" sz="2800" b="1" dirty="0" smtClean="0">
                <a:solidFill>
                  <a:srgbClr val="FF0000"/>
                </a:solidFill>
              </a:rPr>
              <a:t>implementing</a:t>
            </a:r>
            <a:r>
              <a:rPr lang="en-US" sz="2800" dirty="0" smtClean="0">
                <a:solidFill>
                  <a:schemeClr val="tx1"/>
                </a:solidFill>
              </a:rPr>
              <a:t> a </a:t>
            </a:r>
            <a:r>
              <a:rPr lang="en-US" sz="2800" b="1" dirty="0" smtClean="0">
                <a:solidFill>
                  <a:srgbClr val="0070C0"/>
                </a:solidFill>
              </a:rPr>
              <a:t>Circular 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Some</a:t>
            </a:r>
            <a:r>
              <a:rPr lang="en-US" sz="2800" dirty="0" smtClean="0">
                <a:solidFill>
                  <a:schemeClr val="tx1"/>
                </a:solidFill>
              </a:rPr>
              <a:t> important </a:t>
            </a:r>
            <a:r>
              <a:rPr lang="en-US" sz="2800" b="1" dirty="0" smtClean="0">
                <a:solidFill>
                  <a:srgbClr val="7030A0"/>
                </a:solidFill>
              </a:rPr>
              <a:t>functions</a:t>
            </a:r>
            <a:r>
              <a:rPr lang="en-US" sz="2800" dirty="0" smtClean="0">
                <a:solidFill>
                  <a:schemeClr val="tx1"/>
                </a:solidFill>
              </a:rPr>
              <a:t> used for </a:t>
            </a:r>
            <a:r>
              <a:rPr lang="en-US" sz="2800" b="1" dirty="0" smtClean="0">
                <a:solidFill>
                  <a:srgbClr val="0070C0"/>
                </a:solidFill>
              </a:rPr>
              <a:t>implementing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285720" y="1523607"/>
            <a:ext cx="87154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>
                <a:solidFill>
                  <a:srgbClr val="FF0000"/>
                </a:solidFill>
              </a:rPr>
              <a:t>Although</a:t>
            </a:r>
            <a:r>
              <a:rPr lang="en-US" sz="2000" dirty="0" smtClean="0"/>
              <a:t> a </a:t>
            </a:r>
            <a:r>
              <a:rPr lang="en-US" sz="2000" b="1" dirty="0" smtClean="0">
                <a:solidFill>
                  <a:srgbClr val="00B050"/>
                </a:solidFill>
              </a:rPr>
              <a:t>linear linked </a:t>
            </a:r>
            <a:r>
              <a:rPr lang="en-US" sz="2000" dirty="0" smtClean="0"/>
              <a:t>list is a very useful </a:t>
            </a:r>
            <a:r>
              <a:rPr lang="en-US" sz="2000" b="1" dirty="0" smtClean="0">
                <a:solidFill>
                  <a:srgbClr val="0070C0"/>
                </a:solidFill>
              </a:rPr>
              <a:t>data structure </a:t>
            </a:r>
            <a:r>
              <a:rPr lang="en-US" sz="2000" dirty="0" smtClean="0"/>
              <a:t>but it has a problem. The </a:t>
            </a:r>
            <a:r>
              <a:rPr lang="en-US" sz="2000" b="1" dirty="0" smtClean="0">
                <a:solidFill>
                  <a:srgbClr val="FF0000"/>
                </a:solidFill>
              </a:rPr>
              <a:t>problem</a:t>
            </a:r>
            <a:r>
              <a:rPr lang="en-US" sz="2000" dirty="0" smtClean="0"/>
              <a:t> is that if we do not start </a:t>
            </a:r>
            <a:r>
              <a:rPr lang="en-US" sz="2000" b="1" dirty="0" smtClean="0">
                <a:solidFill>
                  <a:srgbClr val="7030A0"/>
                </a:solidFill>
              </a:rPr>
              <a:t>traversing</a:t>
            </a:r>
            <a:r>
              <a:rPr lang="en-US" sz="2000" dirty="0" smtClean="0"/>
              <a:t> from the </a:t>
            </a:r>
            <a:r>
              <a:rPr lang="en-US" sz="2000" b="1" dirty="0" smtClean="0">
                <a:solidFill>
                  <a:srgbClr val="0070C0"/>
                </a:solidFill>
              </a:rPr>
              <a:t>first node</a:t>
            </a:r>
            <a:r>
              <a:rPr lang="en-US" sz="2000" dirty="0" smtClean="0"/>
              <a:t>, then it becomes </a:t>
            </a:r>
            <a:r>
              <a:rPr lang="en-US" sz="2000" b="1" dirty="0" smtClean="0">
                <a:solidFill>
                  <a:srgbClr val="FF0000"/>
                </a:solidFill>
              </a:rPr>
              <a:t>impossible</a:t>
            </a:r>
            <a:r>
              <a:rPr lang="en-US" sz="2000" dirty="0" smtClean="0"/>
              <a:t> for us to traverse all the nodes of the list.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b="1" dirty="0" smtClean="0">
                <a:solidFill>
                  <a:srgbClr val="0070C0"/>
                </a:solidFill>
              </a:rPr>
              <a:t>for ex- </a:t>
            </a:r>
            <a:r>
              <a:rPr lang="en-US" sz="2000" dirty="0" smtClean="0"/>
              <a:t>If we start </a:t>
            </a:r>
            <a:r>
              <a:rPr lang="en-US" sz="2000" b="1" dirty="0" smtClean="0">
                <a:solidFill>
                  <a:srgbClr val="00B050"/>
                </a:solidFill>
              </a:rPr>
              <a:t>traversing</a:t>
            </a:r>
            <a:r>
              <a:rPr lang="en-US" sz="2000" dirty="0" smtClean="0"/>
              <a:t> from the </a:t>
            </a:r>
            <a:r>
              <a:rPr lang="en-US" sz="2000" b="1" dirty="0" smtClean="0">
                <a:solidFill>
                  <a:srgbClr val="7030A0"/>
                </a:solidFill>
              </a:rPr>
              <a:t>third node </a:t>
            </a:r>
            <a:r>
              <a:rPr lang="en-US" sz="2000" dirty="0" smtClean="0"/>
              <a:t>and list has only </a:t>
            </a:r>
            <a:r>
              <a:rPr lang="en-US" sz="2000" b="1" dirty="0" smtClean="0">
                <a:solidFill>
                  <a:srgbClr val="FF0000"/>
                </a:solidFill>
              </a:rPr>
              <a:t>5 nodes</a:t>
            </a:r>
            <a:r>
              <a:rPr lang="en-US" sz="2000" dirty="0" smtClean="0"/>
              <a:t>, then we can only </a:t>
            </a:r>
            <a:r>
              <a:rPr lang="en-US" sz="2000" b="1" dirty="0" smtClean="0">
                <a:solidFill>
                  <a:srgbClr val="0070C0"/>
                </a:solidFill>
              </a:rPr>
              <a:t>access 3, 4 and 5 nodes </a:t>
            </a:r>
            <a:r>
              <a:rPr lang="en-US" sz="2000" dirty="0" smtClean="0"/>
              <a:t>but not </a:t>
            </a:r>
            <a:r>
              <a:rPr lang="en-US" sz="2000" b="1" dirty="0" smtClean="0">
                <a:solidFill>
                  <a:srgbClr val="00B050"/>
                </a:solidFill>
              </a:rPr>
              <a:t>1 and 2.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smtClean="0"/>
              <a:t>To </a:t>
            </a:r>
            <a:r>
              <a:rPr lang="en-US" sz="2000" b="1" dirty="0" smtClean="0">
                <a:solidFill>
                  <a:srgbClr val="00B050"/>
                </a:solidFill>
              </a:rPr>
              <a:t>resolve</a:t>
            </a:r>
            <a:r>
              <a:rPr lang="en-US" sz="2000" dirty="0" smtClean="0"/>
              <a:t> this problem </a:t>
            </a:r>
            <a:r>
              <a:rPr lang="en-US" sz="2000" b="1" dirty="0" smtClean="0">
                <a:solidFill>
                  <a:srgbClr val="0070C0"/>
                </a:solidFill>
              </a:rPr>
              <a:t>data structure </a:t>
            </a:r>
            <a:r>
              <a:rPr lang="en-US" sz="2000" dirty="0" smtClean="0"/>
              <a:t>suggests us to use a </a:t>
            </a:r>
            <a:r>
              <a:rPr lang="en-US" sz="2000" b="1" dirty="0" smtClean="0">
                <a:solidFill>
                  <a:srgbClr val="FF0000"/>
                </a:solidFill>
              </a:rPr>
              <a:t>CIRCULAR LINKED LIST</a:t>
            </a:r>
            <a:r>
              <a:rPr lang="en-US" sz="2000" dirty="0" smtClean="0"/>
              <a:t>.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smtClean="0"/>
              <a:t>As the </a:t>
            </a:r>
            <a:r>
              <a:rPr lang="en-US" sz="2000" b="1" dirty="0" smtClean="0">
                <a:solidFill>
                  <a:srgbClr val="00B050"/>
                </a:solidFill>
              </a:rPr>
              <a:t>name indicates</a:t>
            </a:r>
            <a:r>
              <a:rPr lang="en-US" sz="2000" dirty="0" smtClean="0"/>
              <a:t>, in a </a:t>
            </a:r>
            <a:r>
              <a:rPr lang="en-US" sz="2000" b="1" dirty="0" smtClean="0">
                <a:solidFill>
                  <a:srgbClr val="0070C0"/>
                </a:solidFill>
              </a:rPr>
              <a:t>circular linked list</a:t>
            </a:r>
            <a:r>
              <a:rPr lang="en-US" sz="2000" dirty="0" smtClean="0"/>
              <a:t>, instead of </a:t>
            </a:r>
            <a:r>
              <a:rPr lang="en-US" sz="2000" b="1" dirty="0" smtClean="0">
                <a:solidFill>
                  <a:srgbClr val="7030A0"/>
                </a:solidFill>
              </a:rPr>
              <a:t>storing NULL </a:t>
            </a:r>
            <a:r>
              <a:rPr lang="en-US" sz="2000" dirty="0" smtClean="0"/>
              <a:t>in the next pointer of </a:t>
            </a:r>
            <a:r>
              <a:rPr lang="en-US" sz="2000" b="1" dirty="0" smtClean="0">
                <a:solidFill>
                  <a:srgbClr val="FF0000"/>
                </a:solidFill>
              </a:rPr>
              <a:t>last node</a:t>
            </a:r>
            <a:r>
              <a:rPr lang="en-US" sz="2000" dirty="0" smtClean="0"/>
              <a:t>, we can </a:t>
            </a:r>
            <a:r>
              <a:rPr lang="en-US" sz="2000" b="1" dirty="0" smtClean="0">
                <a:solidFill>
                  <a:srgbClr val="00B050"/>
                </a:solidFill>
              </a:rPr>
              <a:t>store the address</a:t>
            </a:r>
            <a:r>
              <a:rPr lang="en-US" sz="2000" dirty="0" smtClean="0"/>
              <a:t> of the </a:t>
            </a:r>
            <a:r>
              <a:rPr lang="en-US" sz="2000" b="1" dirty="0" smtClean="0">
                <a:solidFill>
                  <a:srgbClr val="0070C0"/>
                </a:solidFill>
              </a:rPr>
              <a:t>first node</a:t>
            </a:r>
            <a:r>
              <a:rPr lang="en-US" sz="2000" dirty="0" smtClean="0"/>
              <a:t>. In this way even if we start </a:t>
            </a:r>
            <a:r>
              <a:rPr lang="en-US" sz="2000" b="1" dirty="0" smtClean="0">
                <a:solidFill>
                  <a:srgbClr val="7030A0"/>
                </a:solidFill>
              </a:rPr>
              <a:t>traversing from any node</a:t>
            </a:r>
            <a:r>
              <a:rPr lang="en-US" sz="2000" dirty="0" smtClean="0"/>
              <a:t>, still we can </a:t>
            </a:r>
            <a:r>
              <a:rPr lang="en-US" sz="2000" b="1" dirty="0" smtClean="0">
                <a:solidFill>
                  <a:srgbClr val="FF0000"/>
                </a:solidFill>
              </a:rPr>
              <a:t>access the nodes previous </a:t>
            </a:r>
            <a:r>
              <a:rPr lang="en-US" sz="2000" dirty="0" smtClean="0"/>
              <a:t>to it after taking a </a:t>
            </a:r>
            <a:r>
              <a:rPr lang="en-US" sz="2000" b="1" dirty="0" smtClean="0">
                <a:solidFill>
                  <a:srgbClr val="00B050"/>
                </a:solidFill>
              </a:rPr>
              <a:t>complete cycle</a:t>
            </a:r>
            <a:r>
              <a:rPr lang="en-US" sz="2000" dirty="0" smtClean="0"/>
              <a:t>.</a:t>
            </a: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Physical Representation Of A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142976" y="4131238"/>
          <a:ext cx="9048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48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285852" y="4488428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428727" y="4000505"/>
            <a:ext cx="285755" cy="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Content Placeholder 5"/>
          <p:cNvGraphicFramePr>
            <a:graphicFrameLocks/>
          </p:cNvGraphicFramePr>
          <p:nvPr/>
        </p:nvGraphicFramePr>
        <p:xfrm>
          <a:off x="1214414" y="3143248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/>
        </p:nvGraphicFramePr>
        <p:xfrm>
          <a:off x="3071802" y="3143248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/>
        </p:nvGraphicFramePr>
        <p:xfrm>
          <a:off x="6929454" y="3143248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/>
                <a:gridCol w="8572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85852" y="278605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3111832" y="278605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929454" y="278605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214414" y="3571876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040394" y="35597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2000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978909" y="3559734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3000</a:t>
            </a:r>
            <a:endParaRPr lang="en-IN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571736" y="3286124"/>
            <a:ext cx="500066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429124" y="3286124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Content Placeholder 5"/>
          <p:cNvGraphicFramePr>
            <a:graphicFrameLocks/>
          </p:cNvGraphicFramePr>
          <p:nvPr/>
        </p:nvGraphicFramePr>
        <p:xfrm>
          <a:off x="5000628" y="3129598"/>
          <a:ext cx="135732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4"/>
                <a:gridCol w="785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5040658" y="2772408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  next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929454" y="3571876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4000</a:t>
            </a:r>
            <a:endParaRPr lang="en-IN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357950" y="3286124"/>
            <a:ext cx="57150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6200000" flipV="1">
            <a:off x="2143108" y="3929066"/>
            <a:ext cx="64294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2571736" y="4286256"/>
            <a:ext cx="5572164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>
            <a:off x="7786710" y="3929066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Implementation Of A Circular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1" name="Content Placeholder 2"/>
          <p:cNvSpPr>
            <a:spLocks noGrp="1"/>
          </p:cNvSpPr>
          <p:nvPr>
            <p:ph sz="quarter" idx="1"/>
          </p:nvPr>
        </p:nvSpPr>
        <p:spPr>
          <a:xfrm>
            <a:off x="16000" y="1527048"/>
            <a:ext cx="4198810" cy="5188100"/>
          </a:xfrm>
        </p:spPr>
        <p:txBody>
          <a:bodyPr>
            <a:normAutofit fontScale="77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cnode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cnode</a:t>
            </a:r>
            <a:r>
              <a:rPr lang="en-US" sz="2400" dirty="0" smtClean="0">
                <a:solidFill>
                  <a:schemeClr val="tx1"/>
                </a:solidFill>
              </a:rPr>
              <a:t> 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append(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cnode</a:t>
            </a:r>
            <a:r>
              <a:rPr lang="en-US" sz="2400" dirty="0" smtClean="0">
                <a:solidFill>
                  <a:schemeClr val="tx1"/>
                </a:solidFill>
              </a:rPr>
              <a:t> **, </a:t>
            </a:r>
            <a:r>
              <a:rPr lang="en-US" sz="2400" dirty="0" err="1" smtClean="0">
                <a:solidFill>
                  <a:schemeClr val="tx1"/>
                </a:solidFill>
              </a:rPr>
              <a:t>int</a:t>
            </a:r>
            <a:r>
              <a:rPr lang="en-US" sz="2400" dirty="0" smtClean="0">
                <a:solidFill>
                  <a:schemeClr val="tx1"/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display(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cnode</a:t>
            </a:r>
            <a:r>
              <a:rPr lang="en-US" sz="2400" dirty="0" smtClean="0">
                <a:solidFill>
                  <a:schemeClr val="tx1"/>
                </a:solidFill>
              </a:rPr>
              <a:t> 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struct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cnode</a:t>
            </a:r>
            <a:r>
              <a:rPr lang="en-US" sz="2400" dirty="0" smtClean="0">
                <a:solidFill>
                  <a:schemeClr val="tx1"/>
                </a:solidFill>
              </a:rPr>
              <a:t> *start=NULL;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append(&amp;start,10);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append(&amp;start,20);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append(&amp;start,30);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display(start);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	</a:t>
            </a:r>
            <a:r>
              <a:rPr lang="en-US" sz="2400" dirty="0" err="1" smtClean="0">
                <a:solidFill>
                  <a:schemeClr val="tx1"/>
                </a:solidFill>
              </a:rPr>
              <a:t>getch</a:t>
            </a:r>
            <a:r>
              <a:rPr lang="en-US" sz="2400" dirty="0" smtClean="0">
                <a:solidFill>
                  <a:schemeClr val="tx1"/>
                </a:solidFill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286248" y="1500174"/>
            <a:ext cx="4198810" cy="51881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append(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cnode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**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x)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baseline="0" dirty="0" smtClean="0"/>
              <a:t>{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cnode</a:t>
            </a:r>
            <a:r>
              <a:rPr lang="en-US" sz="2400" dirty="0" smtClean="0"/>
              <a:t> *p, *temp;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p=(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cnode</a:t>
            </a:r>
            <a:r>
              <a:rPr lang="en-US" sz="2400" dirty="0" smtClean="0"/>
              <a:t> *)</a:t>
            </a:r>
            <a:r>
              <a:rPr lang="en-US" sz="2400" dirty="0" err="1" smtClean="0"/>
              <a:t>malloc</a:t>
            </a:r>
            <a:r>
              <a:rPr lang="en-US" sz="2400" dirty="0" smtClean="0"/>
              <a:t>(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cnode</a:t>
            </a:r>
            <a:r>
              <a:rPr lang="en-US" sz="2400" dirty="0" smtClean="0"/>
              <a:t>));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p-&gt;data=x;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if(*</a:t>
            </a:r>
            <a:r>
              <a:rPr lang="en-US" sz="2400" dirty="0" err="1" smtClean="0"/>
              <a:t>ps</a:t>
            </a:r>
            <a:r>
              <a:rPr lang="en-US" sz="2400" dirty="0" smtClean="0"/>
              <a:t>==NULL)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{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 p-&gt;next=p;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*</a:t>
            </a:r>
            <a:r>
              <a:rPr lang="en-US" sz="2400" dirty="0" err="1" smtClean="0"/>
              <a:t>ps</a:t>
            </a:r>
            <a:r>
              <a:rPr lang="en-US" sz="2400" dirty="0" smtClean="0"/>
              <a:t>=p;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 return;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}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</a:t>
            </a:r>
            <a:r>
              <a:rPr lang="en-US" sz="2400" smtClean="0"/>
              <a:t>temp=*ps</a:t>
            </a:r>
            <a:r>
              <a:rPr lang="en-US" sz="2400" dirty="0" smtClean="0"/>
              <a:t>;</a:t>
            </a:r>
            <a:endParaRPr lang="en-US" sz="24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while(temp-&gt;next!=p)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{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	      temp=temp-&gt;next;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}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	temp-&gt;next=p;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p-&gt;next=*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"/>
              <a:buNone/>
              <a:tabLst/>
              <a:defRPr/>
            </a:pPr>
            <a:r>
              <a:rPr lang="en-US" sz="2400" dirty="0" smtClean="0"/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Displaying The Circular Linked List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7" name="Content Placeholder 2"/>
          <p:cNvSpPr txBox="1">
            <a:spLocks/>
          </p:cNvSpPr>
          <p:nvPr/>
        </p:nvSpPr>
        <p:spPr>
          <a:xfrm>
            <a:off x="285720" y="1500174"/>
            <a:ext cx="4572032" cy="5188100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/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void display(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cnode</a:t>
            </a:r>
            <a:r>
              <a:rPr lang="en-US" sz="2400" dirty="0" smtClean="0"/>
              <a:t> *p)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{    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</a:t>
            </a:r>
            <a:r>
              <a:rPr lang="en-US" sz="2400" dirty="0" err="1" smtClean="0"/>
              <a:t>struct</a:t>
            </a:r>
            <a:r>
              <a:rPr lang="en-US" sz="2400" dirty="0" smtClean="0"/>
              <a:t> </a:t>
            </a:r>
            <a:r>
              <a:rPr lang="en-US" sz="2400" dirty="0" err="1" smtClean="0"/>
              <a:t>cnode</a:t>
            </a:r>
            <a:r>
              <a:rPr lang="en-US" sz="2400" dirty="0" smtClean="0"/>
              <a:t> *temp;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if(p==NULL)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{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("List is empty");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return;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}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temp=p;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do	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{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 temp=temp-&gt;next;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	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("%d ",temp-&gt;data);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	} while(temp!=p)</a:t>
            </a:r>
          </a:p>
          <a:p>
            <a:pPr marL="788670" lvl="1" indent="-514350">
              <a:spcBef>
                <a:spcPct val="20000"/>
              </a:spcBef>
              <a:buClr>
                <a:schemeClr val="accent1"/>
              </a:buClr>
              <a:buSzPct val="120000"/>
            </a:pPr>
            <a:r>
              <a:rPr lang="en-US" sz="2400" dirty="0" smtClean="0"/>
              <a:t>}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3403</TotalTime>
  <Words>253</Words>
  <Application>Microsoft Office PowerPoint</Application>
  <PresentationFormat>On-screen Show (4:3)</PresentationFormat>
  <Paragraphs>92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Slide 1</vt:lpstr>
      <vt:lpstr>Today’s Agenda</vt:lpstr>
      <vt:lpstr>Introduction</vt:lpstr>
      <vt:lpstr>Physical Representation Of A Linked List</vt:lpstr>
      <vt:lpstr>Implementation Of A Circular Linked List</vt:lpstr>
      <vt:lpstr>Displaying The Circular Linked List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285</cp:revision>
  <dcterms:created xsi:type="dcterms:W3CDTF">2015-12-21T13:46:48Z</dcterms:created>
  <dcterms:modified xsi:type="dcterms:W3CDTF">2020-09-10T10:06:13Z</dcterms:modified>
</cp:coreProperties>
</file>