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391" r:id="rId3"/>
    <p:sldId id="446" r:id="rId4"/>
    <p:sldId id="447" r:id="rId5"/>
    <p:sldId id="440" r:id="rId6"/>
    <p:sldId id="444" r:id="rId7"/>
    <p:sldId id="44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99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51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12-10-2020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400" dirty="0" smtClean="0"/>
              <a:t>Data structure</a:t>
            </a:r>
          </a:p>
          <a:p>
            <a:r>
              <a:rPr lang="en-US" sz="4400" dirty="0" smtClean="0"/>
              <a:t>(in c)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26</a:t>
            </a:r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  <a:p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36" y="285728"/>
            <a:ext cx="2733671" cy="19526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The Root Of The 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Oval 43"/>
          <p:cNvSpPr/>
          <p:nvPr/>
        </p:nvSpPr>
        <p:spPr>
          <a:xfrm>
            <a:off x="4271731" y="221455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3071802" y="350043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46" name="Straight Connector 45"/>
          <p:cNvCxnSpPr>
            <a:stCxn id="44" idx="3"/>
            <a:endCxn id="45" idx="0"/>
          </p:cNvCxnSpPr>
          <p:nvPr/>
        </p:nvCxnSpPr>
        <p:spPr>
          <a:xfrm rot="5400000">
            <a:off x="3502659" y="2637208"/>
            <a:ext cx="737099" cy="9893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5429256" y="350043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48" name="Straight Connector 47"/>
          <p:cNvCxnSpPr>
            <a:stCxn id="44" idx="5"/>
            <a:endCxn id="47" idx="0"/>
          </p:cNvCxnSpPr>
          <p:nvPr/>
        </p:nvCxnSpPr>
        <p:spPr>
          <a:xfrm rot="16200000" flipH="1">
            <a:off x="4917072" y="2666782"/>
            <a:ext cx="737099" cy="9302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2176598" y="478632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50" name="Straight Connector 49"/>
          <p:cNvCxnSpPr>
            <a:stCxn id="45" idx="4"/>
            <a:endCxn id="49" idx="0"/>
          </p:cNvCxnSpPr>
          <p:nvPr/>
        </p:nvCxnSpPr>
        <p:spPr>
          <a:xfrm rot="5400000">
            <a:off x="2607455" y="4017249"/>
            <a:ext cx="642942" cy="8952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3805155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52" name="Straight Connector 51"/>
          <p:cNvCxnSpPr>
            <a:stCxn id="45" idx="4"/>
            <a:endCxn id="51" idx="0"/>
          </p:cNvCxnSpPr>
          <p:nvPr/>
        </p:nvCxnSpPr>
        <p:spPr>
          <a:xfrm rot="16200000" flipH="1">
            <a:off x="3430106" y="4089802"/>
            <a:ext cx="642942" cy="7500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4590973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54" name="Straight Connector 53"/>
          <p:cNvCxnSpPr>
            <a:stCxn id="47" idx="4"/>
            <a:endCxn id="53" idx="0"/>
          </p:cNvCxnSpPr>
          <p:nvPr/>
        </p:nvCxnSpPr>
        <p:spPr>
          <a:xfrm rot="5400000">
            <a:off x="5010115" y="4045710"/>
            <a:ext cx="642942" cy="8382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6215074" y="478632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56" name="Straight Connector 55"/>
          <p:cNvCxnSpPr>
            <a:stCxn id="47" idx="4"/>
            <a:endCxn id="55" idx="0"/>
          </p:cNvCxnSpPr>
          <p:nvPr/>
        </p:nvCxnSpPr>
        <p:spPr>
          <a:xfrm rot="16200000" flipH="1">
            <a:off x="5822165" y="4071942"/>
            <a:ext cx="642942" cy="7858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10800000">
            <a:off x="5143504" y="2428868"/>
            <a:ext cx="1214446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572264" y="2214554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Suppose We Want to Delete 34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The Root Of The 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Oval 43"/>
          <p:cNvSpPr/>
          <p:nvPr/>
        </p:nvSpPr>
        <p:spPr>
          <a:xfrm>
            <a:off x="2023663" y="2000240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34</a:t>
            </a:r>
            <a:endParaRPr lang="en-IN" dirty="0"/>
          </a:p>
        </p:txBody>
      </p:sp>
      <p:sp>
        <p:nvSpPr>
          <p:cNvPr id="45" name="Oval 44"/>
          <p:cNvSpPr/>
          <p:nvPr/>
        </p:nvSpPr>
        <p:spPr>
          <a:xfrm>
            <a:off x="1252362" y="3286124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46" name="Straight Connector 45"/>
          <p:cNvCxnSpPr>
            <a:stCxn id="44" idx="3"/>
            <a:endCxn id="45" idx="0"/>
          </p:cNvCxnSpPr>
          <p:nvPr/>
        </p:nvCxnSpPr>
        <p:spPr>
          <a:xfrm rot="5400000">
            <a:off x="1468905" y="2637208"/>
            <a:ext cx="737099" cy="56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2823998" y="3286124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48" name="Straight Connector 47"/>
          <p:cNvCxnSpPr>
            <a:stCxn id="44" idx="5"/>
            <a:endCxn id="47" idx="0"/>
          </p:cNvCxnSpPr>
          <p:nvPr/>
        </p:nvCxnSpPr>
        <p:spPr>
          <a:xfrm rot="16200000" flipH="1">
            <a:off x="2490409" y="2631063"/>
            <a:ext cx="737099" cy="57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/>
          <p:cNvSpPr/>
          <p:nvPr/>
        </p:nvSpPr>
        <p:spPr>
          <a:xfrm>
            <a:off x="642910" y="4572008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50" name="Straight Connector 49"/>
          <p:cNvCxnSpPr>
            <a:stCxn id="45" idx="4"/>
            <a:endCxn id="49" idx="0"/>
          </p:cNvCxnSpPr>
          <p:nvPr/>
        </p:nvCxnSpPr>
        <p:spPr>
          <a:xfrm rot="5400000">
            <a:off x="930891" y="3945811"/>
            <a:ext cx="642942" cy="60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1557087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52" name="Straight Connector 51"/>
          <p:cNvCxnSpPr>
            <a:stCxn id="45" idx="4"/>
            <a:endCxn id="51" idx="0"/>
          </p:cNvCxnSpPr>
          <p:nvPr/>
        </p:nvCxnSpPr>
        <p:spPr>
          <a:xfrm rot="16200000" flipH="1">
            <a:off x="1396352" y="4089802"/>
            <a:ext cx="642942" cy="32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2342905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54" name="Straight Connector 53"/>
          <p:cNvCxnSpPr>
            <a:stCxn id="47" idx="4"/>
            <a:endCxn id="53" idx="0"/>
          </p:cNvCxnSpPr>
          <p:nvPr/>
        </p:nvCxnSpPr>
        <p:spPr>
          <a:xfrm rot="5400000">
            <a:off x="2583452" y="4009991"/>
            <a:ext cx="642942" cy="481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/>
          <p:cNvSpPr/>
          <p:nvPr/>
        </p:nvSpPr>
        <p:spPr>
          <a:xfrm>
            <a:off x="3395502" y="457200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56" name="Straight Connector 55"/>
          <p:cNvCxnSpPr>
            <a:stCxn id="47" idx="4"/>
            <a:endCxn id="55" idx="0"/>
          </p:cNvCxnSpPr>
          <p:nvPr/>
        </p:nvCxnSpPr>
        <p:spPr>
          <a:xfrm rot="16200000" flipH="1">
            <a:off x="3109750" y="3964785"/>
            <a:ext cx="642942" cy="5715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5400000" flipH="1" flipV="1">
            <a:off x="3393273" y="5393545"/>
            <a:ext cx="357190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71472" y="5572140"/>
            <a:ext cx="35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First Remove Last Node of the HEAP And copy this element to the root.</a:t>
            </a:r>
            <a:endParaRPr lang="en-IN" dirty="0"/>
          </a:p>
        </p:txBody>
      </p:sp>
      <p:sp>
        <p:nvSpPr>
          <p:cNvPr id="23" name="Oval 22"/>
          <p:cNvSpPr/>
          <p:nvPr/>
        </p:nvSpPr>
        <p:spPr>
          <a:xfrm>
            <a:off x="6557747" y="207167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5786446" y="335756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25" name="Straight Connector 24"/>
          <p:cNvCxnSpPr>
            <a:stCxn id="23" idx="3"/>
            <a:endCxn id="24" idx="0"/>
          </p:cNvCxnSpPr>
          <p:nvPr/>
        </p:nvCxnSpPr>
        <p:spPr>
          <a:xfrm rot="5400000">
            <a:off x="6002989" y="2708646"/>
            <a:ext cx="737099" cy="56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7358082" y="335756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cxnSp>
        <p:nvCxnSpPr>
          <p:cNvPr id="27" name="Straight Connector 26"/>
          <p:cNvCxnSpPr>
            <a:stCxn id="23" idx="5"/>
            <a:endCxn id="26" idx="0"/>
          </p:cNvCxnSpPr>
          <p:nvPr/>
        </p:nvCxnSpPr>
        <p:spPr>
          <a:xfrm rot="16200000" flipH="1">
            <a:off x="7024493" y="2702501"/>
            <a:ext cx="737099" cy="57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176994" y="464344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29" name="Straight Connector 28"/>
          <p:cNvCxnSpPr>
            <a:stCxn id="24" idx="4"/>
            <a:endCxn id="28" idx="0"/>
          </p:cNvCxnSpPr>
          <p:nvPr/>
        </p:nvCxnSpPr>
        <p:spPr>
          <a:xfrm rot="5400000">
            <a:off x="5464975" y="4017249"/>
            <a:ext cx="642942" cy="60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091171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31" name="Straight Connector 30"/>
          <p:cNvCxnSpPr>
            <a:stCxn id="24" idx="4"/>
            <a:endCxn id="30" idx="0"/>
          </p:cNvCxnSpPr>
          <p:nvPr/>
        </p:nvCxnSpPr>
        <p:spPr>
          <a:xfrm rot="16200000" flipH="1">
            <a:off x="5930436" y="4161240"/>
            <a:ext cx="642942" cy="32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6876989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3" name="Straight Connector 32"/>
          <p:cNvCxnSpPr>
            <a:stCxn id="26" idx="4"/>
            <a:endCxn id="32" idx="0"/>
          </p:cNvCxnSpPr>
          <p:nvPr/>
        </p:nvCxnSpPr>
        <p:spPr>
          <a:xfrm rot="5400000">
            <a:off x="7117536" y="4081429"/>
            <a:ext cx="642942" cy="481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714613" y="3857628"/>
            <a:ext cx="3714775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857752" y="1496785"/>
            <a:ext cx="2143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</a:t>
            </a:r>
            <a:r>
              <a:rPr lang="en-US" dirty="0" err="1" smtClean="0"/>
              <a:t>Heapify</a:t>
            </a:r>
            <a:r>
              <a:rPr lang="en-US" dirty="0" smtClean="0"/>
              <a:t> the Heap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3042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Deleting The Root Of The 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23" name="Oval 22"/>
          <p:cNvSpPr/>
          <p:nvPr/>
        </p:nvSpPr>
        <p:spPr>
          <a:xfrm>
            <a:off x="2023663" y="207167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sp>
        <p:nvSpPr>
          <p:cNvPr id="24" name="Oval 23"/>
          <p:cNvSpPr/>
          <p:nvPr/>
        </p:nvSpPr>
        <p:spPr>
          <a:xfrm>
            <a:off x="1252362" y="335756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25" name="Straight Connector 24"/>
          <p:cNvCxnSpPr>
            <a:stCxn id="23" idx="3"/>
            <a:endCxn id="24" idx="0"/>
          </p:cNvCxnSpPr>
          <p:nvPr/>
        </p:nvCxnSpPr>
        <p:spPr>
          <a:xfrm rot="5400000">
            <a:off x="1468905" y="2708646"/>
            <a:ext cx="737099" cy="56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2823998" y="335756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27" name="Straight Connector 26"/>
          <p:cNvCxnSpPr>
            <a:stCxn id="23" idx="5"/>
            <a:endCxn id="26" idx="0"/>
          </p:cNvCxnSpPr>
          <p:nvPr/>
        </p:nvCxnSpPr>
        <p:spPr>
          <a:xfrm rot="16200000" flipH="1">
            <a:off x="2490409" y="2702501"/>
            <a:ext cx="737099" cy="57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642910" y="464344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29" name="Straight Connector 28"/>
          <p:cNvCxnSpPr>
            <a:stCxn id="24" idx="4"/>
            <a:endCxn id="28" idx="0"/>
          </p:cNvCxnSpPr>
          <p:nvPr/>
        </p:nvCxnSpPr>
        <p:spPr>
          <a:xfrm rot="5400000">
            <a:off x="930891" y="4017249"/>
            <a:ext cx="642942" cy="60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1557087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31" name="Straight Connector 30"/>
          <p:cNvCxnSpPr>
            <a:stCxn id="24" idx="4"/>
            <a:endCxn id="30" idx="0"/>
          </p:cNvCxnSpPr>
          <p:nvPr/>
        </p:nvCxnSpPr>
        <p:spPr>
          <a:xfrm rot="16200000" flipH="1">
            <a:off x="1396352" y="4161240"/>
            <a:ext cx="642942" cy="32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2342905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3" name="Straight Connector 32"/>
          <p:cNvCxnSpPr>
            <a:stCxn id="26" idx="4"/>
            <a:endCxn id="32" idx="0"/>
          </p:cNvCxnSpPr>
          <p:nvPr/>
        </p:nvCxnSpPr>
        <p:spPr>
          <a:xfrm rot="5400000">
            <a:off x="2583452" y="4081429"/>
            <a:ext cx="642942" cy="481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6486309" y="2071678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18</a:t>
            </a:r>
            <a:endParaRPr lang="en-IN" dirty="0"/>
          </a:p>
        </p:txBody>
      </p:sp>
      <p:sp>
        <p:nvSpPr>
          <p:cNvPr id="35" name="Oval 34"/>
          <p:cNvSpPr/>
          <p:nvPr/>
        </p:nvSpPr>
        <p:spPr>
          <a:xfrm>
            <a:off x="5715008" y="3357562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15</a:t>
            </a:r>
            <a:endParaRPr lang="en-IN" dirty="0"/>
          </a:p>
        </p:txBody>
      </p:sp>
      <p:cxnSp>
        <p:nvCxnSpPr>
          <p:cNvPr id="37" name="Straight Connector 36"/>
          <p:cNvCxnSpPr>
            <a:stCxn id="34" idx="3"/>
            <a:endCxn id="35" idx="0"/>
          </p:cNvCxnSpPr>
          <p:nvPr/>
        </p:nvCxnSpPr>
        <p:spPr>
          <a:xfrm rot="5400000">
            <a:off x="5931551" y="2708646"/>
            <a:ext cx="737099" cy="56073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/>
          <p:cNvSpPr/>
          <p:nvPr/>
        </p:nvSpPr>
        <p:spPr>
          <a:xfrm>
            <a:off x="7286644" y="3357562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IN" dirty="0"/>
          </a:p>
        </p:txBody>
      </p:sp>
      <p:cxnSp>
        <p:nvCxnSpPr>
          <p:cNvPr id="39" name="Straight Connector 38"/>
          <p:cNvCxnSpPr>
            <a:stCxn id="34" idx="5"/>
            <a:endCxn id="38" idx="0"/>
          </p:cNvCxnSpPr>
          <p:nvPr/>
        </p:nvCxnSpPr>
        <p:spPr>
          <a:xfrm rot="16200000" flipH="1">
            <a:off x="6953055" y="2702501"/>
            <a:ext cx="737099" cy="57302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/>
          <p:cNvSpPr/>
          <p:nvPr/>
        </p:nvSpPr>
        <p:spPr>
          <a:xfrm>
            <a:off x="5105556" y="4643446"/>
            <a:ext cx="60945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10</a:t>
            </a:r>
            <a:endParaRPr lang="en-IN" dirty="0"/>
          </a:p>
        </p:txBody>
      </p:sp>
      <p:cxnSp>
        <p:nvCxnSpPr>
          <p:cNvPr id="42" name="Straight Connector 41"/>
          <p:cNvCxnSpPr>
            <a:stCxn id="35" idx="4"/>
            <a:endCxn id="41" idx="0"/>
          </p:cNvCxnSpPr>
          <p:nvPr/>
        </p:nvCxnSpPr>
        <p:spPr>
          <a:xfrm rot="5400000">
            <a:off x="5393537" y="4017249"/>
            <a:ext cx="642942" cy="6094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6019733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12</a:t>
            </a:r>
            <a:endParaRPr lang="en-IN" dirty="0"/>
          </a:p>
        </p:txBody>
      </p:sp>
      <p:cxnSp>
        <p:nvCxnSpPr>
          <p:cNvPr id="57" name="Straight Connector 56"/>
          <p:cNvCxnSpPr>
            <a:stCxn id="35" idx="4"/>
            <a:endCxn id="43" idx="0"/>
          </p:cNvCxnSpPr>
          <p:nvPr/>
        </p:nvCxnSpPr>
        <p:spPr>
          <a:xfrm rot="16200000" flipH="1">
            <a:off x="5858998" y="4161240"/>
            <a:ext cx="642942" cy="32147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6805551" y="4643446"/>
            <a:ext cx="642942" cy="64294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11</a:t>
            </a:r>
            <a:endParaRPr lang="en-IN" dirty="0"/>
          </a:p>
        </p:txBody>
      </p:sp>
      <p:cxnSp>
        <p:nvCxnSpPr>
          <p:cNvPr id="59" name="Straight Connector 58"/>
          <p:cNvCxnSpPr>
            <a:stCxn id="38" idx="4"/>
            <a:endCxn id="58" idx="0"/>
          </p:cNvCxnSpPr>
          <p:nvPr/>
        </p:nvCxnSpPr>
        <p:spPr>
          <a:xfrm rot="5400000">
            <a:off x="7046098" y="4081429"/>
            <a:ext cx="642942" cy="4810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4214810" y="3786190"/>
            <a:ext cx="714380" cy="15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428604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err="1" smtClean="0"/>
              <a:t>Pseudocode</a:t>
            </a:r>
            <a:r>
              <a:rPr lang="en-US" b="1" dirty="0" smtClean="0"/>
              <a:t> For Deleting The Root Node Of The Heap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285720" y="1643050"/>
            <a:ext cx="864399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B050"/>
                </a:solidFill>
              </a:rPr>
              <a:t>Remove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FF0000"/>
                </a:solidFill>
              </a:rPr>
              <a:t>Root</a:t>
            </a:r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0070C0"/>
                </a:solidFill>
              </a:rPr>
              <a:t>Node.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0070C0"/>
                </a:solidFill>
              </a:rPr>
              <a:t>Move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7030A0"/>
                </a:solidFill>
              </a:rPr>
              <a:t>last element </a:t>
            </a:r>
            <a:r>
              <a:rPr lang="en-US" sz="2400" dirty="0" smtClean="0"/>
              <a:t>of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heap </a:t>
            </a:r>
            <a:r>
              <a:rPr lang="en-US" sz="2400" dirty="0" smtClean="0"/>
              <a:t>to the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position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b="1" dirty="0" smtClean="0">
                <a:solidFill>
                  <a:srgbClr val="7030A0"/>
                </a:solidFill>
              </a:rPr>
              <a:t>Compare</a:t>
            </a:r>
            <a:r>
              <a:rPr lang="en-US" sz="2400" dirty="0" smtClean="0"/>
              <a:t> it with </a:t>
            </a:r>
            <a:r>
              <a:rPr lang="en-US" sz="2400" b="1" dirty="0" smtClean="0">
                <a:solidFill>
                  <a:srgbClr val="00B050"/>
                </a:solidFill>
              </a:rPr>
              <a:t>both</a:t>
            </a:r>
            <a:r>
              <a:rPr lang="en-US" sz="2400" dirty="0" smtClean="0"/>
              <a:t> the </a:t>
            </a:r>
            <a:r>
              <a:rPr lang="en-US" sz="2400" b="1" dirty="0" smtClean="0">
                <a:solidFill>
                  <a:srgbClr val="FF0000"/>
                </a:solidFill>
              </a:rPr>
              <a:t>children.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If it is </a:t>
            </a:r>
            <a:r>
              <a:rPr lang="en-US" sz="2400" b="1" dirty="0" smtClean="0">
                <a:solidFill>
                  <a:srgbClr val="7030A0"/>
                </a:solidFill>
              </a:rPr>
              <a:t>smaller</a:t>
            </a:r>
            <a:r>
              <a:rPr lang="en-US" sz="2400" dirty="0" smtClean="0"/>
              <a:t> than any of it’s</a:t>
            </a:r>
            <a:r>
              <a:rPr lang="en-US" sz="2400" b="1" dirty="0" smtClean="0">
                <a:solidFill>
                  <a:srgbClr val="00B050"/>
                </a:solidFill>
              </a:rPr>
              <a:t> children </a:t>
            </a:r>
            <a:r>
              <a:rPr lang="en-US" sz="2400" dirty="0" smtClean="0"/>
              <a:t>then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swap it </a:t>
            </a:r>
            <a:r>
              <a:rPr lang="en-US" sz="2400" dirty="0" smtClean="0"/>
              <a:t>with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greater child</a:t>
            </a:r>
            <a:r>
              <a:rPr lang="en-US" sz="2400" dirty="0" smtClean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Repeat </a:t>
            </a:r>
            <a:r>
              <a:rPr lang="en-US" sz="2400" b="1" dirty="0" smtClean="0">
                <a:solidFill>
                  <a:srgbClr val="FF0000"/>
                </a:solidFill>
              </a:rPr>
              <a:t>steps 3</a:t>
            </a:r>
            <a:r>
              <a:rPr lang="en-US" sz="2400" dirty="0" smtClean="0"/>
              <a:t> and </a:t>
            </a:r>
            <a:r>
              <a:rPr lang="en-US" sz="2400" b="1" dirty="0" smtClean="0">
                <a:solidFill>
                  <a:srgbClr val="0070C0"/>
                </a:solidFill>
              </a:rPr>
              <a:t>4</a:t>
            </a:r>
            <a:r>
              <a:rPr lang="en-US" sz="2400" dirty="0" smtClean="0"/>
              <a:t> until the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heap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property </a:t>
            </a:r>
            <a:r>
              <a:rPr lang="en-US" sz="2400" dirty="0" smtClean="0"/>
              <a:t>holds </a:t>
            </a: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  <a:r>
              <a:rPr lang="en-US" sz="2400" dirty="0" smtClean="0"/>
              <a:t>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500042"/>
            <a:ext cx="5643602" cy="64294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Function For Deletion Of Root Node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85720" y="1428736"/>
            <a:ext cx="482215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delroot</a:t>
            </a:r>
            <a:r>
              <a:rPr lang="en-US" sz="1500" dirty="0" smtClean="0"/>
              <a:t>(</a:t>
            </a:r>
            <a:r>
              <a:rPr lang="en-US" sz="1500" dirty="0" err="1" smtClean="0"/>
              <a:t>int</a:t>
            </a:r>
            <a:r>
              <a:rPr lang="en-US" sz="1500" dirty="0" smtClean="0"/>
              <a:t> </a:t>
            </a:r>
            <a:r>
              <a:rPr lang="en-US" sz="1500" dirty="0" err="1" smtClean="0"/>
              <a:t>arr</a:t>
            </a:r>
            <a:r>
              <a:rPr lang="en-US" sz="1500" dirty="0" smtClean="0"/>
              <a:t>[], </a:t>
            </a:r>
            <a:r>
              <a:rPr lang="en-US" sz="1500" dirty="0" err="1" smtClean="0"/>
              <a:t>int</a:t>
            </a:r>
            <a:r>
              <a:rPr lang="en-US" sz="1500" dirty="0" smtClean="0"/>
              <a:t> n)</a:t>
            </a:r>
          </a:p>
          <a:p>
            <a:r>
              <a:rPr lang="en-US" sz="1500" dirty="0" smtClean="0"/>
              <a:t>{</a:t>
            </a:r>
          </a:p>
          <a:p>
            <a:r>
              <a:rPr lang="en-US" sz="1500" dirty="0" smtClean="0"/>
              <a:t>	</a:t>
            </a:r>
            <a:r>
              <a:rPr lang="en-US" sz="1500" dirty="0" err="1" smtClean="0"/>
              <a:t>int</a:t>
            </a:r>
            <a:r>
              <a:rPr lang="en-US" sz="1500" dirty="0" smtClean="0"/>
              <a:t> x, </a:t>
            </a:r>
            <a:r>
              <a:rPr lang="en-US" sz="1500" dirty="0" err="1" smtClean="0"/>
              <a:t>i</a:t>
            </a:r>
            <a:r>
              <a:rPr lang="en-US" sz="1500" dirty="0" smtClean="0"/>
              <a:t>, j;</a:t>
            </a:r>
          </a:p>
          <a:p>
            <a:r>
              <a:rPr lang="en-US" sz="1500" dirty="0" smtClean="0"/>
              <a:t>	x=</a:t>
            </a:r>
            <a:r>
              <a:rPr lang="en-US" sz="1500" dirty="0" err="1" smtClean="0"/>
              <a:t>arr</a:t>
            </a:r>
            <a:r>
              <a:rPr lang="en-US" sz="1500" dirty="0" smtClean="0"/>
              <a:t>[</a:t>
            </a:r>
            <a:r>
              <a:rPr lang="en-US" sz="1500" dirty="0" err="1" smtClean="0"/>
              <a:t>i</a:t>
            </a:r>
            <a:r>
              <a:rPr lang="en-US" sz="1500" dirty="0" smtClean="0"/>
              <a:t>];</a:t>
            </a:r>
          </a:p>
          <a:p>
            <a:r>
              <a:rPr lang="en-US" sz="1500" dirty="0" smtClean="0"/>
              <a:t>	</a:t>
            </a:r>
            <a:r>
              <a:rPr lang="en-US" sz="1500" dirty="0" err="1" smtClean="0"/>
              <a:t>i</a:t>
            </a:r>
            <a:r>
              <a:rPr lang="en-US" sz="1500" dirty="0" smtClean="0"/>
              <a:t>=1;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j=2*</a:t>
            </a:r>
            <a:r>
              <a:rPr lang="en-US" sz="1500" dirty="0" err="1" smtClean="0"/>
              <a:t>i</a:t>
            </a:r>
            <a:r>
              <a:rPr lang="en-US" sz="1500" dirty="0" smtClean="0"/>
              <a:t>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n=n-1;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while(j&lt;n)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{</a:t>
            </a:r>
          </a:p>
          <a:p>
            <a:r>
              <a:rPr lang="en-US" sz="1500" dirty="0" smtClean="0"/>
              <a:t>		if(</a:t>
            </a:r>
            <a:r>
              <a:rPr lang="en-US" sz="1500" dirty="0" err="1" smtClean="0"/>
              <a:t>arr</a:t>
            </a:r>
            <a:r>
              <a:rPr lang="en-US" sz="1500" dirty="0" smtClean="0"/>
              <a:t>[j+1]&gt;</a:t>
            </a:r>
            <a:r>
              <a:rPr lang="en-US" sz="1500" dirty="0" err="1" smtClean="0"/>
              <a:t>arr</a:t>
            </a:r>
            <a:r>
              <a:rPr lang="en-US" sz="1500" dirty="0" smtClean="0"/>
              <a:t>[j])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	j=j+1;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if(</a:t>
            </a:r>
            <a:r>
              <a:rPr lang="en-US" sz="1500" dirty="0" err="1" smtClean="0"/>
              <a:t>arr</a:t>
            </a:r>
            <a:r>
              <a:rPr lang="en-US" sz="1500" dirty="0" smtClean="0"/>
              <a:t>[</a:t>
            </a:r>
            <a:r>
              <a:rPr lang="en-US" sz="1500" dirty="0" err="1" smtClean="0"/>
              <a:t>i</a:t>
            </a:r>
            <a:r>
              <a:rPr lang="en-US" sz="1500" dirty="0" smtClean="0"/>
              <a:t>]&lt;</a:t>
            </a:r>
            <a:r>
              <a:rPr lang="en-US" sz="1500" dirty="0" err="1" smtClean="0"/>
              <a:t>arr</a:t>
            </a:r>
            <a:r>
              <a:rPr lang="en-US" sz="1500" dirty="0" smtClean="0"/>
              <a:t>[j])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{</a:t>
            </a:r>
          </a:p>
          <a:p>
            <a:r>
              <a:rPr lang="en-US" sz="1500" dirty="0" smtClean="0"/>
              <a:t>			swap(&amp;</a:t>
            </a:r>
            <a:r>
              <a:rPr lang="en-US" sz="1500" dirty="0" err="1" smtClean="0"/>
              <a:t>arr</a:t>
            </a:r>
            <a:r>
              <a:rPr lang="en-US" sz="1500" dirty="0" smtClean="0"/>
              <a:t>[</a:t>
            </a:r>
            <a:r>
              <a:rPr lang="en-US" sz="1500" dirty="0" err="1" smtClean="0"/>
              <a:t>i</a:t>
            </a:r>
            <a:r>
              <a:rPr lang="en-US" sz="1500" dirty="0" smtClean="0"/>
              <a:t>],&amp;</a:t>
            </a:r>
            <a:r>
              <a:rPr lang="en-US" sz="1500" dirty="0" err="1" smtClean="0"/>
              <a:t>arr</a:t>
            </a:r>
            <a:r>
              <a:rPr lang="en-US" sz="1500" dirty="0" smtClean="0"/>
              <a:t>[j]);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	</a:t>
            </a:r>
            <a:r>
              <a:rPr lang="en-US" sz="1500" dirty="0" err="1" smtClean="0"/>
              <a:t>i</a:t>
            </a:r>
            <a:r>
              <a:rPr lang="en-US" sz="1500" dirty="0" smtClean="0"/>
              <a:t>=j;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	j=2*j;</a:t>
            </a:r>
            <a:endParaRPr lang="en-US" sz="1500" dirty="0" smtClean="0"/>
          </a:p>
          <a:p>
            <a:r>
              <a:rPr lang="en-US" sz="1500" dirty="0" smtClean="0"/>
              <a:t>		}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else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		break;</a:t>
            </a:r>
            <a:endParaRPr lang="en-US" sz="1500" dirty="0" smtClean="0"/>
          </a:p>
          <a:p>
            <a:r>
              <a:rPr lang="en-US" sz="1500" dirty="0" smtClean="0"/>
              <a:t>	}</a:t>
            </a:r>
          </a:p>
          <a:p>
            <a:r>
              <a:rPr lang="en-US" sz="1500" dirty="0" smtClean="0"/>
              <a:t>	</a:t>
            </a:r>
            <a:r>
              <a:rPr lang="en-US" sz="1500" dirty="0" smtClean="0"/>
              <a:t>return x;</a:t>
            </a:r>
            <a:endParaRPr lang="en-US" sz="1500" dirty="0" smtClean="0"/>
          </a:p>
          <a:p>
            <a:r>
              <a:rPr lang="en-US" sz="1500" dirty="0" smtClean="0"/>
              <a:t>}</a:t>
            </a:r>
            <a:endParaRPr lang="en-US" sz="15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4480" y="285728"/>
            <a:ext cx="5643602" cy="642942"/>
          </a:xfrm>
        </p:spPr>
        <p:txBody>
          <a:bodyPr>
            <a:normAutofit/>
          </a:bodyPr>
          <a:lstStyle/>
          <a:p>
            <a:r>
              <a:rPr lang="en-US" b="1" dirty="0" smtClean="0"/>
              <a:t>Assignment</a:t>
            </a:r>
            <a:endParaRPr lang="en-IN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 descr="C:\Users\Windows7\Desktop\DATA-STRUCTURES-with-Pyth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77110" y="214290"/>
            <a:ext cx="1500198" cy="1071570"/>
          </a:xfrm>
          <a:prstGeom prst="rect">
            <a:avLst/>
          </a:prstGeom>
          <a:noFill/>
        </p:spPr>
      </p:pic>
      <p:sp>
        <p:nvSpPr>
          <p:cNvPr id="44" name="TextBox 43"/>
          <p:cNvSpPr txBox="1"/>
          <p:nvPr/>
        </p:nvSpPr>
        <p:spPr>
          <a:xfrm>
            <a:off x="285720" y="1500174"/>
            <a:ext cx="8858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</a:rPr>
              <a:t>Ques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1. Design swap() function for the deletion of the root node of the tree.</a:t>
            </a: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  <a:p>
            <a:r>
              <a:rPr lang="en-US" sz="2400" b="1" dirty="0" err="1" smtClean="0">
                <a:solidFill>
                  <a:schemeClr val="accent4">
                    <a:lumMod val="75000"/>
                  </a:schemeClr>
                </a:solidFill>
              </a:rPr>
              <a:t>Ques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 2. </a:t>
            </a:r>
            <a:r>
              <a:rPr lang="en-US" sz="2400" b="1" dirty="0" smtClean="0">
                <a:solidFill>
                  <a:schemeClr val="accent4">
                    <a:lumMod val="75000"/>
                  </a:schemeClr>
                </a:solidFill>
              </a:rPr>
              <a:t>Write a Program to delete the root node of the min HEAP.</a:t>
            </a:r>
            <a:endParaRPr lang="en-US" sz="2400" b="1" dirty="0" smtClean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3731</TotalTime>
  <Words>194</Words>
  <Application>Microsoft Office PowerPoint</Application>
  <PresentationFormat>On-screen Show (4:3)</PresentationFormat>
  <Paragraphs>81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Civic</vt:lpstr>
      <vt:lpstr>Slide 1</vt:lpstr>
      <vt:lpstr>Deleting The Root Of The Heap</vt:lpstr>
      <vt:lpstr>Deleting The Root Of The Heap</vt:lpstr>
      <vt:lpstr>Deleting The Root Of The Heap</vt:lpstr>
      <vt:lpstr>Pseudocode For Deleting The Root Node Of The Heap</vt:lpstr>
      <vt:lpstr>Function For Deletion Of Root Node</vt:lpstr>
      <vt:lpstr>Assignment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Windows7</cp:lastModifiedBy>
  <cp:revision>327</cp:revision>
  <dcterms:created xsi:type="dcterms:W3CDTF">2015-12-21T13:46:48Z</dcterms:created>
  <dcterms:modified xsi:type="dcterms:W3CDTF">2020-10-12T12:21:13Z</dcterms:modified>
</cp:coreProperties>
</file>