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393" r:id="rId3"/>
    <p:sldId id="401" r:id="rId4"/>
    <p:sldId id="398" r:id="rId5"/>
    <p:sldId id="402" r:id="rId6"/>
    <p:sldId id="403" r:id="rId7"/>
    <p:sldId id="404" r:id="rId8"/>
    <p:sldId id="399" r:id="rId9"/>
    <p:sldId id="400" r:id="rId10"/>
    <p:sldId id="405" r:id="rId11"/>
    <p:sldId id="406" r:id="rId12"/>
    <p:sldId id="407" r:id="rId13"/>
    <p:sldId id="408" r:id="rId14"/>
    <p:sldId id="409" r:id="rId15"/>
    <p:sldId id="410" r:id="rId16"/>
    <p:sldId id="411" r:id="rId17"/>
    <p:sldId id="412" r:id="rId18"/>
    <p:sldId id="41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CC66"/>
    <a:srgbClr val="00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51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19-12-2020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19-12-2020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19-12-2020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19-12-2020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19-12-2020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 smtClean="0"/>
              <a:t>Data structure</a:t>
            </a:r>
          </a:p>
          <a:p>
            <a:r>
              <a:rPr lang="en-US" sz="4400" dirty="0" smtClean="0"/>
              <a:t>(in c)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32</a:t>
            </a:r>
          </a:p>
          <a:p>
            <a:endParaRPr lang="en-US" sz="4400" dirty="0" smtClean="0">
              <a:solidFill>
                <a:srgbClr val="FF0000"/>
              </a:solidFill>
            </a:endParaRPr>
          </a:p>
          <a:p>
            <a:endParaRPr lang="en-US" sz="4400" dirty="0" smtClean="0">
              <a:solidFill>
                <a:srgbClr val="FF0000"/>
              </a:solidFill>
            </a:endParaRPr>
          </a:p>
          <a:p>
            <a:endParaRPr lang="en-US" sz="4400" dirty="0" smtClean="0">
              <a:solidFill>
                <a:srgbClr val="FF0000"/>
              </a:solidFill>
            </a:endParaRPr>
          </a:p>
          <a:p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285728"/>
            <a:ext cx="2733671" cy="19526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Adjacency Matrix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500174"/>
            <a:ext cx="8503920" cy="392909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				v1	v2	v3	v4</a:t>
            </a:r>
          </a:p>
          <a:p>
            <a:pPr>
              <a:buNone/>
            </a:pPr>
            <a:r>
              <a:rPr lang="en-US" dirty="0" smtClean="0"/>
              <a:t>			</a:t>
            </a:r>
          </a:p>
          <a:p>
            <a:pPr>
              <a:buNone/>
            </a:pPr>
            <a:r>
              <a:rPr lang="en-US" dirty="0" smtClean="0"/>
              <a:t>			v1	0	0	0	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v2	1	0	1	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v3	1	0	0	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v4	0	0	1	0</a:t>
            </a:r>
          </a:p>
        </p:txBody>
      </p:sp>
      <p:sp>
        <p:nvSpPr>
          <p:cNvPr id="24" name="Double Bracket 23"/>
          <p:cNvSpPr/>
          <p:nvPr/>
        </p:nvSpPr>
        <p:spPr>
          <a:xfrm>
            <a:off x="2857488" y="2285992"/>
            <a:ext cx="3643338" cy="3000396"/>
          </a:xfrm>
          <a:prstGeom prst="bracketPair">
            <a:avLst>
              <a:gd name="adj" fmla="val 88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Path Matrix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500174"/>
            <a:ext cx="8503920" cy="507209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As we can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observe</a:t>
            </a:r>
            <a:r>
              <a:rPr lang="en-US" dirty="0" smtClean="0"/>
              <a:t> that the </a:t>
            </a:r>
            <a:r>
              <a:rPr lang="en-US" b="1" dirty="0" smtClean="0">
                <a:solidFill>
                  <a:srgbClr val="FF0000"/>
                </a:solidFill>
              </a:rPr>
              <a:t>adjacency matrix </a:t>
            </a:r>
            <a:r>
              <a:rPr lang="en-US" dirty="0" smtClean="0"/>
              <a:t>can only tell us </a:t>
            </a:r>
            <a:r>
              <a:rPr lang="en-US" b="1" dirty="0" smtClean="0">
                <a:solidFill>
                  <a:srgbClr val="7030A0"/>
                </a:solidFill>
              </a:rPr>
              <a:t>direct connectivity </a:t>
            </a:r>
            <a:r>
              <a:rPr lang="en-US" dirty="0" smtClean="0"/>
              <a:t>between </a:t>
            </a:r>
            <a:r>
              <a:rPr lang="en-US" b="1" dirty="0" smtClean="0">
                <a:solidFill>
                  <a:srgbClr val="00B050"/>
                </a:solidFill>
              </a:rPr>
              <a:t>vertices</a:t>
            </a:r>
            <a:r>
              <a:rPr lang="en-US" dirty="0" smtClean="0"/>
              <a:t>. That is, it can only indicate whether there is a direct link between source and target </a:t>
            </a:r>
            <a:r>
              <a:rPr lang="en-US" b="1" dirty="0" smtClean="0">
                <a:solidFill>
                  <a:srgbClr val="0070C0"/>
                </a:solidFill>
              </a:rPr>
              <a:t>vertices or not</a:t>
            </a:r>
            <a:r>
              <a:rPr lang="en-US" dirty="0" smtClean="0"/>
              <a:t>. But we might want to search whether at all a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vertex</a:t>
            </a:r>
            <a:r>
              <a:rPr lang="en-US" dirty="0" smtClean="0"/>
              <a:t> is </a:t>
            </a:r>
            <a:r>
              <a:rPr lang="en-US" b="1" dirty="0" smtClean="0">
                <a:solidFill>
                  <a:srgbClr val="7030A0"/>
                </a:solidFill>
              </a:rPr>
              <a:t>reachable</a:t>
            </a:r>
            <a:r>
              <a:rPr lang="en-US" dirty="0" smtClean="0"/>
              <a:t> from other </a:t>
            </a:r>
            <a:r>
              <a:rPr lang="en-US" b="1" dirty="0" smtClean="0">
                <a:solidFill>
                  <a:srgbClr val="00B050"/>
                </a:solidFill>
              </a:rPr>
              <a:t>vertex or not.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This can only be done by </a:t>
            </a:r>
            <a:r>
              <a:rPr lang="en-US" b="1" dirty="0" smtClean="0">
                <a:solidFill>
                  <a:srgbClr val="7030A0"/>
                </a:solidFill>
              </a:rPr>
              <a:t>using or calculating </a:t>
            </a:r>
            <a:r>
              <a:rPr lang="en-US" dirty="0" smtClean="0"/>
              <a:t>another </a:t>
            </a:r>
            <a:r>
              <a:rPr lang="en-US" b="1" dirty="0" smtClean="0">
                <a:solidFill>
                  <a:srgbClr val="0070C0"/>
                </a:solidFill>
              </a:rPr>
              <a:t>special matrix </a:t>
            </a:r>
            <a:r>
              <a:rPr lang="en-US" dirty="0" smtClean="0"/>
              <a:t>called as </a:t>
            </a:r>
            <a:r>
              <a:rPr lang="en-US" b="1" dirty="0" smtClean="0">
                <a:solidFill>
                  <a:srgbClr val="FF0000"/>
                </a:solidFill>
              </a:rPr>
              <a:t>PATH MATRIX</a:t>
            </a:r>
            <a:r>
              <a:rPr lang="en-US" dirty="0" smtClean="0"/>
              <a:t>, which can be </a:t>
            </a:r>
            <a:r>
              <a:rPr lang="en-US" b="1" dirty="0" smtClean="0">
                <a:solidFill>
                  <a:srgbClr val="00B050"/>
                </a:solidFill>
              </a:rPr>
              <a:t>derived</a:t>
            </a:r>
            <a:r>
              <a:rPr lang="en-US" dirty="0" smtClean="0"/>
              <a:t> in 2 ways;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By </a:t>
            </a:r>
            <a:r>
              <a:rPr lang="en-US" b="1" dirty="0" smtClean="0">
                <a:solidFill>
                  <a:srgbClr val="0070C0"/>
                </a:solidFill>
              </a:rPr>
              <a:t>calculating</a:t>
            </a:r>
            <a:r>
              <a:rPr lang="en-US" dirty="0" smtClean="0"/>
              <a:t> powers of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Adjacency Matrix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By using a very popular algorithm called as </a:t>
            </a:r>
            <a:r>
              <a:rPr lang="en-US" b="1" dirty="0" err="1" smtClean="0">
                <a:solidFill>
                  <a:srgbClr val="FF0000"/>
                </a:solidFill>
              </a:rPr>
              <a:t>Warshell’s</a:t>
            </a:r>
            <a:r>
              <a:rPr lang="en-US" b="1" dirty="0" smtClean="0">
                <a:solidFill>
                  <a:srgbClr val="FF0000"/>
                </a:solidFill>
              </a:rPr>
              <a:t> Algorithm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Adjacency Matrix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9" name="Oval 8"/>
          <p:cNvSpPr/>
          <p:nvPr/>
        </p:nvSpPr>
        <p:spPr>
          <a:xfrm>
            <a:off x="1500166" y="1428736"/>
            <a:ext cx="642942" cy="642942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v2</a:t>
            </a:r>
            <a:endParaRPr lang="en-IN" dirty="0">
              <a:noFill/>
            </a:endParaRPr>
          </a:p>
        </p:txBody>
      </p:sp>
      <p:sp>
        <p:nvSpPr>
          <p:cNvPr id="10" name="Oval 9"/>
          <p:cNvSpPr/>
          <p:nvPr/>
        </p:nvSpPr>
        <p:spPr>
          <a:xfrm>
            <a:off x="3929058" y="2786058"/>
            <a:ext cx="642942" cy="571504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v4</a:t>
            </a:r>
            <a:endParaRPr lang="en-IN" dirty="0">
              <a:noFill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57620" y="1428736"/>
            <a:ext cx="642942" cy="571504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v1</a:t>
            </a:r>
            <a:endParaRPr lang="en-IN" dirty="0">
              <a:noFill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500166" y="2714620"/>
            <a:ext cx="714380" cy="642942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v3</a:t>
            </a:r>
            <a:endParaRPr lang="en-IN" dirty="0">
              <a:noFill/>
            </a:endParaRPr>
          </a:p>
        </p:txBody>
      </p:sp>
      <p:cxnSp>
        <p:nvCxnSpPr>
          <p:cNvPr id="13" name="Straight Connector 12"/>
          <p:cNvCxnSpPr>
            <a:stCxn id="9" idx="5"/>
            <a:endCxn id="10" idx="1"/>
          </p:cNvCxnSpPr>
          <p:nvPr/>
        </p:nvCxnSpPr>
        <p:spPr>
          <a:xfrm rot="16200000" flipH="1">
            <a:off x="2589967" y="1436505"/>
            <a:ext cx="892232" cy="197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6"/>
            <a:endCxn id="10" idx="2"/>
          </p:cNvCxnSpPr>
          <p:nvPr/>
        </p:nvCxnSpPr>
        <p:spPr>
          <a:xfrm>
            <a:off x="2214546" y="3036091"/>
            <a:ext cx="1714512" cy="35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6"/>
            <a:endCxn id="11" idx="2"/>
          </p:cNvCxnSpPr>
          <p:nvPr/>
        </p:nvCxnSpPr>
        <p:spPr>
          <a:xfrm flipV="1">
            <a:off x="2143108" y="1714488"/>
            <a:ext cx="1714512" cy="35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7"/>
            <a:endCxn id="11" idx="3"/>
          </p:cNvCxnSpPr>
          <p:nvPr/>
        </p:nvCxnSpPr>
        <p:spPr>
          <a:xfrm rot="5400000" flipH="1" flipV="1">
            <a:off x="2584736" y="1441736"/>
            <a:ext cx="892232" cy="1841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0"/>
            <a:endCxn id="9" idx="4"/>
          </p:cNvCxnSpPr>
          <p:nvPr/>
        </p:nvCxnSpPr>
        <p:spPr>
          <a:xfrm rot="16200000" flipV="1">
            <a:off x="1518026" y="2375289"/>
            <a:ext cx="642942" cy="35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0"/>
            <a:endCxn id="11" idx="4"/>
          </p:cNvCxnSpPr>
          <p:nvPr/>
        </p:nvCxnSpPr>
        <p:spPr>
          <a:xfrm rot="16200000" flipV="1">
            <a:off x="3821901" y="2357430"/>
            <a:ext cx="785818" cy="71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10800000">
            <a:off x="1948575" y="2731681"/>
            <a:ext cx="2190809" cy="858049"/>
          </a:xfrm>
          <a:prstGeom prst="arc">
            <a:avLst>
              <a:gd name="adj1" fmla="val 11310027"/>
              <a:gd name="adj2" fmla="val 210231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>
            <a:stCxn id="12" idx="7"/>
          </p:cNvCxnSpPr>
          <p:nvPr/>
        </p:nvCxnSpPr>
        <p:spPr>
          <a:xfrm rot="5400000" flipH="1" flipV="1">
            <a:off x="2436632" y="1887854"/>
            <a:ext cx="594219" cy="1247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9" idx="6"/>
          </p:cNvCxnSpPr>
          <p:nvPr/>
        </p:nvCxnSpPr>
        <p:spPr>
          <a:xfrm flipV="1">
            <a:off x="2143108" y="1714488"/>
            <a:ext cx="100013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9" idx="5"/>
          </p:cNvCxnSpPr>
          <p:nvPr/>
        </p:nvCxnSpPr>
        <p:spPr>
          <a:xfrm rot="16200000" flipH="1">
            <a:off x="2406141" y="1620331"/>
            <a:ext cx="594222" cy="13086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1" idx="4"/>
          </p:cNvCxnSpPr>
          <p:nvPr/>
        </p:nvCxnSpPr>
        <p:spPr>
          <a:xfrm rot="16200000" flipH="1">
            <a:off x="3946917" y="2232413"/>
            <a:ext cx="50006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0" idx="2"/>
          </p:cNvCxnSpPr>
          <p:nvPr/>
        </p:nvCxnSpPr>
        <p:spPr>
          <a:xfrm rot="10800000">
            <a:off x="2857488" y="3071810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9" idx="4"/>
          </p:cNvCxnSpPr>
          <p:nvPr/>
        </p:nvCxnSpPr>
        <p:spPr>
          <a:xfrm rot="16200000" flipH="1">
            <a:off x="1589463" y="2303851"/>
            <a:ext cx="50006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3143240" y="3571876"/>
            <a:ext cx="14287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ontent Placeholder 2"/>
          <p:cNvSpPr>
            <a:spLocks noGrp="1"/>
          </p:cNvSpPr>
          <p:nvPr>
            <p:ph sz="quarter" idx="1"/>
          </p:nvPr>
        </p:nvSpPr>
        <p:spPr>
          <a:xfrm>
            <a:off x="5500694" y="1714488"/>
            <a:ext cx="2428892" cy="121444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v2</a:t>
            </a:r>
            <a:r>
              <a:rPr lang="en-US" dirty="0" smtClean="0">
                <a:sym typeface="Wingdings" pitchFamily="2" charset="2"/>
              </a:rPr>
              <a:t>v1v4v3v4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v2v3v4v3v4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v2v4v3v1—v4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-714412" y="3929090"/>
            <a:ext cx="6072230" cy="278605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v1</a:t>
            </a:r>
            <a:r>
              <a:rPr lang="en-US" sz="2700" dirty="0" smtClean="0"/>
              <a:t> </a:t>
            </a:r>
            <a:r>
              <a:rPr lang="en-US" sz="2700" dirty="0" smtClean="0"/>
              <a:t>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v2</a:t>
            </a:r>
            <a:r>
              <a:rPr lang="en-US" sz="2700" dirty="0" smtClean="0"/>
              <a:t> </a:t>
            </a:r>
            <a:r>
              <a:rPr lang="en-US" sz="2700" dirty="0" smtClean="0"/>
              <a:t>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v3</a:t>
            </a:r>
            <a:r>
              <a:rPr lang="en-US" sz="2700" dirty="0" smtClean="0"/>
              <a:t> </a:t>
            </a:r>
            <a:r>
              <a:rPr lang="en-US" sz="2700" dirty="0" smtClean="0"/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v4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0     0    1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v2</a:t>
            </a:r>
            <a:r>
              <a:rPr lang="en-US" sz="2700" dirty="0" smtClean="0"/>
              <a:t> </a:t>
            </a:r>
            <a:r>
              <a:rPr lang="en-US" sz="2700" dirty="0" smtClean="0"/>
              <a:t>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lang="en-US" sz="2700" dirty="0" smtClean="0"/>
              <a:t> </a:t>
            </a:r>
            <a:r>
              <a:rPr lang="en-US" sz="2700" dirty="0" smtClean="0"/>
              <a:t>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v3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lang="en-US" sz="2700" dirty="0" smtClean="0"/>
              <a:t> </a:t>
            </a:r>
            <a:r>
              <a:rPr lang="en-US" sz="2700" dirty="0" smtClean="0"/>
              <a:t>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lang="en-US" sz="2700" dirty="0" smtClean="0"/>
              <a:t> </a:t>
            </a:r>
            <a:r>
              <a:rPr lang="en-US" sz="2700" dirty="0" smtClean="0"/>
              <a:t>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lang="en-US" sz="2700" dirty="0" smtClean="0"/>
              <a:t> </a:t>
            </a:r>
            <a:r>
              <a:rPr lang="en-US" sz="2700" dirty="0" smtClean="0"/>
              <a:t>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v4</a:t>
            </a:r>
            <a:r>
              <a:rPr lang="en-US" sz="2700" dirty="0" smtClean="0"/>
              <a:t> </a:t>
            </a:r>
            <a:r>
              <a:rPr lang="en-US" sz="2700" dirty="0" smtClean="0"/>
              <a:t>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lang="en-US" sz="2700" dirty="0" smtClean="0"/>
              <a:t> </a:t>
            </a:r>
            <a:r>
              <a:rPr lang="en-US" sz="2700" dirty="0" smtClean="0"/>
              <a:t>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lang="en-US" sz="2700" dirty="0" smtClean="0"/>
              <a:t> </a:t>
            </a:r>
            <a:r>
              <a:rPr lang="en-US" sz="2700" dirty="0" smtClean="0"/>
              <a:t>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</p:txBody>
      </p:sp>
      <p:sp>
        <p:nvSpPr>
          <p:cNvPr id="52" name="Double Bracket 51"/>
          <p:cNvSpPr/>
          <p:nvPr/>
        </p:nvSpPr>
        <p:spPr>
          <a:xfrm>
            <a:off x="1785918" y="4500594"/>
            <a:ext cx="2357454" cy="1857388"/>
          </a:xfrm>
          <a:prstGeom prst="bracketPair">
            <a:avLst>
              <a:gd name="adj" fmla="val 88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Content Placeholder 2"/>
          <p:cNvSpPr txBox="1">
            <a:spLocks/>
          </p:cNvSpPr>
          <p:nvPr/>
        </p:nvSpPr>
        <p:spPr>
          <a:xfrm>
            <a:off x="3786182" y="3929090"/>
            <a:ext cx="6072230" cy="278605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v1</a:t>
            </a:r>
            <a:r>
              <a:rPr lang="en-US" sz="2700" dirty="0" smtClean="0"/>
              <a:t> </a:t>
            </a:r>
            <a:r>
              <a:rPr lang="en-US" sz="2700" dirty="0" smtClean="0"/>
              <a:t>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v2</a:t>
            </a:r>
            <a:r>
              <a:rPr lang="en-US" sz="2700" dirty="0" smtClean="0"/>
              <a:t> </a:t>
            </a:r>
            <a:r>
              <a:rPr lang="en-US" sz="2700" dirty="0" smtClean="0"/>
              <a:t>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v3</a:t>
            </a:r>
            <a:r>
              <a:rPr lang="en-US" sz="2700" dirty="0" smtClean="0"/>
              <a:t> </a:t>
            </a:r>
            <a:r>
              <a:rPr lang="en-US" sz="2700" dirty="0" smtClean="0"/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v4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0     1    0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v2</a:t>
            </a:r>
            <a:r>
              <a:rPr lang="en-US" sz="2700" dirty="0" smtClean="0"/>
              <a:t> </a:t>
            </a:r>
            <a:r>
              <a:rPr lang="en-US" sz="2700" dirty="0" smtClean="0"/>
              <a:t>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lang="en-US" sz="2700" dirty="0" smtClean="0"/>
              <a:t>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sz="2700" dirty="0" smtClean="0"/>
              <a:t>2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v3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sz="2700" dirty="0" smtClean="0"/>
              <a:t>0</a:t>
            </a:r>
            <a:r>
              <a:rPr lang="en-US" sz="2700" dirty="0" smtClean="0"/>
              <a:t>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lang="en-US" sz="2700" dirty="0" smtClean="0"/>
              <a:t>    1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v4</a:t>
            </a:r>
            <a:r>
              <a:rPr lang="en-US" sz="2700" dirty="0" smtClean="0"/>
              <a:t> </a:t>
            </a:r>
            <a:r>
              <a:rPr lang="en-US" sz="2700" dirty="0" smtClean="0"/>
              <a:t>    </a:t>
            </a:r>
            <a:r>
              <a:rPr lang="en-US" sz="2700" dirty="0" smtClean="0"/>
              <a:t>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sz="2700" dirty="0" smtClean="0"/>
              <a:t>0     </a:t>
            </a:r>
            <a:r>
              <a:rPr lang="en-US" sz="2700" dirty="0" smtClean="0"/>
              <a:t>0</a:t>
            </a:r>
            <a:r>
              <a:rPr lang="en-US" sz="2700" dirty="0" smtClean="0"/>
              <a:t>    1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5" name="Double Bracket 54"/>
          <p:cNvSpPr/>
          <p:nvPr/>
        </p:nvSpPr>
        <p:spPr>
          <a:xfrm>
            <a:off x="6286512" y="4500594"/>
            <a:ext cx="2357454" cy="1857388"/>
          </a:xfrm>
          <a:prstGeom prst="bracketPair">
            <a:avLst>
              <a:gd name="adj" fmla="val 88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Content Placeholder 2"/>
          <p:cNvSpPr txBox="1">
            <a:spLocks/>
          </p:cNvSpPr>
          <p:nvPr/>
        </p:nvSpPr>
        <p:spPr>
          <a:xfrm>
            <a:off x="285720" y="5072074"/>
            <a:ext cx="2428892" cy="12144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9" name="Content Placeholder 2"/>
          <p:cNvSpPr txBox="1">
            <a:spLocks/>
          </p:cNvSpPr>
          <p:nvPr/>
        </p:nvSpPr>
        <p:spPr>
          <a:xfrm>
            <a:off x="4714876" y="5072074"/>
            <a:ext cx="2428892" cy="12144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p2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Adjacency Matrix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51" name="Content Placeholder 2"/>
          <p:cNvSpPr txBox="1">
            <a:spLocks/>
          </p:cNvSpPr>
          <p:nvPr/>
        </p:nvSpPr>
        <p:spPr>
          <a:xfrm>
            <a:off x="-714412" y="1643050"/>
            <a:ext cx="6072230" cy="278605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v1</a:t>
            </a:r>
            <a:r>
              <a:rPr lang="en-US" sz="2700" dirty="0" smtClean="0"/>
              <a:t> </a:t>
            </a:r>
            <a:r>
              <a:rPr lang="en-US" sz="2700" dirty="0" smtClean="0"/>
              <a:t>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v2</a:t>
            </a:r>
            <a:r>
              <a:rPr lang="en-US" sz="2700" dirty="0" smtClean="0"/>
              <a:t> </a:t>
            </a:r>
            <a:r>
              <a:rPr lang="en-US" sz="2700" dirty="0" smtClean="0"/>
              <a:t>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v3</a:t>
            </a:r>
            <a:r>
              <a:rPr lang="en-US" sz="2700" dirty="0" smtClean="0"/>
              <a:t> </a:t>
            </a:r>
            <a:r>
              <a:rPr lang="en-US" sz="2700" dirty="0" smtClean="0"/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v4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lang="en-US" sz="2700" dirty="0" smtClean="0"/>
              <a:t>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0     0    1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v2</a:t>
            </a:r>
            <a:r>
              <a:rPr lang="en-US" sz="2700" dirty="0" smtClean="0"/>
              <a:t> </a:t>
            </a:r>
            <a:r>
              <a:rPr lang="en-US" sz="2700" dirty="0" smtClean="0"/>
              <a:t>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lang="en-US" sz="2700" dirty="0" smtClean="0"/>
              <a:t> </a:t>
            </a:r>
            <a:r>
              <a:rPr lang="en-US" sz="2700" dirty="0" smtClean="0"/>
              <a:t>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2    2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v3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lang="en-US" sz="2700" dirty="0" smtClean="0"/>
              <a:t> </a:t>
            </a:r>
            <a:r>
              <a:rPr lang="en-US" sz="2700" dirty="0" smtClean="0"/>
              <a:t>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lang="en-US" sz="2700" dirty="0" smtClean="0"/>
              <a:t> </a:t>
            </a:r>
            <a:r>
              <a:rPr lang="en-US" sz="2700" dirty="0" smtClean="0"/>
              <a:t>    1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v4</a:t>
            </a:r>
            <a:r>
              <a:rPr lang="en-US" sz="2700" dirty="0" smtClean="0"/>
              <a:t> </a:t>
            </a:r>
            <a:r>
              <a:rPr lang="en-US" sz="2700" dirty="0" smtClean="0"/>
              <a:t>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lang="en-US" sz="2700" dirty="0" smtClean="0"/>
              <a:t> </a:t>
            </a:r>
            <a:r>
              <a:rPr lang="en-US" sz="2700" dirty="0" smtClean="0"/>
              <a:t>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lang="en-US" sz="2700" dirty="0" smtClean="0"/>
              <a:t> </a:t>
            </a:r>
            <a:r>
              <a:rPr lang="en-US" sz="2700" dirty="0" smtClean="0"/>
              <a:t>    </a:t>
            </a:r>
            <a:r>
              <a:rPr lang="en-US" sz="2700" dirty="0" smtClean="0"/>
              <a:t>1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" name="Double Bracket 51"/>
          <p:cNvSpPr/>
          <p:nvPr/>
        </p:nvSpPr>
        <p:spPr>
          <a:xfrm>
            <a:off x="1785918" y="2214554"/>
            <a:ext cx="2357454" cy="1857388"/>
          </a:xfrm>
          <a:prstGeom prst="bracketPair">
            <a:avLst>
              <a:gd name="adj" fmla="val 88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Content Placeholder 2"/>
          <p:cNvSpPr txBox="1">
            <a:spLocks/>
          </p:cNvSpPr>
          <p:nvPr/>
        </p:nvSpPr>
        <p:spPr>
          <a:xfrm>
            <a:off x="3786182" y="1643050"/>
            <a:ext cx="6072230" cy="278605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v1</a:t>
            </a:r>
            <a:r>
              <a:rPr lang="en-US" sz="2700" dirty="0" smtClean="0"/>
              <a:t> </a:t>
            </a:r>
            <a:r>
              <a:rPr lang="en-US" sz="2700" dirty="0" smtClean="0"/>
              <a:t>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v2</a:t>
            </a:r>
            <a:r>
              <a:rPr lang="en-US" sz="2700" dirty="0" smtClean="0"/>
              <a:t> </a:t>
            </a:r>
            <a:r>
              <a:rPr lang="en-US" sz="2700" dirty="0" smtClean="0"/>
              <a:t>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v3</a:t>
            </a:r>
            <a:r>
              <a:rPr lang="en-US" sz="2700" dirty="0" smtClean="0"/>
              <a:t> </a:t>
            </a:r>
            <a:r>
              <a:rPr lang="en-US" sz="2700" dirty="0" smtClean="0"/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v4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0     1    1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v2</a:t>
            </a:r>
            <a:r>
              <a:rPr lang="en-US" sz="2700" dirty="0" smtClean="0"/>
              <a:t> </a:t>
            </a:r>
            <a:r>
              <a:rPr lang="en-US" sz="2700" dirty="0" smtClean="0"/>
              <a:t>    </a:t>
            </a:r>
            <a:r>
              <a:rPr lang="en-US" sz="2700" dirty="0" smtClean="0"/>
              <a:t>2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lang="en-US" sz="2700" dirty="0" smtClean="0"/>
              <a:t>     </a:t>
            </a:r>
            <a:r>
              <a:rPr lang="en-US" sz="2700" dirty="0" smtClean="0"/>
              <a:t>2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3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v3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1</a:t>
            </a:r>
            <a:r>
              <a:rPr lang="en-US" sz="2700" dirty="0" smtClean="0"/>
              <a:t>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lang="en-US" sz="2700" dirty="0" smtClean="0"/>
              <a:t>     1     </a:t>
            </a:r>
            <a:r>
              <a:rPr lang="en-US" sz="2700" dirty="0" smtClean="0"/>
              <a:t>2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v4</a:t>
            </a:r>
            <a:r>
              <a:rPr lang="en-US" sz="2700" dirty="0" smtClean="0"/>
              <a:t> </a:t>
            </a:r>
            <a:r>
              <a:rPr lang="en-US" sz="2700" dirty="0" smtClean="0"/>
              <a:t>    </a:t>
            </a:r>
            <a:r>
              <a:rPr lang="en-US" sz="2700" dirty="0" smtClean="0"/>
              <a:t>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sz="2700" dirty="0" smtClean="0"/>
              <a:t>0     1     1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5" name="Double Bracket 54"/>
          <p:cNvSpPr/>
          <p:nvPr/>
        </p:nvSpPr>
        <p:spPr>
          <a:xfrm>
            <a:off x="6286512" y="2214554"/>
            <a:ext cx="2357454" cy="1857388"/>
          </a:xfrm>
          <a:prstGeom prst="bracketPair">
            <a:avLst>
              <a:gd name="adj" fmla="val 88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Content Placeholder 2"/>
          <p:cNvSpPr txBox="1">
            <a:spLocks/>
          </p:cNvSpPr>
          <p:nvPr/>
        </p:nvSpPr>
        <p:spPr>
          <a:xfrm>
            <a:off x="285720" y="2786034"/>
            <a:ext cx="2428892" cy="12144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p3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9" name="Content Placeholder 2"/>
          <p:cNvSpPr txBox="1">
            <a:spLocks/>
          </p:cNvSpPr>
          <p:nvPr/>
        </p:nvSpPr>
        <p:spPr>
          <a:xfrm>
            <a:off x="4714876" y="2786034"/>
            <a:ext cx="2428892" cy="12144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p4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Adjacency Matrix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51" name="Content Placeholder 2"/>
          <p:cNvSpPr txBox="1">
            <a:spLocks/>
          </p:cNvSpPr>
          <p:nvPr/>
        </p:nvSpPr>
        <p:spPr>
          <a:xfrm>
            <a:off x="-1214478" y="3857652"/>
            <a:ext cx="6072230" cy="278605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v1</a:t>
            </a:r>
            <a:r>
              <a:rPr lang="en-US" sz="2700" dirty="0" smtClean="0"/>
              <a:t> </a:t>
            </a:r>
            <a:r>
              <a:rPr lang="en-US" sz="2700" dirty="0" smtClean="0"/>
              <a:t>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v2</a:t>
            </a:r>
            <a:r>
              <a:rPr lang="en-US" sz="2700" dirty="0" smtClean="0"/>
              <a:t> </a:t>
            </a:r>
            <a:r>
              <a:rPr lang="en-US" sz="2700" dirty="0" smtClean="0"/>
              <a:t>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v3</a:t>
            </a:r>
            <a:r>
              <a:rPr lang="en-US" sz="2700" dirty="0" smtClean="0"/>
              <a:t> </a:t>
            </a:r>
            <a:r>
              <a:rPr lang="en-US" sz="2700" dirty="0" smtClean="0"/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v4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lang="en-US" sz="2700" dirty="0" smtClean="0"/>
              <a:t>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0     2    </a:t>
            </a:r>
            <a:r>
              <a:rPr lang="en-US" sz="2700" dirty="0" smtClean="0"/>
              <a:t>3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v2</a:t>
            </a:r>
            <a:r>
              <a:rPr lang="en-US" sz="2700" dirty="0" smtClean="0"/>
              <a:t> </a:t>
            </a:r>
            <a:r>
              <a:rPr lang="en-US" sz="2700" dirty="0" smtClean="0"/>
              <a:t>    </a:t>
            </a:r>
            <a:r>
              <a:rPr lang="en-US" sz="2700" dirty="0" smtClean="0"/>
              <a:t>5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lang="en-US" sz="2700" dirty="0" smtClean="0"/>
              <a:t> </a:t>
            </a:r>
            <a:r>
              <a:rPr lang="en-US" sz="2700" dirty="0" smtClean="0"/>
              <a:t>    </a:t>
            </a:r>
            <a:r>
              <a:rPr lang="en-US" sz="2700" dirty="0" smtClean="0"/>
              <a:t>6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8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v3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sz="2700" dirty="0" smtClean="0"/>
              <a:t>3</a:t>
            </a:r>
            <a:r>
              <a:rPr lang="en-US" sz="2700" dirty="0" smtClean="0"/>
              <a:t>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lang="en-US" sz="2700" dirty="0" smtClean="0"/>
              <a:t> </a:t>
            </a:r>
            <a:r>
              <a:rPr lang="en-US" sz="2700" dirty="0" smtClean="0"/>
              <a:t>    </a:t>
            </a:r>
            <a:r>
              <a:rPr lang="en-US" sz="2700" dirty="0" smtClean="0"/>
              <a:t>3</a:t>
            </a:r>
            <a:r>
              <a:rPr lang="en-US" sz="2700" dirty="0" smtClean="0"/>
              <a:t>     </a:t>
            </a:r>
            <a:r>
              <a:rPr lang="en-US" sz="2700" dirty="0" smtClean="0"/>
              <a:t>5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v4</a:t>
            </a:r>
            <a:r>
              <a:rPr lang="en-US" sz="2700" dirty="0" smtClean="0"/>
              <a:t> </a:t>
            </a:r>
            <a:r>
              <a:rPr lang="en-US" sz="2700" dirty="0" smtClean="0"/>
              <a:t>    </a:t>
            </a:r>
            <a:r>
              <a:rPr lang="en-US" sz="2700" dirty="0" smtClean="0"/>
              <a:t>2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lang="en-US" sz="2700" dirty="0" smtClean="0"/>
              <a:t> </a:t>
            </a:r>
            <a:r>
              <a:rPr lang="en-US" sz="2700" dirty="0" smtClean="0"/>
              <a:t>    </a:t>
            </a:r>
            <a:r>
              <a:rPr lang="en-US" sz="2700" dirty="0" smtClean="0"/>
              <a:t>3</a:t>
            </a:r>
            <a:r>
              <a:rPr lang="en-US" sz="2700" dirty="0" smtClean="0"/>
              <a:t>     3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" name="Double Bracket 51"/>
          <p:cNvSpPr/>
          <p:nvPr/>
        </p:nvSpPr>
        <p:spPr>
          <a:xfrm>
            <a:off x="1285852" y="4429156"/>
            <a:ext cx="2357454" cy="1857388"/>
          </a:xfrm>
          <a:prstGeom prst="bracketPair">
            <a:avLst>
              <a:gd name="adj" fmla="val 88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Content Placeholder 2"/>
          <p:cNvSpPr txBox="1">
            <a:spLocks/>
          </p:cNvSpPr>
          <p:nvPr/>
        </p:nvSpPr>
        <p:spPr>
          <a:xfrm>
            <a:off x="3786182" y="3857652"/>
            <a:ext cx="6072230" cy="278605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v1</a:t>
            </a:r>
            <a:r>
              <a:rPr lang="en-US" sz="2700" dirty="0" smtClean="0"/>
              <a:t> </a:t>
            </a:r>
            <a:r>
              <a:rPr lang="en-US" sz="2700" dirty="0" smtClean="0"/>
              <a:t>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v2</a:t>
            </a:r>
            <a:r>
              <a:rPr lang="en-US" sz="2700" dirty="0" smtClean="0"/>
              <a:t> </a:t>
            </a:r>
            <a:r>
              <a:rPr lang="en-US" sz="2700" dirty="0" smtClean="0"/>
              <a:t>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v3</a:t>
            </a:r>
            <a:r>
              <a:rPr lang="en-US" sz="2700" dirty="0" smtClean="0"/>
              <a:t> </a:t>
            </a:r>
            <a:r>
              <a:rPr lang="en-US" sz="2700" dirty="0" smtClean="0"/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v4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sz="2700" dirty="0" smtClean="0"/>
              <a:t>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0     1     1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v2</a:t>
            </a:r>
            <a:r>
              <a:rPr lang="en-US" sz="2700" dirty="0" smtClean="0"/>
              <a:t> </a:t>
            </a:r>
            <a:r>
              <a:rPr lang="en-US" sz="2700" dirty="0" smtClean="0"/>
              <a:t>    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lang="en-US" sz="2700" dirty="0" smtClean="0"/>
              <a:t>     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1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v3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1</a:t>
            </a:r>
            <a:r>
              <a:rPr lang="en-US" sz="2700" dirty="0" smtClean="0"/>
              <a:t>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lang="en-US" sz="2700" dirty="0" smtClean="0"/>
              <a:t>     1     1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v4</a:t>
            </a:r>
            <a:r>
              <a:rPr lang="en-US" sz="2700" dirty="0" smtClean="0"/>
              <a:t> </a:t>
            </a:r>
            <a:r>
              <a:rPr lang="en-US" sz="2700" dirty="0" smtClean="0"/>
              <a:t>    </a:t>
            </a:r>
            <a:r>
              <a:rPr lang="en-US" sz="2700" dirty="0" smtClean="0"/>
              <a:t>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sz="2700" dirty="0" smtClean="0"/>
              <a:t>0     1     </a:t>
            </a:r>
            <a:r>
              <a:rPr lang="en-US" sz="2700" dirty="0" smtClean="0"/>
              <a:t>1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5" name="Double Bracket 54"/>
          <p:cNvSpPr/>
          <p:nvPr/>
        </p:nvSpPr>
        <p:spPr>
          <a:xfrm>
            <a:off x="6286512" y="4429156"/>
            <a:ext cx="2357454" cy="1857388"/>
          </a:xfrm>
          <a:prstGeom prst="bracketPair">
            <a:avLst>
              <a:gd name="adj" fmla="val 88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Content Placeholder 2"/>
          <p:cNvSpPr txBox="1">
            <a:spLocks/>
          </p:cNvSpPr>
          <p:nvPr/>
        </p:nvSpPr>
        <p:spPr>
          <a:xfrm>
            <a:off x="4714876" y="5000636"/>
            <a:ext cx="2428892" cy="12144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p4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714488"/>
            <a:ext cx="3857652" cy="114300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Now all p1, p2, p3 and p4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p=p1+p2+p3+p4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286248" y="1785926"/>
            <a:ext cx="4572032" cy="1928826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T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his is the path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matrix which indicates 2 things: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2700" dirty="0" smtClean="0"/>
              <a:t> </a:t>
            </a:r>
            <a:r>
              <a:rPr lang="en-US" sz="2700" dirty="0" smtClean="0"/>
              <a:t>    1.  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cannot reach v2 from anywhere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2.  Rest all other vertices are reachable. Thus, path matrix is also called as REACHABLE MATRIX. 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428604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Using </a:t>
            </a:r>
            <a:r>
              <a:rPr lang="en-US" b="1" dirty="0" err="1" smtClean="0"/>
              <a:t>Warshall’s</a:t>
            </a:r>
            <a:r>
              <a:rPr lang="en-US" b="1" dirty="0" smtClean="0"/>
              <a:t> Algorithm For Calculating Path Matrix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54" name="Content Placeholder 2"/>
          <p:cNvSpPr txBox="1">
            <a:spLocks/>
          </p:cNvSpPr>
          <p:nvPr/>
        </p:nvSpPr>
        <p:spPr>
          <a:xfrm>
            <a:off x="-500098" y="3857652"/>
            <a:ext cx="6072230" cy="278605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v1</a:t>
            </a:r>
            <a:r>
              <a:rPr lang="en-US" sz="2700" dirty="0" smtClean="0"/>
              <a:t> </a:t>
            </a:r>
            <a:r>
              <a:rPr lang="en-US" sz="2700" dirty="0" smtClean="0"/>
              <a:t>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v2</a:t>
            </a:r>
            <a:r>
              <a:rPr lang="en-US" sz="2700" dirty="0" smtClean="0"/>
              <a:t> </a:t>
            </a:r>
            <a:r>
              <a:rPr lang="en-US" sz="2700" dirty="0" smtClean="0"/>
              <a:t>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v3</a:t>
            </a:r>
            <a:r>
              <a:rPr lang="en-US" sz="2700" dirty="0" smtClean="0"/>
              <a:t> </a:t>
            </a:r>
            <a:r>
              <a:rPr lang="en-US" sz="2700" dirty="0" smtClean="0"/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v4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0     0     1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v2</a:t>
            </a:r>
            <a:r>
              <a:rPr lang="en-US" sz="2700" dirty="0" smtClean="0"/>
              <a:t> </a:t>
            </a:r>
            <a:r>
              <a:rPr lang="en-US" sz="2700" dirty="0" smtClean="0"/>
              <a:t>    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lang="en-US" sz="2700" dirty="0" smtClean="0"/>
              <a:t>     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1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v3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1</a:t>
            </a:r>
            <a:r>
              <a:rPr lang="en-US" sz="2700" dirty="0" smtClean="0"/>
              <a:t>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lang="en-US" sz="2700" dirty="0" smtClean="0"/>
              <a:t>     0     1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v4</a:t>
            </a:r>
            <a:r>
              <a:rPr lang="en-US" sz="2700" dirty="0" smtClean="0"/>
              <a:t> </a:t>
            </a:r>
            <a:r>
              <a:rPr lang="en-US" sz="2700" dirty="0" smtClean="0"/>
              <a:t>    0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sz="2700" dirty="0" smtClean="0"/>
              <a:t>0     1     0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5" name="Double Bracket 54"/>
          <p:cNvSpPr/>
          <p:nvPr/>
        </p:nvSpPr>
        <p:spPr>
          <a:xfrm>
            <a:off x="2000232" y="4429156"/>
            <a:ext cx="2357454" cy="1857388"/>
          </a:xfrm>
          <a:prstGeom prst="bracketPair">
            <a:avLst>
              <a:gd name="adj" fmla="val 88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Content Placeholder 2"/>
          <p:cNvSpPr txBox="1">
            <a:spLocks/>
          </p:cNvSpPr>
          <p:nvPr/>
        </p:nvSpPr>
        <p:spPr>
          <a:xfrm>
            <a:off x="428596" y="5000636"/>
            <a:ext cx="2428892" cy="12144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28596" y="1428736"/>
            <a:ext cx="642942" cy="642942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v2</a:t>
            </a:r>
            <a:endParaRPr lang="en-IN" dirty="0">
              <a:noFill/>
            </a:endParaRPr>
          </a:p>
        </p:txBody>
      </p:sp>
      <p:sp>
        <p:nvSpPr>
          <p:cNvPr id="33" name="Oval 32"/>
          <p:cNvSpPr/>
          <p:nvPr/>
        </p:nvSpPr>
        <p:spPr>
          <a:xfrm>
            <a:off x="2857488" y="2786058"/>
            <a:ext cx="642942" cy="571504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v4</a:t>
            </a:r>
            <a:endParaRPr lang="en-IN" dirty="0">
              <a:noFill/>
            </a:endParaRPr>
          </a:p>
        </p:txBody>
      </p:sp>
      <p:sp>
        <p:nvSpPr>
          <p:cNvPr id="34" name="Oval 33"/>
          <p:cNvSpPr/>
          <p:nvPr/>
        </p:nvSpPr>
        <p:spPr>
          <a:xfrm>
            <a:off x="2786050" y="1428736"/>
            <a:ext cx="642942" cy="571504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v1</a:t>
            </a:r>
            <a:endParaRPr lang="en-IN" dirty="0">
              <a:noFill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28596" y="2714620"/>
            <a:ext cx="714380" cy="642942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v3</a:t>
            </a:r>
            <a:endParaRPr lang="en-IN" dirty="0">
              <a:noFill/>
            </a:endParaRPr>
          </a:p>
        </p:txBody>
      </p:sp>
      <p:cxnSp>
        <p:nvCxnSpPr>
          <p:cNvPr id="36" name="Straight Connector 35"/>
          <p:cNvCxnSpPr>
            <a:stCxn id="32" idx="5"/>
            <a:endCxn id="33" idx="1"/>
          </p:cNvCxnSpPr>
          <p:nvPr/>
        </p:nvCxnSpPr>
        <p:spPr>
          <a:xfrm rot="16200000" flipH="1">
            <a:off x="1518397" y="1436505"/>
            <a:ext cx="892232" cy="197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5" idx="6"/>
            <a:endCxn id="33" idx="2"/>
          </p:cNvCxnSpPr>
          <p:nvPr/>
        </p:nvCxnSpPr>
        <p:spPr>
          <a:xfrm>
            <a:off x="1142976" y="3036091"/>
            <a:ext cx="1714512" cy="35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2" idx="6"/>
            <a:endCxn id="34" idx="2"/>
          </p:cNvCxnSpPr>
          <p:nvPr/>
        </p:nvCxnSpPr>
        <p:spPr>
          <a:xfrm flipV="1">
            <a:off x="1071538" y="1714488"/>
            <a:ext cx="1714512" cy="35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5" idx="7"/>
            <a:endCxn id="34" idx="3"/>
          </p:cNvCxnSpPr>
          <p:nvPr/>
        </p:nvCxnSpPr>
        <p:spPr>
          <a:xfrm rot="5400000" flipH="1" flipV="1">
            <a:off x="1513166" y="1441736"/>
            <a:ext cx="892232" cy="1841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0"/>
            <a:endCxn id="32" idx="4"/>
          </p:cNvCxnSpPr>
          <p:nvPr/>
        </p:nvCxnSpPr>
        <p:spPr>
          <a:xfrm rot="16200000" flipV="1">
            <a:off x="446456" y="2375289"/>
            <a:ext cx="642942" cy="35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0"/>
            <a:endCxn id="34" idx="4"/>
          </p:cNvCxnSpPr>
          <p:nvPr/>
        </p:nvCxnSpPr>
        <p:spPr>
          <a:xfrm rot="16200000" flipV="1">
            <a:off x="2750331" y="2357430"/>
            <a:ext cx="785818" cy="71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Arc 41"/>
          <p:cNvSpPr/>
          <p:nvPr/>
        </p:nvSpPr>
        <p:spPr>
          <a:xfrm rot="10800000">
            <a:off x="877005" y="2731681"/>
            <a:ext cx="2190809" cy="858049"/>
          </a:xfrm>
          <a:prstGeom prst="arc">
            <a:avLst>
              <a:gd name="adj1" fmla="val 11310027"/>
              <a:gd name="adj2" fmla="val 210231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Arrow Connector 42"/>
          <p:cNvCxnSpPr>
            <a:stCxn id="35" idx="7"/>
          </p:cNvCxnSpPr>
          <p:nvPr/>
        </p:nvCxnSpPr>
        <p:spPr>
          <a:xfrm rot="5400000" flipH="1" flipV="1">
            <a:off x="1365062" y="1887854"/>
            <a:ext cx="594219" cy="1247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6"/>
          </p:cNvCxnSpPr>
          <p:nvPr/>
        </p:nvCxnSpPr>
        <p:spPr>
          <a:xfrm flipV="1">
            <a:off x="1071538" y="1714488"/>
            <a:ext cx="100013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2" idx="5"/>
          </p:cNvCxnSpPr>
          <p:nvPr/>
        </p:nvCxnSpPr>
        <p:spPr>
          <a:xfrm rot="16200000" flipH="1">
            <a:off x="1334571" y="1620331"/>
            <a:ext cx="594222" cy="13086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4"/>
          </p:cNvCxnSpPr>
          <p:nvPr/>
        </p:nvCxnSpPr>
        <p:spPr>
          <a:xfrm rot="16200000" flipH="1">
            <a:off x="2875347" y="2232413"/>
            <a:ext cx="50006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2"/>
          </p:cNvCxnSpPr>
          <p:nvPr/>
        </p:nvCxnSpPr>
        <p:spPr>
          <a:xfrm rot="10800000">
            <a:off x="1785918" y="3071810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2" idx="4"/>
          </p:cNvCxnSpPr>
          <p:nvPr/>
        </p:nvCxnSpPr>
        <p:spPr>
          <a:xfrm rot="16200000" flipH="1">
            <a:off x="517893" y="2303851"/>
            <a:ext cx="50006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071670" y="3571876"/>
            <a:ext cx="14287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Content Placeholder 2"/>
          <p:cNvSpPr txBox="1">
            <a:spLocks/>
          </p:cNvSpPr>
          <p:nvPr/>
        </p:nvSpPr>
        <p:spPr>
          <a:xfrm>
            <a:off x="3428992" y="1357298"/>
            <a:ext cx="6072230" cy="278605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v1</a:t>
            </a:r>
            <a:r>
              <a:rPr lang="en-US" sz="2700" dirty="0" smtClean="0"/>
              <a:t> </a:t>
            </a:r>
            <a:r>
              <a:rPr lang="en-US" sz="2700" dirty="0" smtClean="0"/>
              <a:t>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v2</a:t>
            </a:r>
            <a:r>
              <a:rPr lang="en-US" sz="2700" dirty="0" smtClean="0"/>
              <a:t> </a:t>
            </a:r>
            <a:r>
              <a:rPr lang="en-US" sz="2700" dirty="0" smtClean="0"/>
              <a:t>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v3</a:t>
            </a:r>
            <a:r>
              <a:rPr lang="en-US" sz="2700" dirty="0" smtClean="0"/>
              <a:t> </a:t>
            </a:r>
            <a:r>
              <a:rPr lang="en-US" sz="2700" dirty="0" smtClean="0"/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v4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0     0     1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v2</a:t>
            </a:r>
            <a:r>
              <a:rPr lang="en-US" sz="2700" dirty="0" smtClean="0"/>
              <a:t> </a:t>
            </a:r>
            <a:r>
              <a:rPr lang="en-US" sz="2700" dirty="0" smtClean="0"/>
              <a:t>    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lang="en-US" sz="2700" dirty="0" smtClean="0"/>
              <a:t>     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1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v3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1</a:t>
            </a:r>
            <a:r>
              <a:rPr lang="en-US" sz="2700" dirty="0" smtClean="0"/>
              <a:t>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lang="en-US" sz="2700" dirty="0" smtClean="0"/>
              <a:t>     0     1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v4</a:t>
            </a:r>
            <a:r>
              <a:rPr lang="en-US" sz="2700" dirty="0" smtClean="0"/>
              <a:t> </a:t>
            </a:r>
            <a:r>
              <a:rPr lang="en-US" sz="2700" dirty="0" smtClean="0"/>
              <a:t>    0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sz="2700" dirty="0" smtClean="0"/>
              <a:t>0     1     0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" name="Double Bracket 52"/>
          <p:cNvSpPr/>
          <p:nvPr/>
        </p:nvSpPr>
        <p:spPr>
          <a:xfrm>
            <a:off x="5929322" y="1928802"/>
            <a:ext cx="2357454" cy="1857388"/>
          </a:xfrm>
          <a:prstGeom prst="bracketPair">
            <a:avLst>
              <a:gd name="adj" fmla="val 88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Content Placeholder 2"/>
          <p:cNvSpPr txBox="1">
            <a:spLocks/>
          </p:cNvSpPr>
          <p:nvPr/>
        </p:nvSpPr>
        <p:spPr>
          <a:xfrm>
            <a:off x="4357686" y="2500282"/>
            <a:ext cx="2428892" cy="12144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p0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428604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Using </a:t>
            </a:r>
            <a:r>
              <a:rPr lang="en-US" b="1" dirty="0" err="1" smtClean="0"/>
              <a:t>Warshall’s</a:t>
            </a:r>
            <a:r>
              <a:rPr lang="en-US" b="1" dirty="0" smtClean="0"/>
              <a:t> Algorithm For Calculating Path Matrix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29" name="Content Placeholder 2"/>
          <p:cNvSpPr txBox="1">
            <a:spLocks/>
          </p:cNvSpPr>
          <p:nvPr/>
        </p:nvSpPr>
        <p:spPr>
          <a:xfrm>
            <a:off x="285720" y="1500174"/>
            <a:ext cx="8572560" cy="1571636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Warshall’s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Formula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</a:t>
            </a:r>
            <a:r>
              <a:rPr kumimoji="0" lang="en-US" sz="2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sz="13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[I][J]= P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(k-1)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[I][J] || (P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(k-1)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[I][</a:t>
            </a:r>
            <a:r>
              <a:rPr lang="en-US" sz="2700" dirty="0" smtClean="0"/>
              <a:t>K] &amp;&amp; </a:t>
            </a:r>
            <a:r>
              <a:rPr lang="en-US" sz="2700" dirty="0" smtClean="0"/>
              <a:t>								Pk-1[K][J])</a:t>
            </a:r>
            <a:endParaRPr kumimoji="0" lang="en-US" sz="27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P1[1][2]=P0[1][2] || (P0[1][1] &amp;&amp; Pk-1[1][2])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</a:t>
            </a:r>
            <a:r>
              <a:rPr lang="en-US" sz="2700" dirty="0" smtClean="0"/>
              <a:t>			   = 0 || ( 0 &amp;&amp; 0)</a:t>
            </a:r>
            <a:r>
              <a:rPr lang="en-US" sz="2700" baseline="0" dirty="0" smtClean="0"/>
              <a:t>	</a:t>
            </a:r>
            <a:r>
              <a:rPr lang="en-US" sz="2700" dirty="0" smtClean="0"/>
              <a:t>	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-714412" y="3571900"/>
            <a:ext cx="6072230" cy="278605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v1</a:t>
            </a:r>
            <a:r>
              <a:rPr lang="en-US" sz="2700" dirty="0" smtClean="0"/>
              <a:t> </a:t>
            </a:r>
            <a:r>
              <a:rPr lang="en-US" sz="2700" dirty="0" smtClean="0"/>
              <a:t>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v2</a:t>
            </a:r>
            <a:r>
              <a:rPr lang="en-US" sz="2700" dirty="0" smtClean="0"/>
              <a:t> </a:t>
            </a:r>
            <a:r>
              <a:rPr lang="en-US" sz="2700" dirty="0" smtClean="0"/>
              <a:t>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v3</a:t>
            </a:r>
            <a:r>
              <a:rPr lang="en-US" sz="2700" dirty="0" smtClean="0"/>
              <a:t> </a:t>
            </a:r>
            <a:r>
              <a:rPr lang="en-US" sz="2700" dirty="0" smtClean="0"/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v4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0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0     0    1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v2</a:t>
            </a:r>
            <a:r>
              <a:rPr lang="en-US" sz="2700" dirty="0" smtClean="0"/>
              <a:t> </a:t>
            </a:r>
            <a:r>
              <a:rPr lang="en-US" sz="2700" dirty="0" smtClean="0"/>
              <a:t>     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lang="en-US" sz="2700" dirty="0" smtClean="0"/>
              <a:t>     1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v3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1</a:t>
            </a:r>
            <a:r>
              <a:rPr lang="en-US" sz="2700" dirty="0" smtClean="0"/>
              <a:t>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lang="en-US" sz="2700" dirty="0" smtClean="0"/>
              <a:t>     0    1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v4</a:t>
            </a:r>
            <a:r>
              <a:rPr lang="en-US" sz="2700" dirty="0" smtClean="0"/>
              <a:t> </a:t>
            </a:r>
            <a:r>
              <a:rPr lang="en-US" sz="2700" dirty="0" smtClean="0"/>
              <a:t>    0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lang="en-US" sz="2700" dirty="0" smtClean="0"/>
              <a:t> </a:t>
            </a:r>
            <a:r>
              <a:rPr lang="en-US" sz="2700" dirty="0" smtClean="0"/>
              <a:t>    1     0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Double Bracket 30"/>
          <p:cNvSpPr/>
          <p:nvPr/>
        </p:nvSpPr>
        <p:spPr>
          <a:xfrm>
            <a:off x="1785918" y="4143404"/>
            <a:ext cx="2357454" cy="1857388"/>
          </a:xfrm>
          <a:prstGeom prst="bracketPair">
            <a:avLst>
              <a:gd name="adj" fmla="val 88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3786182" y="3500438"/>
            <a:ext cx="6072230" cy="278605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v1</a:t>
            </a:r>
            <a:r>
              <a:rPr lang="en-US" sz="2700" dirty="0" smtClean="0"/>
              <a:t> </a:t>
            </a:r>
            <a:r>
              <a:rPr lang="en-US" sz="2700" dirty="0" smtClean="0"/>
              <a:t>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v2</a:t>
            </a:r>
            <a:r>
              <a:rPr lang="en-US" sz="2700" dirty="0" smtClean="0"/>
              <a:t> </a:t>
            </a:r>
            <a:r>
              <a:rPr lang="en-US" sz="2700" dirty="0" smtClean="0"/>
              <a:t>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v3</a:t>
            </a:r>
            <a:r>
              <a:rPr lang="en-US" sz="2700" dirty="0" smtClean="0"/>
              <a:t> </a:t>
            </a:r>
            <a:r>
              <a:rPr lang="en-US" sz="2700" dirty="0" smtClean="0"/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v4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0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0     0    1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v2</a:t>
            </a:r>
            <a:r>
              <a:rPr lang="en-US" sz="2700" dirty="0" smtClean="0"/>
              <a:t> </a:t>
            </a:r>
            <a:r>
              <a:rPr lang="en-US" sz="2700" dirty="0" smtClean="0"/>
              <a:t>    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lang="en-US" sz="2700" dirty="0" smtClean="0"/>
              <a:t>     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1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v3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1</a:t>
            </a:r>
            <a:r>
              <a:rPr lang="en-US" sz="2700" dirty="0" smtClean="0"/>
              <a:t>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lang="en-US" sz="2700" dirty="0" smtClean="0"/>
              <a:t>     0     1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v4</a:t>
            </a:r>
            <a:r>
              <a:rPr lang="en-US" sz="2700" dirty="0" smtClean="0"/>
              <a:t> </a:t>
            </a:r>
            <a:r>
              <a:rPr lang="en-US" sz="2700" dirty="0" smtClean="0"/>
              <a:t>    </a:t>
            </a:r>
            <a:r>
              <a:rPr lang="en-US" sz="2700" dirty="0" smtClean="0"/>
              <a:t>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sz="2700" dirty="0" smtClean="0"/>
              <a:t>0     1     </a:t>
            </a:r>
            <a:r>
              <a:rPr lang="en-US" sz="2700" dirty="0" smtClean="0"/>
              <a:t>1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" name="Double Bracket 51"/>
          <p:cNvSpPr/>
          <p:nvPr/>
        </p:nvSpPr>
        <p:spPr>
          <a:xfrm>
            <a:off x="6286512" y="4071942"/>
            <a:ext cx="2357454" cy="1857388"/>
          </a:xfrm>
          <a:prstGeom prst="bracketPair">
            <a:avLst>
              <a:gd name="adj" fmla="val 88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Content Placeholder 2"/>
          <p:cNvSpPr txBox="1">
            <a:spLocks/>
          </p:cNvSpPr>
          <p:nvPr/>
        </p:nvSpPr>
        <p:spPr>
          <a:xfrm>
            <a:off x="4714876" y="4643422"/>
            <a:ext cx="2428892" cy="12144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p3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8" name="Content Placeholder 2"/>
          <p:cNvSpPr txBox="1">
            <a:spLocks/>
          </p:cNvSpPr>
          <p:nvPr/>
        </p:nvSpPr>
        <p:spPr>
          <a:xfrm>
            <a:off x="214282" y="4643446"/>
            <a:ext cx="2428892" cy="12144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p2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428604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Implementing </a:t>
            </a:r>
            <a:r>
              <a:rPr lang="en-US" b="1" dirty="0" err="1" smtClean="0"/>
              <a:t>Warshall’s</a:t>
            </a:r>
            <a:r>
              <a:rPr lang="en-US" b="1" dirty="0" smtClean="0"/>
              <a:t> Algorithm For Calculating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29" name="Content Placeholder 2"/>
          <p:cNvSpPr txBox="1">
            <a:spLocks/>
          </p:cNvSpPr>
          <p:nvPr/>
        </p:nvSpPr>
        <p:spPr>
          <a:xfrm>
            <a:off x="214282" y="1500174"/>
            <a:ext cx="8572560" cy="5143536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void </a:t>
            </a:r>
            <a:r>
              <a:rPr lang="en-US" sz="2700" dirty="0" err="1" smtClean="0"/>
              <a:t>warshall</a:t>
            </a:r>
            <a:r>
              <a:rPr lang="en-US" sz="2700" dirty="0" smtClean="0"/>
              <a:t>(</a:t>
            </a:r>
            <a:r>
              <a:rPr lang="en-US" sz="2700" dirty="0" err="1" smtClean="0"/>
              <a:t>int</a:t>
            </a:r>
            <a:r>
              <a:rPr lang="en-US" sz="2700" dirty="0" smtClean="0"/>
              <a:t>[][4],</a:t>
            </a:r>
            <a:r>
              <a:rPr lang="en-US" sz="2700" dirty="0" err="1" smtClean="0"/>
              <a:t>int</a:t>
            </a:r>
            <a:r>
              <a:rPr lang="en-US" sz="2700" dirty="0" smtClean="0"/>
              <a:t>[][4]);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err="1" smtClean="0"/>
              <a:t>voin</a:t>
            </a:r>
            <a:r>
              <a:rPr lang="en-US" sz="2700" dirty="0" smtClean="0"/>
              <a:t> main()</a:t>
            </a:r>
            <a:endParaRPr lang="en-US" sz="2700" dirty="0" smtClean="0"/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</a:t>
            </a:r>
            <a:r>
              <a:rPr lang="en-US" sz="2700" dirty="0" err="1" smtClean="0"/>
              <a:t>int</a:t>
            </a:r>
            <a:r>
              <a:rPr lang="en-US" sz="2700" dirty="0" smtClean="0"/>
              <a:t> </a:t>
            </a:r>
            <a:r>
              <a:rPr lang="en-US" sz="2700" dirty="0" err="1" smtClean="0"/>
              <a:t>adj</a:t>
            </a:r>
            <a:r>
              <a:rPr lang="en-US" sz="2700" dirty="0" smtClean="0"/>
              <a:t>[4][4], path[4][4];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</a:t>
            </a:r>
            <a:r>
              <a:rPr lang="en-US" sz="2700" dirty="0" err="1" smtClean="0"/>
              <a:t>int</a:t>
            </a:r>
            <a:r>
              <a:rPr lang="en-US" sz="2700" dirty="0" smtClean="0"/>
              <a:t> </a:t>
            </a:r>
            <a:r>
              <a:rPr lang="en-US" sz="2700" dirty="0" err="1" smtClean="0"/>
              <a:t>i,j</a:t>
            </a:r>
            <a:r>
              <a:rPr lang="en-US" sz="2700" dirty="0" smtClean="0"/>
              <a:t>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</a:t>
            </a:r>
            <a:r>
              <a:rPr lang="en-US" sz="2700" dirty="0" smtClean="0"/>
              <a:t>for(</a:t>
            </a:r>
            <a:r>
              <a:rPr lang="en-US" sz="2700" dirty="0" err="1" smtClean="0"/>
              <a:t>i</a:t>
            </a:r>
            <a:r>
              <a:rPr lang="en-US" sz="2700" dirty="0" smtClean="0"/>
              <a:t>=0;i&lt;4;i++)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</a:t>
            </a:r>
            <a:r>
              <a:rPr lang="en-US" sz="2700" dirty="0" smtClean="0"/>
              <a:t>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	for(j=0;j&lt;4;j++)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</a:t>
            </a:r>
            <a:r>
              <a:rPr lang="en-US" sz="2700" dirty="0" smtClean="0"/>
              <a:t>	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		</a:t>
            </a:r>
            <a:r>
              <a:rPr lang="en-US" sz="2700" dirty="0" err="1" smtClean="0"/>
              <a:t>printf</a:t>
            </a:r>
            <a:r>
              <a:rPr lang="en-US" sz="2700" dirty="0" smtClean="0"/>
              <a:t>(“Is there a path from vertex v[%d]? (Y-1,N-0)”,i+1,j+1);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</a:t>
            </a:r>
            <a:r>
              <a:rPr lang="en-US" sz="2700" dirty="0" smtClean="0"/>
              <a:t>		</a:t>
            </a:r>
            <a:r>
              <a:rPr lang="en-US" sz="2700" dirty="0" err="1" smtClean="0"/>
              <a:t>scanf</a:t>
            </a:r>
            <a:r>
              <a:rPr lang="en-US" sz="2700" dirty="0" smtClean="0"/>
              <a:t>(“%</a:t>
            </a:r>
            <a:r>
              <a:rPr lang="en-US" sz="2700" dirty="0" err="1" smtClean="0"/>
              <a:t>d”,&amp;adj</a:t>
            </a:r>
            <a:r>
              <a:rPr lang="en-US" sz="2700" dirty="0" smtClean="0"/>
              <a:t>[</a:t>
            </a:r>
            <a:r>
              <a:rPr lang="en-US" sz="2700" dirty="0" err="1" smtClean="0"/>
              <a:t>i</a:t>
            </a:r>
            <a:r>
              <a:rPr lang="en-US" sz="2700" dirty="0" smtClean="0"/>
              <a:t>][j]);</a:t>
            </a:r>
            <a:endParaRPr lang="en-US" sz="2700" dirty="0" smtClean="0"/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	}</a:t>
            </a:r>
            <a:endParaRPr lang="en-US" sz="2700" dirty="0" smtClean="0"/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</a:t>
            </a:r>
            <a:r>
              <a:rPr lang="en-US" sz="2700" dirty="0" err="1" smtClean="0"/>
              <a:t>warshall</a:t>
            </a:r>
            <a:r>
              <a:rPr lang="en-US" sz="2700" dirty="0" smtClean="0"/>
              <a:t>(</a:t>
            </a:r>
            <a:r>
              <a:rPr lang="en-US" sz="2700" dirty="0" err="1" smtClean="0"/>
              <a:t>adj,path</a:t>
            </a:r>
            <a:r>
              <a:rPr lang="en-US" sz="2700" dirty="0" smtClean="0"/>
              <a:t>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</a:t>
            </a:r>
            <a:r>
              <a:rPr lang="en-US" sz="2700" dirty="0" smtClean="0"/>
              <a:t>for(</a:t>
            </a:r>
            <a:r>
              <a:rPr lang="en-US" sz="2700" dirty="0" err="1" smtClean="0"/>
              <a:t>i</a:t>
            </a:r>
            <a:r>
              <a:rPr lang="en-US" sz="2700" dirty="0" smtClean="0"/>
              <a:t>=0;i&lt;4;i++)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</a:t>
            </a:r>
            <a:r>
              <a:rPr lang="en-US" sz="2700" dirty="0" smtClean="0"/>
              <a:t>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	for(j=0;j&lt;4;j++)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</a:t>
            </a:r>
            <a:r>
              <a:rPr lang="en-US" sz="2700" dirty="0" smtClean="0"/>
              <a:t>		</a:t>
            </a:r>
            <a:r>
              <a:rPr lang="en-US" sz="2700" dirty="0" err="1" smtClean="0"/>
              <a:t>printf</a:t>
            </a:r>
            <a:r>
              <a:rPr lang="en-US" sz="2700" dirty="0" smtClean="0"/>
              <a:t>(“%d ”,path[</a:t>
            </a:r>
            <a:r>
              <a:rPr lang="en-US" sz="2700" dirty="0" err="1" smtClean="0"/>
              <a:t>i</a:t>
            </a:r>
            <a:r>
              <a:rPr lang="en-US" sz="2700" dirty="0" smtClean="0"/>
              <a:t>][j]);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</a:t>
            </a:r>
            <a:r>
              <a:rPr lang="en-US" sz="2700" dirty="0" smtClean="0"/>
              <a:t>	</a:t>
            </a:r>
            <a:r>
              <a:rPr lang="en-US" sz="2700" dirty="0" err="1" smtClean="0"/>
              <a:t>printf</a:t>
            </a:r>
            <a:r>
              <a:rPr lang="en-US" sz="2700" dirty="0" smtClean="0"/>
              <a:t>(“\n’);</a:t>
            </a:r>
            <a:endParaRPr lang="en-US" sz="2700" dirty="0" smtClean="0"/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}</a:t>
            </a:r>
            <a:endParaRPr lang="en-US" sz="2700" dirty="0" smtClean="0"/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428604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Implementing </a:t>
            </a:r>
            <a:r>
              <a:rPr lang="en-US" b="1" dirty="0" err="1" smtClean="0"/>
              <a:t>Warshall’s</a:t>
            </a:r>
            <a:r>
              <a:rPr lang="en-US" b="1" dirty="0" smtClean="0"/>
              <a:t> Algorithm For Calculating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29" name="Content Placeholder 2"/>
          <p:cNvSpPr txBox="1">
            <a:spLocks/>
          </p:cNvSpPr>
          <p:nvPr/>
        </p:nvSpPr>
        <p:spPr>
          <a:xfrm>
            <a:off x="214282" y="1500174"/>
            <a:ext cx="8572560" cy="5143536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void </a:t>
            </a:r>
            <a:r>
              <a:rPr lang="en-US" sz="2700" dirty="0" err="1" smtClean="0"/>
              <a:t>warshall</a:t>
            </a:r>
            <a:r>
              <a:rPr lang="en-US" sz="2700" dirty="0" smtClean="0"/>
              <a:t>(</a:t>
            </a:r>
            <a:r>
              <a:rPr lang="en-US" sz="2700" dirty="0" err="1" smtClean="0"/>
              <a:t>int</a:t>
            </a:r>
            <a:r>
              <a:rPr lang="en-US" sz="2700" dirty="0" smtClean="0"/>
              <a:t> </a:t>
            </a:r>
            <a:r>
              <a:rPr lang="en-US" sz="2700" dirty="0" err="1" smtClean="0"/>
              <a:t>adj</a:t>
            </a:r>
            <a:r>
              <a:rPr lang="en-US" sz="2700" dirty="0" smtClean="0"/>
              <a:t>[][4],</a:t>
            </a:r>
            <a:r>
              <a:rPr lang="en-US" sz="2700" dirty="0" err="1" smtClean="0"/>
              <a:t>int</a:t>
            </a:r>
            <a:r>
              <a:rPr lang="en-US" sz="2700" dirty="0" smtClean="0"/>
              <a:t> path[][4])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</a:t>
            </a:r>
            <a:r>
              <a:rPr lang="en-US" sz="2700" dirty="0" err="1" smtClean="0"/>
              <a:t>int</a:t>
            </a:r>
            <a:r>
              <a:rPr lang="en-US" sz="2700" dirty="0" smtClean="0"/>
              <a:t> </a:t>
            </a:r>
            <a:r>
              <a:rPr lang="en-US" sz="2700" dirty="0" err="1" smtClean="0"/>
              <a:t>i,j,k</a:t>
            </a:r>
            <a:r>
              <a:rPr lang="en-US" sz="2700" dirty="0" smtClean="0"/>
              <a:t>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</a:t>
            </a:r>
            <a:r>
              <a:rPr lang="en-US" sz="2700" dirty="0" smtClean="0"/>
              <a:t>for(</a:t>
            </a:r>
            <a:r>
              <a:rPr lang="en-US" sz="2700" dirty="0" err="1" smtClean="0"/>
              <a:t>i</a:t>
            </a:r>
            <a:r>
              <a:rPr lang="en-US" sz="2700" dirty="0" smtClean="0"/>
              <a:t>=0;i&lt;4;i++)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</a:t>
            </a:r>
            <a:r>
              <a:rPr lang="en-US" sz="2700" dirty="0" smtClean="0"/>
              <a:t>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	for(j=0;j&lt;4;j++)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</a:t>
            </a:r>
            <a:r>
              <a:rPr lang="en-US" sz="2700" dirty="0" smtClean="0"/>
              <a:t>		path[</a:t>
            </a:r>
            <a:r>
              <a:rPr lang="en-US" sz="2700" dirty="0" err="1" smtClean="0"/>
              <a:t>i</a:t>
            </a:r>
            <a:r>
              <a:rPr lang="en-US" sz="2700" dirty="0" smtClean="0"/>
              <a:t>][j]=</a:t>
            </a:r>
            <a:r>
              <a:rPr lang="en-US" sz="2700" dirty="0" err="1" smtClean="0"/>
              <a:t>adj</a:t>
            </a:r>
            <a:r>
              <a:rPr lang="en-US" sz="2700" dirty="0" smtClean="0"/>
              <a:t>[</a:t>
            </a:r>
            <a:r>
              <a:rPr lang="en-US" sz="2700" dirty="0" err="1" smtClean="0"/>
              <a:t>i</a:t>
            </a:r>
            <a:r>
              <a:rPr lang="en-US" sz="2700" dirty="0" smtClean="0"/>
              <a:t>][j];</a:t>
            </a:r>
            <a:endParaRPr lang="en-US" sz="2700" dirty="0" smtClean="0"/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</a:t>
            </a:r>
            <a:r>
              <a:rPr lang="en-US" sz="2700" dirty="0" smtClean="0"/>
              <a:t>for(k=0;k&lt;4;k++)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</a:t>
            </a:r>
            <a:r>
              <a:rPr lang="en-US" sz="2700" dirty="0" smtClean="0"/>
              <a:t>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	for(</a:t>
            </a:r>
            <a:r>
              <a:rPr lang="en-US" sz="2700" dirty="0" err="1" smtClean="0"/>
              <a:t>i</a:t>
            </a:r>
            <a:r>
              <a:rPr lang="en-US" sz="2700" dirty="0" smtClean="0"/>
              <a:t>=0;i&lt;4;i++)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	</a:t>
            </a:r>
            <a:r>
              <a:rPr lang="en-US" sz="2700" dirty="0" smtClean="0"/>
              <a:t>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		for(j=0;j&lt;4;j++)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</a:t>
            </a:r>
            <a:r>
              <a:rPr lang="en-US" sz="2700" dirty="0" smtClean="0"/>
              <a:t>			path[</a:t>
            </a:r>
            <a:r>
              <a:rPr lang="en-US" sz="2700" dirty="0" err="1" smtClean="0"/>
              <a:t>i</a:t>
            </a:r>
            <a:r>
              <a:rPr lang="en-US" sz="2700" dirty="0" smtClean="0"/>
              <a:t>][j]=path[</a:t>
            </a:r>
            <a:r>
              <a:rPr lang="en-US" sz="2700" dirty="0" err="1" smtClean="0"/>
              <a:t>i</a:t>
            </a:r>
            <a:r>
              <a:rPr lang="en-US" sz="2700" dirty="0" smtClean="0"/>
              <a:t>][j] || (path[</a:t>
            </a:r>
            <a:r>
              <a:rPr lang="en-US" sz="2700" dirty="0" err="1" smtClean="0"/>
              <a:t>i</a:t>
            </a:r>
            <a:r>
              <a:rPr lang="en-US" sz="2700" dirty="0" smtClean="0"/>
              <a:t>][k] &amp;&amp; path[k][j]);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	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}</a:t>
            </a:r>
            <a:endParaRPr lang="en-US" sz="2700" dirty="0" smtClean="0"/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Graph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214282" y="1496785"/>
            <a:ext cx="892971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 </a:t>
            </a:r>
            <a:r>
              <a:rPr lang="en-US" dirty="0" smtClean="0"/>
              <a:t>is a </a:t>
            </a:r>
            <a:r>
              <a:rPr lang="en-US" b="1" dirty="0" smtClean="0">
                <a:solidFill>
                  <a:srgbClr val="0070C0"/>
                </a:solidFill>
              </a:rPr>
              <a:t>Graph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A Graph is a </a:t>
            </a:r>
            <a:r>
              <a:rPr lang="en-US" b="1" dirty="0" smtClean="0">
                <a:solidFill>
                  <a:srgbClr val="7030A0"/>
                </a:solidFill>
              </a:rPr>
              <a:t>Non Linear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Data Structure </a:t>
            </a:r>
            <a:r>
              <a:rPr lang="en-US" dirty="0" smtClean="0"/>
              <a:t>which is used to represent </a:t>
            </a:r>
            <a:r>
              <a:rPr lang="en-US" b="1" dirty="0" smtClean="0">
                <a:solidFill>
                  <a:srgbClr val="00B050"/>
                </a:solidFill>
              </a:rPr>
              <a:t>relationship </a:t>
            </a:r>
            <a:r>
              <a:rPr lang="en-US" dirty="0" smtClean="0"/>
              <a:t>between </a:t>
            </a:r>
            <a:r>
              <a:rPr lang="en-US" b="1" dirty="0" smtClean="0">
                <a:solidFill>
                  <a:srgbClr val="0070C0"/>
                </a:solidFill>
              </a:rPr>
              <a:t>nodes</a:t>
            </a:r>
            <a:r>
              <a:rPr lang="en-US" dirty="0" smtClean="0"/>
              <a:t> with the following rules: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It is a set of </a:t>
            </a:r>
            <a:r>
              <a:rPr lang="en-US" b="1" dirty="0" smtClean="0">
                <a:solidFill>
                  <a:srgbClr val="FF0000"/>
                </a:solidFill>
              </a:rPr>
              <a:t>vertices</a:t>
            </a:r>
            <a:r>
              <a:rPr lang="en-US" dirty="0" smtClean="0"/>
              <a:t>, represented as </a:t>
            </a:r>
            <a:r>
              <a:rPr lang="en-US" b="1" dirty="0" smtClean="0">
                <a:solidFill>
                  <a:srgbClr val="7030A0"/>
                </a:solidFill>
              </a:rPr>
              <a:t>V</a:t>
            </a:r>
            <a:r>
              <a:rPr lang="en-US" dirty="0" smtClean="0"/>
              <a:t> as well as a set of </a:t>
            </a:r>
            <a:r>
              <a:rPr lang="en-US" b="1" dirty="0" smtClean="0">
                <a:solidFill>
                  <a:srgbClr val="0070C0"/>
                </a:solidFill>
              </a:rPr>
              <a:t>edges</a:t>
            </a:r>
            <a:r>
              <a:rPr lang="en-US" dirty="0" smtClean="0"/>
              <a:t> represented as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 </a:t>
            </a:r>
            <a:r>
              <a:rPr lang="en-US" dirty="0" smtClean="0"/>
              <a:t>which is </a:t>
            </a:r>
            <a:r>
              <a:rPr lang="en-US" b="1" dirty="0" smtClean="0">
                <a:solidFill>
                  <a:srgbClr val="00B050"/>
                </a:solidFill>
              </a:rPr>
              <a:t>connected </a:t>
            </a:r>
            <a:r>
              <a:rPr lang="en-US" dirty="0" smtClean="0"/>
              <a:t>to those vertices.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So </a:t>
            </a:r>
            <a:r>
              <a:rPr lang="en-US" b="1" dirty="0" smtClean="0">
                <a:solidFill>
                  <a:srgbClr val="0070C0"/>
                </a:solidFill>
              </a:rPr>
              <a:t>mathematically </a:t>
            </a:r>
            <a:r>
              <a:rPr lang="en-US" dirty="0" smtClean="0"/>
              <a:t>we can say that a </a:t>
            </a:r>
            <a:r>
              <a:rPr lang="en-US" b="1" dirty="0" smtClean="0">
                <a:solidFill>
                  <a:srgbClr val="FF0000"/>
                </a:solidFill>
              </a:rPr>
              <a:t>Graph</a:t>
            </a:r>
            <a:r>
              <a:rPr lang="en-US" dirty="0" smtClean="0"/>
              <a:t> is represented by </a:t>
            </a:r>
            <a:r>
              <a:rPr lang="en-US" b="1" dirty="0" smtClean="0">
                <a:solidFill>
                  <a:srgbClr val="7030A0"/>
                </a:solidFill>
              </a:rPr>
              <a:t>as G=(V,E).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Every member </a:t>
            </a:r>
            <a:r>
              <a:rPr lang="en-US" dirty="0" smtClean="0"/>
              <a:t>of the</a:t>
            </a:r>
            <a:r>
              <a:rPr lang="en-US" b="1" dirty="0" smtClean="0">
                <a:solidFill>
                  <a:srgbClr val="FF0000"/>
                </a:solidFill>
              </a:rPr>
              <a:t> set of edges </a:t>
            </a:r>
            <a:r>
              <a:rPr lang="en-US" dirty="0" smtClean="0"/>
              <a:t>connects two vertices, for ex edge e1 might connect </a:t>
            </a:r>
            <a:r>
              <a:rPr lang="en-US" b="1" dirty="0" smtClean="0">
                <a:solidFill>
                  <a:srgbClr val="7030A0"/>
                </a:solidFill>
              </a:rPr>
              <a:t>vertices v1 &amp; v2</a:t>
            </a:r>
            <a:r>
              <a:rPr lang="en-US" dirty="0" smtClean="0"/>
              <a:t>. Similarly, edge e2 might connect </a:t>
            </a:r>
            <a:r>
              <a:rPr lang="en-US" b="1" dirty="0" smtClean="0">
                <a:solidFill>
                  <a:srgbClr val="0070C0"/>
                </a:solidFill>
              </a:rPr>
              <a:t>vertices v2 and v3</a:t>
            </a:r>
            <a:r>
              <a:rPr lang="en-US" dirty="0" smtClean="0"/>
              <a:t> and  so on.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Graph v/s Tree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214282" y="1496785"/>
            <a:ext cx="87154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Difference</a:t>
            </a:r>
            <a:r>
              <a:rPr lang="en-US" dirty="0" smtClean="0"/>
              <a:t> Between </a:t>
            </a:r>
            <a:r>
              <a:rPr lang="en-US" b="1" dirty="0" smtClean="0">
                <a:solidFill>
                  <a:srgbClr val="00B050"/>
                </a:solidFill>
              </a:rPr>
              <a:t>tree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Graph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There is no </a:t>
            </a:r>
            <a:r>
              <a:rPr lang="en-US" b="1" dirty="0" smtClean="0">
                <a:solidFill>
                  <a:srgbClr val="00B050"/>
                </a:solidFill>
              </a:rPr>
              <a:t>special node </a:t>
            </a:r>
            <a:r>
              <a:rPr lang="en-US" dirty="0" smtClean="0"/>
              <a:t>which could be called as </a:t>
            </a:r>
            <a:r>
              <a:rPr lang="en-US" b="1" dirty="0" smtClean="0">
                <a:solidFill>
                  <a:srgbClr val="0070C0"/>
                </a:solidFill>
              </a:rPr>
              <a:t>ROOT NODE</a:t>
            </a:r>
            <a:r>
              <a:rPr lang="en-US" dirty="0" smtClean="0"/>
              <a:t>. This means that we can </a:t>
            </a:r>
            <a:r>
              <a:rPr lang="en-US" b="1" dirty="0" smtClean="0">
                <a:solidFill>
                  <a:srgbClr val="7030A0"/>
                </a:solidFill>
              </a:rPr>
              <a:t>start traversing </a:t>
            </a:r>
            <a:r>
              <a:rPr lang="en-US" b="1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Graph</a:t>
            </a:r>
            <a:r>
              <a:rPr lang="en-US" dirty="0" smtClean="0"/>
              <a:t> from </a:t>
            </a:r>
            <a:r>
              <a:rPr lang="en-US" b="1" dirty="0" smtClean="0">
                <a:solidFill>
                  <a:srgbClr val="0070C0"/>
                </a:solidFill>
              </a:rPr>
              <a:t>any node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0070C0"/>
                </a:solidFill>
              </a:rPr>
              <a:t>single child </a:t>
            </a:r>
            <a:r>
              <a:rPr lang="en-US" dirty="0" smtClean="0"/>
              <a:t>can have </a:t>
            </a:r>
            <a:r>
              <a:rPr lang="en-US" b="1" dirty="0" smtClean="0">
                <a:solidFill>
                  <a:srgbClr val="FF0000"/>
                </a:solidFill>
              </a:rPr>
              <a:t>multiple</a:t>
            </a:r>
            <a:r>
              <a:rPr lang="en-US" dirty="0" smtClean="0"/>
              <a:t> parents, i.e. on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child node </a:t>
            </a:r>
            <a:r>
              <a:rPr lang="en-US" dirty="0" smtClean="0"/>
              <a:t>can be connected to more than </a:t>
            </a:r>
            <a:r>
              <a:rPr lang="en-US" b="1" dirty="0" smtClean="0">
                <a:solidFill>
                  <a:srgbClr val="7030A0"/>
                </a:solidFill>
              </a:rPr>
              <a:t>one  parent node</a:t>
            </a:r>
            <a:r>
              <a:rPr lang="en-US" dirty="0" smtClean="0"/>
              <a:t>. Thus we can say that a </a:t>
            </a:r>
            <a:r>
              <a:rPr lang="en-US" b="1" dirty="0" smtClean="0">
                <a:solidFill>
                  <a:srgbClr val="0070C0"/>
                </a:solidFill>
              </a:rPr>
              <a:t>Graph</a:t>
            </a:r>
            <a:r>
              <a:rPr lang="en-US" dirty="0" smtClean="0"/>
              <a:t> maintains two way relationship between parent and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child nodes </a:t>
            </a:r>
            <a:r>
              <a:rPr lang="en-US" dirty="0" smtClean="0"/>
              <a:t>as well as child to parent can also be said to be a </a:t>
            </a:r>
            <a:r>
              <a:rPr lang="en-US" b="1" dirty="0" smtClean="0">
                <a:solidFill>
                  <a:srgbClr val="FF0000"/>
                </a:solidFill>
              </a:rPr>
              <a:t>ONE TO MANY RELATIONSHIP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 </a:t>
            </a:r>
            <a:r>
              <a:rPr lang="en-US" b="1" dirty="0" smtClean="0">
                <a:solidFill>
                  <a:srgbClr val="FF0000"/>
                </a:solidFill>
              </a:rPr>
              <a:t>Graph</a:t>
            </a:r>
            <a:r>
              <a:rPr lang="en-US" dirty="0" smtClean="0"/>
              <a:t> might also have a</a:t>
            </a:r>
            <a:r>
              <a:rPr lang="en-US" b="1" dirty="0" smtClean="0">
                <a:solidFill>
                  <a:srgbClr val="00B050"/>
                </a:solidFill>
              </a:rPr>
              <a:t> closed path </a:t>
            </a:r>
            <a:r>
              <a:rPr lang="en-US" dirty="0" smtClean="0"/>
              <a:t>framed due to </a:t>
            </a:r>
            <a:r>
              <a:rPr lang="en-US" b="1" dirty="0" smtClean="0">
                <a:solidFill>
                  <a:srgbClr val="7030A0"/>
                </a:solidFill>
              </a:rPr>
              <a:t>connection </a:t>
            </a:r>
            <a:r>
              <a:rPr lang="en-US" dirty="0" smtClean="0"/>
              <a:t>between </a:t>
            </a:r>
            <a:r>
              <a:rPr lang="en-US" b="1" dirty="0" smtClean="0">
                <a:solidFill>
                  <a:srgbClr val="0070C0"/>
                </a:solidFill>
              </a:rPr>
              <a:t>vertices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Physical View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143636" y="2143116"/>
            <a:ext cx="435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EDGES</a:t>
            </a:r>
          </a:p>
        </p:txBody>
      </p:sp>
      <p:sp>
        <p:nvSpPr>
          <p:cNvPr id="8" name="Oval 7"/>
          <p:cNvSpPr/>
          <p:nvPr/>
        </p:nvSpPr>
        <p:spPr>
          <a:xfrm>
            <a:off x="4071934" y="2071678"/>
            <a:ext cx="500066" cy="50006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IN" dirty="0">
              <a:noFill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071934" y="4286256"/>
            <a:ext cx="500066" cy="50006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IN" dirty="0">
              <a:noFill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357818" y="3214686"/>
            <a:ext cx="500066" cy="50006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IN" dirty="0">
              <a:noFill/>
            </a:endParaRPr>
          </a:p>
        </p:txBody>
      </p:sp>
      <p:sp>
        <p:nvSpPr>
          <p:cNvPr id="13" name="Oval 12"/>
          <p:cNvSpPr/>
          <p:nvPr/>
        </p:nvSpPr>
        <p:spPr>
          <a:xfrm>
            <a:off x="2714612" y="3214686"/>
            <a:ext cx="500066" cy="50006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IN" dirty="0">
              <a:noFill/>
            </a:endParaRPr>
          </a:p>
        </p:txBody>
      </p:sp>
      <p:cxnSp>
        <p:nvCxnSpPr>
          <p:cNvPr id="15" name="Straight Connector 14"/>
          <p:cNvCxnSpPr>
            <a:stCxn id="8" idx="4"/>
            <a:endCxn id="11" idx="0"/>
          </p:cNvCxnSpPr>
          <p:nvPr/>
        </p:nvCxnSpPr>
        <p:spPr>
          <a:xfrm rot="5400000">
            <a:off x="3464711" y="3429000"/>
            <a:ext cx="1714512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3" idx="6"/>
            <a:endCxn id="11" idx="1"/>
          </p:cNvCxnSpPr>
          <p:nvPr/>
        </p:nvCxnSpPr>
        <p:spPr>
          <a:xfrm>
            <a:off x="3214678" y="3464719"/>
            <a:ext cx="930489" cy="894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5"/>
            <a:endCxn id="12" idx="2"/>
          </p:cNvCxnSpPr>
          <p:nvPr/>
        </p:nvCxnSpPr>
        <p:spPr>
          <a:xfrm rot="16200000" flipH="1">
            <a:off x="4445188" y="2552089"/>
            <a:ext cx="966208" cy="8590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6"/>
            <a:endCxn id="12" idx="2"/>
          </p:cNvCxnSpPr>
          <p:nvPr/>
        </p:nvCxnSpPr>
        <p:spPr>
          <a:xfrm>
            <a:off x="3214678" y="3464719"/>
            <a:ext cx="214314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3" idx="6"/>
            <a:endCxn id="8" idx="3"/>
          </p:cNvCxnSpPr>
          <p:nvPr/>
        </p:nvCxnSpPr>
        <p:spPr>
          <a:xfrm flipV="1">
            <a:off x="3214678" y="2498511"/>
            <a:ext cx="930489" cy="966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7"/>
            <a:endCxn id="12" idx="2"/>
          </p:cNvCxnSpPr>
          <p:nvPr/>
        </p:nvCxnSpPr>
        <p:spPr>
          <a:xfrm rot="5400000" flipH="1" flipV="1">
            <a:off x="4480907" y="3482579"/>
            <a:ext cx="894770" cy="8590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0800000" flipV="1">
            <a:off x="5000628" y="2357430"/>
            <a:ext cx="1071570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715008" y="1500174"/>
            <a:ext cx="435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VERTICES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rot="10800000" flipV="1">
            <a:off x="4572000" y="1714488"/>
            <a:ext cx="1071570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Terminologies In Graph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214282" y="3714752"/>
            <a:ext cx="87154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Terminologies in Graph: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Adjacent Nodes: If a node can be visited directly from another node then we can say that the destination node is adjacent to the source node.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For ex: in  the above diagram, v3 is adjacent to v2.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002060"/>
                </a:solidFill>
              </a:rPr>
              <a:t>Directed/Undirected Edges: If a n edge has a direction indicated by the presence of an arrow, then that edge is called as directed edge while an edge which has no direction will be called as undirected edge.</a:t>
            </a:r>
          </a:p>
        </p:txBody>
      </p:sp>
      <p:sp>
        <p:nvSpPr>
          <p:cNvPr id="6" name="Oval 5"/>
          <p:cNvSpPr/>
          <p:nvPr/>
        </p:nvSpPr>
        <p:spPr>
          <a:xfrm>
            <a:off x="4071934" y="1643050"/>
            <a:ext cx="500066" cy="50006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IN" dirty="0">
              <a:noFill/>
            </a:endParaRPr>
          </a:p>
        </p:txBody>
      </p:sp>
      <p:sp>
        <p:nvSpPr>
          <p:cNvPr id="8" name="Oval 7"/>
          <p:cNvSpPr/>
          <p:nvPr/>
        </p:nvSpPr>
        <p:spPr>
          <a:xfrm>
            <a:off x="4071934" y="3000372"/>
            <a:ext cx="500066" cy="50006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IN" dirty="0">
              <a:noFill/>
            </a:endParaRPr>
          </a:p>
        </p:txBody>
      </p:sp>
      <p:sp>
        <p:nvSpPr>
          <p:cNvPr id="9" name="Oval 8"/>
          <p:cNvSpPr/>
          <p:nvPr/>
        </p:nvSpPr>
        <p:spPr>
          <a:xfrm>
            <a:off x="5143504" y="2357430"/>
            <a:ext cx="500066" cy="50006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IN" dirty="0">
              <a:noFill/>
            </a:endParaRPr>
          </a:p>
        </p:txBody>
      </p:sp>
      <p:sp>
        <p:nvSpPr>
          <p:cNvPr id="10" name="Oval 9"/>
          <p:cNvSpPr/>
          <p:nvPr/>
        </p:nvSpPr>
        <p:spPr>
          <a:xfrm>
            <a:off x="2928926" y="2357430"/>
            <a:ext cx="500066" cy="50006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IN" dirty="0">
              <a:noFill/>
            </a:endParaRPr>
          </a:p>
        </p:txBody>
      </p:sp>
      <p:cxnSp>
        <p:nvCxnSpPr>
          <p:cNvPr id="12" name="Straight Connector 11"/>
          <p:cNvCxnSpPr>
            <a:stCxn id="10" idx="6"/>
            <a:endCxn id="8" idx="1"/>
          </p:cNvCxnSpPr>
          <p:nvPr/>
        </p:nvCxnSpPr>
        <p:spPr>
          <a:xfrm>
            <a:off x="3428992" y="2607463"/>
            <a:ext cx="716175" cy="466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5"/>
            <a:endCxn id="9" idx="2"/>
          </p:cNvCxnSpPr>
          <p:nvPr/>
        </p:nvCxnSpPr>
        <p:spPr>
          <a:xfrm rot="16200000" flipH="1">
            <a:off x="4552345" y="2016304"/>
            <a:ext cx="537580" cy="6447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6"/>
            <a:endCxn id="6" idx="3"/>
          </p:cNvCxnSpPr>
          <p:nvPr/>
        </p:nvCxnSpPr>
        <p:spPr>
          <a:xfrm flipV="1">
            <a:off x="3428992" y="2069883"/>
            <a:ext cx="716175" cy="537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7"/>
            <a:endCxn id="9" idx="2"/>
          </p:cNvCxnSpPr>
          <p:nvPr/>
        </p:nvCxnSpPr>
        <p:spPr>
          <a:xfrm rot="5400000" flipH="1" flipV="1">
            <a:off x="4588064" y="2518166"/>
            <a:ext cx="466142" cy="6447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</p:cNvCxnSpPr>
          <p:nvPr/>
        </p:nvCxnSpPr>
        <p:spPr>
          <a:xfrm rot="5400000">
            <a:off x="3821903" y="2034163"/>
            <a:ext cx="287545" cy="35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</p:cNvCxnSpPr>
          <p:nvPr/>
        </p:nvCxnSpPr>
        <p:spPr>
          <a:xfrm rot="10800000" flipV="1">
            <a:off x="4714878" y="2607463"/>
            <a:ext cx="428627" cy="323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1"/>
          </p:cNvCxnSpPr>
          <p:nvPr/>
        </p:nvCxnSpPr>
        <p:spPr>
          <a:xfrm rot="16200000" flipV="1">
            <a:off x="3786183" y="2714620"/>
            <a:ext cx="287547" cy="430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</p:cNvCxnSpPr>
          <p:nvPr/>
        </p:nvCxnSpPr>
        <p:spPr>
          <a:xfrm rot="16200000" flipH="1">
            <a:off x="4497871" y="2070779"/>
            <a:ext cx="217902" cy="216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Terminologies In Graph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214282" y="1428736"/>
            <a:ext cx="87154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b="1" dirty="0" smtClean="0">
                <a:solidFill>
                  <a:srgbClr val="FF0000"/>
                </a:solidFill>
              </a:rPr>
              <a:t>Directed/Undirected Graph: If a Graph has a direction on all the edges then it becomes a directed graph while if all the edges are undirected then the graph becomes undirected graph.</a:t>
            </a:r>
          </a:p>
          <a:p>
            <a:pPr marL="342900" indent="-342900">
              <a:buFont typeface="+mj-lt"/>
              <a:buAutoNum type="arabicPeriod" startAt="3"/>
            </a:pPr>
            <a:endParaRPr lang="en-US" dirty="0" smtClean="0"/>
          </a:p>
          <a:p>
            <a:pPr marL="342900" indent="-342900">
              <a:buFont typeface="+mj-lt"/>
              <a:buAutoNum type="arabicPeriod" startAt="3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Mixed Graph: If some of the edges of the graph are directed, while some are undirected then the graph will be called as Mixed Graph.</a:t>
            </a:r>
          </a:p>
          <a:p>
            <a:pPr marL="342900" indent="-342900">
              <a:buFont typeface="+mj-lt"/>
              <a:buAutoNum type="arabicPeriod" startAt="3"/>
            </a:pPr>
            <a:endParaRPr lang="en-US" dirty="0" smtClean="0"/>
          </a:p>
          <a:p>
            <a:pPr marL="342900" indent="-342900">
              <a:buFont typeface="+mj-lt"/>
              <a:buAutoNum type="arabicPeriod" startAt="3"/>
            </a:pPr>
            <a:r>
              <a:rPr lang="en-US" b="1" dirty="0" smtClean="0">
                <a:solidFill>
                  <a:srgbClr val="7030A0"/>
                </a:solidFill>
              </a:rPr>
              <a:t>Initial and Terminal Vertices: The vertex from which an edge originates is called as initial vertex while the vertex on which an edge terminates is called as terminal vertex. 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b="1" dirty="0" smtClean="0">
                <a:solidFill>
                  <a:srgbClr val="7030A0"/>
                </a:solidFill>
              </a:rPr>
              <a:t>For ex: For the edge which connects V2 &amp; V3, the vertex V2 is the initial vertex while the vertex V3 is the terminal vertex.</a:t>
            </a:r>
          </a:p>
          <a:p>
            <a:pPr marL="342900" indent="-342900">
              <a:buFont typeface="+mj-lt"/>
              <a:buAutoNum type="arabicPeriod" startAt="3"/>
            </a:pPr>
            <a:endParaRPr lang="en-US" dirty="0" smtClean="0"/>
          </a:p>
          <a:p>
            <a:pPr marL="342900" indent="-342900">
              <a:buFont typeface="+mj-lt"/>
              <a:buAutoNum type="arabicPeriod" startAt="3"/>
            </a:pPr>
            <a:r>
              <a:rPr lang="en-US" b="1" dirty="0" smtClean="0">
                <a:solidFill>
                  <a:srgbClr val="00B050"/>
                </a:solidFill>
              </a:rPr>
              <a:t>Sling: If an edge connects a vertex to itself, then it is called as a sling or self loop.</a:t>
            </a:r>
          </a:p>
          <a:p>
            <a:pPr marL="342900" indent="-342900">
              <a:buFont typeface="+mj-lt"/>
              <a:buAutoNum type="arabicPeriod" startAt="3"/>
            </a:pPr>
            <a:endParaRPr lang="en-US" dirty="0" smtClean="0"/>
          </a:p>
          <a:p>
            <a:pPr marL="342900" indent="-342900">
              <a:buFont typeface="+mj-lt"/>
              <a:buAutoNum type="arabicPeriod" startAt="3"/>
            </a:pPr>
            <a:r>
              <a:rPr lang="en-US" b="1" dirty="0" smtClean="0">
                <a:solidFill>
                  <a:srgbClr val="0070C0"/>
                </a:solidFill>
              </a:rPr>
              <a:t>Tree Graph: A graph without a closed path will be called as a tree graph.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Terminologies In Graph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214282" y="1428736"/>
            <a:ext cx="8715436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en-US" sz="1700" b="1" dirty="0" smtClean="0">
                <a:solidFill>
                  <a:schemeClr val="accent4">
                    <a:lumMod val="75000"/>
                  </a:schemeClr>
                </a:solidFill>
              </a:rPr>
              <a:t>Parallel Edges: If a pair of vertices have more than one edge between them, then these edges will be called as parallel edges and such a graph will be called as Multi Graph.</a:t>
            </a:r>
          </a:p>
          <a:p>
            <a:pPr marL="342900" indent="-342900">
              <a:buFont typeface="+mj-lt"/>
              <a:buAutoNum type="arabicPeriod" startAt="9"/>
            </a:pPr>
            <a:endParaRPr lang="en-US" sz="1700" b="1" dirty="0" smtClean="0"/>
          </a:p>
          <a:p>
            <a:pPr marL="342900" indent="-342900">
              <a:buFont typeface="+mj-lt"/>
              <a:buAutoNum type="arabicPeriod" startAt="9"/>
            </a:pPr>
            <a:r>
              <a:rPr lang="en-US" sz="1700" b="1" dirty="0" smtClean="0">
                <a:solidFill>
                  <a:schemeClr val="accent1">
                    <a:lumMod val="75000"/>
                  </a:schemeClr>
                </a:solidFill>
              </a:rPr>
              <a:t>Weighted Graph: If every edge of a Graph is assigned a positive integer value then the graph becomes weighted graph.</a:t>
            </a:r>
          </a:p>
          <a:p>
            <a:pPr marL="342900" indent="-342900">
              <a:buFont typeface="+mj-lt"/>
              <a:buAutoNum type="arabicPeriod" startAt="9"/>
            </a:pPr>
            <a:endParaRPr lang="en-US" sz="1700" b="1" dirty="0" smtClean="0"/>
          </a:p>
          <a:p>
            <a:pPr marL="342900" indent="-342900">
              <a:buFont typeface="+mj-lt"/>
              <a:buAutoNum type="arabicPeriod" startAt="9"/>
            </a:pPr>
            <a:r>
              <a:rPr lang="en-US" sz="1700" b="1" dirty="0" smtClean="0">
                <a:solidFill>
                  <a:schemeClr val="bg2">
                    <a:lumMod val="25000"/>
                  </a:schemeClr>
                </a:solidFill>
              </a:rPr>
              <a:t>Complete Graph: In the graph every vertex is adjacent to every other vertex i.e. all the vertices are directly connected to each other than the graph will be called as a complete graph.</a:t>
            </a:r>
          </a:p>
          <a:p>
            <a:pPr marL="342900" indent="-342900">
              <a:buFont typeface="+mj-lt"/>
              <a:buAutoNum type="arabicPeriod" startAt="9"/>
            </a:pPr>
            <a:endParaRPr lang="en-US" sz="1700" b="1" dirty="0" smtClean="0"/>
          </a:p>
          <a:p>
            <a:pPr marL="342900" indent="-342900">
              <a:buFont typeface="+mj-lt"/>
              <a:buAutoNum type="arabicPeriod" startAt="9"/>
            </a:pPr>
            <a:r>
              <a:rPr lang="en-US" sz="1700" b="1" dirty="0" err="1" smtClean="0">
                <a:solidFill>
                  <a:schemeClr val="accent6">
                    <a:lumMod val="75000"/>
                  </a:schemeClr>
                </a:solidFill>
              </a:rPr>
              <a:t>Indegree</a:t>
            </a:r>
            <a:r>
              <a:rPr lang="en-US" sz="1700" b="1" dirty="0" smtClean="0">
                <a:solidFill>
                  <a:schemeClr val="accent6">
                    <a:lumMod val="75000"/>
                  </a:schemeClr>
                </a:solidFill>
              </a:rPr>
              <a:t>: Number of edges terminating on a vertex are called as it’s </a:t>
            </a:r>
            <a:r>
              <a:rPr lang="en-US" sz="1700" b="1" dirty="0" err="1" smtClean="0">
                <a:solidFill>
                  <a:schemeClr val="accent6">
                    <a:lumMod val="75000"/>
                  </a:schemeClr>
                </a:solidFill>
              </a:rPr>
              <a:t>Indegree</a:t>
            </a:r>
            <a:r>
              <a:rPr lang="en-US" sz="1700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 startAt="9"/>
            </a:pPr>
            <a:endParaRPr lang="en-US" sz="1700" b="1" dirty="0" smtClean="0"/>
          </a:p>
          <a:p>
            <a:pPr marL="342900" indent="-342900">
              <a:buFont typeface="+mj-lt"/>
              <a:buAutoNum type="arabicPeriod" startAt="9"/>
            </a:pPr>
            <a:r>
              <a:rPr lang="en-US" sz="1700" b="1" dirty="0" err="1" smtClean="0">
                <a:solidFill>
                  <a:srgbClr val="0070C0"/>
                </a:solidFill>
              </a:rPr>
              <a:t>Outdegree</a:t>
            </a:r>
            <a:r>
              <a:rPr lang="en-US" sz="1700" b="1" dirty="0" smtClean="0">
                <a:solidFill>
                  <a:srgbClr val="0070C0"/>
                </a:solidFill>
              </a:rPr>
              <a:t>: Number of edges originating from a vertex are called as it’s </a:t>
            </a:r>
            <a:r>
              <a:rPr lang="en-US" sz="1700" b="1" dirty="0" err="1" smtClean="0">
                <a:solidFill>
                  <a:srgbClr val="0070C0"/>
                </a:solidFill>
              </a:rPr>
              <a:t>Outdegree</a:t>
            </a:r>
            <a:r>
              <a:rPr lang="en-US" sz="1700" b="1" dirty="0" smtClean="0">
                <a:solidFill>
                  <a:srgbClr val="0070C0"/>
                </a:solidFill>
              </a:rPr>
              <a:t>.</a:t>
            </a:r>
          </a:p>
          <a:p>
            <a:pPr marL="342900" indent="-342900">
              <a:buFont typeface="+mj-lt"/>
              <a:buAutoNum type="arabicPeriod" startAt="9"/>
            </a:pPr>
            <a:endParaRPr lang="en-US" sz="1700" b="1" dirty="0" smtClean="0"/>
          </a:p>
          <a:p>
            <a:pPr marL="342900" indent="-342900">
              <a:buFont typeface="+mj-lt"/>
              <a:buAutoNum type="arabicPeriod" startAt="9"/>
            </a:pPr>
            <a:r>
              <a:rPr lang="en-US" sz="1700" b="1" dirty="0" smtClean="0">
                <a:solidFill>
                  <a:schemeClr val="accent2">
                    <a:lumMod val="75000"/>
                  </a:schemeClr>
                </a:solidFill>
              </a:rPr>
              <a:t>Source: if a vertex has a positive </a:t>
            </a:r>
            <a:r>
              <a:rPr lang="en-US" sz="1700" b="1" dirty="0" err="1" smtClean="0">
                <a:solidFill>
                  <a:schemeClr val="accent2">
                    <a:lumMod val="75000"/>
                  </a:schemeClr>
                </a:solidFill>
              </a:rPr>
              <a:t>outdegree</a:t>
            </a:r>
            <a:r>
              <a:rPr lang="en-US" sz="1700" b="1" dirty="0" smtClean="0">
                <a:solidFill>
                  <a:schemeClr val="accent2">
                    <a:lumMod val="75000"/>
                  </a:schemeClr>
                </a:solidFill>
              </a:rPr>
              <a:t> but 0 </a:t>
            </a:r>
            <a:r>
              <a:rPr lang="en-US" sz="1700" b="1" dirty="0" err="1" smtClean="0">
                <a:solidFill>
                  <a:schemeClr val="accent2">
                    <a:lumMod val="75000"/>
                  </a:schemeClr>
                </a:solidFill>
              </a:rPr>
              <a:t>indegree</a:t>
            </a:r>
            <a:r>
              <a:rPr lang="en-US" sz="1700" b="1" dirty="0" smtClean="0">
                <a:solidFill>
                  <a:schemeClr val="accent2">
                    <a:lumMod val="75000"/>
                  </a:schemeClr>
                </a:solidFill>
              </a:rPr>
              <a:t> then that vertex is called as source.</a:t>
            </a:r>
            <a:endParaRPr lang="en-US" sz="17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Representing  A Graph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14282" y="1500174"/>
            <a:ext cx="87154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/>
              <a:t>Just like other </a:t>
            </a:r>
            <a:r>
              <a:rPr lang="en-US" sz="2400" b="1" dirty="0" smtClean="0">
                <a:solidFill>
                  <a:srgbClr val="FF0000"/>
                </a:solidFill>
              </a:rPr>
              <a:t>data structures </a:t>
            </a:r>
            <a:r>
              <a:rPr lang="en-US" sz="2400" dirty="0" smtClean="0"/>
              <a:t>a graph can also be </a:t>
            </a:r>
            <a:r>
              <a:rPr lang="en-US" sz="2400" b="1" dirty="0" smtClean="0">
                <a:solidFill>
                  <a:srgbClr val="0070C0"/>
                </a:solidFill>
              </a:rPr>
              <a:t>represented</a:t>
            </a:r>
            <a:r>
              <a:rPr lang="en-US" sz="2400" dirty="0" smtClean="0"/>
              <a:t> in </a:t>
            </a:r>
            <a:r>
              <a:rPr lang="en-US" sz="2400" b="1" dirty="0" smtClean="0">
                <a:solidFill>
                  <a:srgbClr val="7030A0"/>
                </a:solidFill>
              </a:rPr>
              <a:t>computers memory </a:t>
            </a:r>
            <a:r>
              <a:rPr lang="en-US" sz="2400" dirty="0" smtClean="0"/>
              <a:t>in 2 ways:</a:t>
            </a:r>
          </a:p>
          <a:p>
            <a:pPr>
              <a:buNone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Sequential/Array Representation</a:t>
            </a:r>
            <a:r>
              <a:rPr lang="en-US" sz="2400" dirty="0" smtClean="0"/>
              <a:t>: called as </a:t>
            </a:r>
            <a:r>
              <a:rPr lang="en-US" sz="2400" b="1" dirty="0" smtClean="0">
                <a:solidFill>
                  <a:srgbClr val="FF0000"/>
                </a:solidFill>
              </a:rPr>
              <a:t>ADJACENCY MATRIX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Representation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Linked Representation/Dynamic Representation</a:t>
            </a:r>
            <a:r>
              <a:rPr lang="en-US" sz="2400" dirty="0" smtClean="0"/>
              <a:t>: called as a </a:t>
            </a:r>
            <a:r>
              <a:rPr lang="en-US" sz="2400" b="1" dirty="0" smtClean="0">
                <a:solidFill>
                  <a:srgbClr val="7030A0"/>
                </a:solidFill>
              </a:rPr>
              <a:t>ADJACENCY LIST  </a:t>
            </a:r>
            <a:r>
              <a:rPr lang="en-US" sz="2400" b="1" dirty="0" smtClean="0">
                <a:solidFill>
                  <a:srgbClr val="0070C0"/>
                </a:solidFill>
              </a:rPr>
              <a:t>Representation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Adjacency Matrix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4143380"/>
            <a:ext cx="8503920" cy="242889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What is an Adjacency Matrix?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is a matrix which is created using edges and vertices of the graph.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is a square matrix which has same no of rows and columns as there are vertices in the graph.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contains only 1 and 0 as its value. At v[</a:t>
            </a:r>
            <a:r>
              <a:rPr lang="en-US" dirty="0" err="1" smtClean="0"/>
              <a:t>i</a:t>
            </a:r>
            <a:r>
              <a:rPr lang="en-US" dirty="0" smtClean="0"/>
              <a:t>][j], we use 1 if we have a direct link from the vertex vi to v2 and we use 0 if we don’t have such direct path.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9" name="Oval 8"/>
          <p:cNvSpPr/>
          <p:nvPr/>
        </p:nvSpPr>
        <p:spPr>
          <a:xfrm>
            <a:off x="3143240" y="1571612"/>
            <a:ext cx="500066" cy="50006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IN" dirty="0">
              <a:noFill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29256" y="2786058"/>
            <a:ext cx="500066" cy="50006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IN" dirty="0">
              <a:noFill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357818" y="1500174"/>
            <a:ext cx="500066" cy="50006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IN" dirty="0">
              <a:noFill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214678" y="2714620"/>
            <a:ext cx="500066" cy="50006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IN" dirty="0">
              <a:noFill/>
            </a:endParaRPr>
          </a:p>
        </p:txBody>
      </p:sp>
      <p:cxnSp>
        <p:nvCxnSpPr>
          <p:cNvPr id="13" name="Straight Connector 12"/>
          <p:cNvCxnSpPr>
            <a:stCxn id="9" idx="5"/>
            <a:endCxn id="10" idx="1"/>
          </p:cNvCxnSpPr>
          <p:nvPr/>
        </p:nvCxnSpPr>
        <p:spPr>
          <a:xfrm rot="16200000" flipH="1">
            <a:off x="4105858" y="1462660"/>
            <a:ext cx="860846" cy="19324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6"/>
            <a:endCxn id="10" idx="2"/>
          </p:cNvCxnSpPr>
          <p:nvPr/>
        </p:nvCxnSpPr>
        <p:spPr>
          <a:xfrm>
            <a:off x="3714744" y="2964653"/>
            <a:ext cx="1714512" cy="71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6"/>
            <a:endCxn id="11" idx="2"/>
          </p:cNvCxnSpPr>
          <p:nvPr/>
        </p:nvCxnSpPr>
        <p:spPr>
          <a:xfrm flipV="1">
            <a:off x="3643306" y="1750207"/>
            <a:ext cx="1714512" cy="71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7"/>
            <a:endCxn id="11" idx="3"/>
          </p:cNvCxnSpPr>
          <p:nvPr/>
        </p:nvCxnSpPr>
        <p:spPr>
          <a:xfrm rot="5400000" flipH="1" flipV="1">
            <a:off x="4105858" y="1462660"/>
            <a:ext cx="860846" cy="1789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0"/>
            <a:endCxn id="9" idx="4"/>
          </p:cNvCxnSpPr>
          <p:nvPr/>
        </p:nvCxnSpPr>
        <p:spPr>
          <a:xfrm rot="16200000" flipV="1">
            <a:off x="3107521" y="2357430"/>
            <a:ext cx="642942" cy="71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0"/>
            <a:endCxn id="11" idx="4"/>
          </p:cNvCxnSpPr>
          <p:nvPr/>
        </p:nvCxnSpPr>
        <p:spPr>
          <a:xfrm rot="16200000" flipV="1">
            <a:off x="5250661" y="2357430"/>
            <a:ext cx="785818" cy="71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10800000">
            <a:off x="3448773" y="2731681"/>
            <a:ext cx="2190809" cy="858049"/>
          </a:xfrm>
          <a:prstGeom prst="arc">
            <a:avLst>
              <a:gd name="adj1" fmla="val 11174790"/>
              <a:gd name="adj2" fmla="val 2143391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>
            <a:stCxn id="12" idx="7"/>
          </p:cNvCxnSpPr>
          <p:nvPr/>
        </p:nvCxnSpPr>
        <p:spPr>
          <a:xfrm rot="5400000" flipH="1" flipV="1">
            <a:off x="3962983" y="1893083"/>
            <a:ext cx="573299" cy="12162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9" idx="6"/>
          </p:cNvCxnSpPr>
          <p:nvPr/>
        </p:nvCxnSpPr>
        <p:spPr>
          <a:xfrm flipV="1">
            <a:off x="3643306" y="1785927"/>
            <a:ext cx="1000132" cy="35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9" idx="5"/>
          </p:cNvCxnSpPr>
          <p:nvPr/>
        </p:nvCxnSpPr>
        <p:spPr>
          <a:xfrm rot="16200000" flipH="1">
            <a:off x="3927263" y="1641254"/>
            <a:ext cx="573299" cy="1287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1" idx="4"/>
          </p:cNvCxnSpPr>
          <p:nvPr/>
        </p:nvCxnSpPr>
        <p:spPr>
          <a:xfrm rot="16200000" flipH="1">
            <a:off x="5375676" y="2232414"/>
            <a:ext cx="500068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0" idx="2"/>
          </p:cNvCxnSpPr>
          <p:nvPr/>
        </p:nvCxnSpPr>
        <p:spPr>
          <a:xfrm rot="10800000">
            <a:off x="4357686" y="3000373"/>
            <a:ext cx="107157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9" idx="4"/>
          </p:cNvCxnSpPr>
          <p:nvPr/>
        </p:nvCxnSpPr>
        <p:spPr>
          <a:xfrm rot="16200000" flipH="1">
            <a:off x="3196818" y="2268132"/>
            <a:ext cx="428628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643438" y="3571876"/>
            <a:ext cx="14287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5253</TotalTime>
  <Words>1003</Words>
  <Application>Microsoft Office PowerPoint</Application>
  <PresentationFormat>On-screen Show (4:3)</PresentationFormat>
  <Paragraphs>220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Civic</vt:lpstr>
      <vt:lpstr>Slide 1</vt:lpstr>
      <vt:lpstr>Graph</vt:lpstr>
      <vt:lpstr>Graph v/s Tree</vt:lpstr>
      <vt:lpstr>Physical View</vt:lpstr>
      <vt:lpstr>Terminologies In Graph</vt:lpstr>
      <vt:lpstr>Terminologies In Graph</vt:lpstr>
      <vt:lpstr>Terminologies In Graph</vt:lpstr>
      <vt:lpstr>Representing  A Graph</vt:lpstr>
      <vt:lpstr>Adjacency Matrix</vt:lpstr>
      <vt:lpstr>Adjacency Matrix</vt:lpstr>
      <vt:lpstr>Path Matrix</vt:lpstr>
      <vt:lpstr>Adjacency Matrix</vt:lpstr>
      <vt:lpstr>Adjacency Matrix</vt:lpstr>
      <vt:lpstr>Adjacency Matrix</vt:lpstr>
      <vt:lpstr>Using Warshall’s Algorithm For Calculating Path Matrix</vt:lpstr>
      <vt:lpstr>Using Warshall’s Algorithm For Calculating Path Matrix</vt:lpstr>
      <vt:lpstr>Implementing Warshall’s Algorithm For Calculating</vt:lpstr>
      <vt:lpstr>Implementing Warshall’s Algorithm For Calculating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Windows7</cp:lastModifiedBy>
  <cp:revision>361</cp:revision>
  <dcterms:created xsi:type="dcterms:W3CDTF">2015-12-21T13:46:48Z</dcterms:created>
  <dcterms:modified xsi:type="dcterms:W3CDTF">2020-12-20T06:44:27Z</dcterms:modified>
</cp:coreProperties>
</file>