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393" r:id="rId3"/>
    <p:sldId id="401" r:id="rId4"/>
    <p:sldId id="398" r:id="rId5"/>
    <p:sldId id="414" r:id="rId6"/>
    <p:sldId id="402" r:id="rId7"/>
    <p:sldId id="415" r:id="rId8"/>
    <p:sldId id="403" r:id="rId9"/>
    <p:sldId id="416" r:id="rId10"/>
    <p:sldId id="417" r:id="rId11"/>
    <p:sldId id="418" r:id="rId12"/>
    <p:sldId id="41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33</a:t>
            </a:r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Depth First Search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265226" y="2786058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sp>
        <p:nvSpPr>
          <p:cNvPr id="9" name="Oval 8"/>
          <p:cNvSpPr/>
          <p:nvPr/>
        </p:nvSpPr>
        <p:spPr>
          <a:xfrm>
            <a:off x="4265226" y="3786190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08234" y="3786190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2218" y="3786190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IN" dirty="0">
              <a:noFill/>
            </a:endParaRPr>
          </a:p>
        </p:txBody>
      </p:sp>
      <p:cxnSp>
        <p:nvCxnSpPr>
          <p:cNvPr id="12" name="Straight Connector 11"/>
          <p:cNvCxnSpPr>
            <a:stCxn id="6" idx="4"/>
            <a:endCxn id="9" idx="0"/>
          </p:cNvCxnSpPr>
          <p:nvPr/>
        </p:nvCxnSpPr>
        <p:spPr>
          <a:xfrm rot="5400000">
            <a:off x="4122350" y="3464719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6"/>
            <a:endCxn id="9" idx="2"/>
          </p:cNvCxnSpPr>
          <p:nvPr/>
        </p:nvCxnSpPr>
        <p:spPr>
          <a:xfrm>
            <a:off x="3479408" y="3964785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10" idx="0"/>
          </p:cNvCxnSpPr>
          <p:nvPr/>
        </p:nvCxnSpPr>
        <p:spPr>
          <a:xfrm rot="16200000" flipH="1">
            <a:off x="4730843" y="2930203"/>
            <a:ext cx="695251" cy="101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  <a:endCxn id="6" idx="3"/>
          </p:cNvCxnSpPr>
          <p:nvPr/>
        </p:nvCxnSpPr>
        <p:spPr>
          <a:xfrm rot="5400000" flipH="1" flipV="1">
            <a:off x="3461549" y="2930204"/>
            <a:ext cx="695251" cy="101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6"/>
            <a:endCxn id="10" idx="2"/>
          </p:cNvCxnSpPr>
          <p:nvPr/>
        </p:nvCxnSpPr>
        <p:spPr>
          <a:xfrm>
            <a:off x="4622416" y="3964785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265226" y="4838632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479672" y="4838632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122218" y="4838632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IN" dirty="0">
              <a:noFill/>
            </a:endParaRPr>
          </a:p>
        </p:txBody>
      </p:sp>
      <p:cxnSp>
        <p:nvCxnSpPr>
          <p:cNvPr id="37" name="Straight Connector 36"/>
          <p:cNvCxnSpPr>
            <a:stCxn id="9" idx="4"/>
            <a:endCxn id="34" idx="0"/>
          </p:cNvCxnSpPr>
          <p:nvPr/>
        </p:nvCxnSpPr>
        <p:spPr>
          <a:xfrm rot="5400000">
            <a:off x="4096195" y="4491006"/>
            <a:ext cx="6952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6"/>
            <a:endCxn id="34" idx="2"/>
          </p:cNvCxnSpPr>
          <p:nvPr/>
        </p:nvCxnSpPr>
        <p:spPr>
          <a:xfrm>
            <a:off x="3479408" y="5017227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35" idx="0"/>
          </p:cNvCxnSpPr>
          <p:nvPr/>
        </p:nvCxnSpPr>
        <p:spPr>
          <a:xfrm rot="16200000" flipH="1">
            <a:off x="4740407" y="3920771"/>
            <a:ext cx="747561" cy="108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9" idx="3"/>
          </p:cNvCxnSpPr>
          <p:nvPr/>
        </p:nvCxnSpPr>
        <p:spPr>
          <a:xfrm rot="5400000" flipH="1" flipV="1">
            <a:off x="3435394" y="3956491"/>
            <a:ext cx="747561" cy="101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6"/>
            <a:endCxn id="35" idx="2"/>
          </p:cNvCxnSpPr>
          <p:nvPr/>
        </p:nvCxnSpPr>
        <p:spPr>
          <a:xfrm>
            <a:off x="4622416" y="5017227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979606" y="6000768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622284" y="6000768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IN" dirty="0">
              <a:noFill/>
            </a:endParaRPr>
          </a:p>
        </p:txBody>
      </p:sp>
      <p:cxnSp>
        <p:nvCxnSpPr>
          <p:cNvPr id="47" name="Straight Connector 46"/>
          <p:cNvCxnSpPr>
            <a:stCxn id="34" idx="5"/>
            <a:endCxn id="45" idx="0"/>
          </p:cNvCxnSpPr>
          <p:nvPr/>
        </p:nvCxnSpPr>
        <p:spPr>
          <a:xfrm rot="16200000" flipH="1">
            <a:off x="4435527" y="5278093"/>
            <a:ext cx="857255" cy="588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6"/>
            <a:endCxn id="45" idx="2"/>
          </p:cNvCxnSpPr>
          <p:nvPr/>
        </p:nvCxnSpPr>
        <p:spPr>
          <a:xfrm>
            <a:off x="3979474" y="6179363"/>
            <a:ext cx="100013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0"/>
            <a:endCxn id="34" idx="3"/>
          </p:cNvCxnSpPr>
          <p:nvPr/>
        </p:nvCxnSpPr>
        <p:spPr>
          <a:xfrm rot="5400000" flipH="1" flipV="1">
            <a:off x="3630580" y="5313813"/>
            <a:ext cx="857255" cy="516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4"/>
            <a:endCxn id="45" idx="7"/>
          </p:cNvCxnSpPr>
          <p:nvPr/>
        </p:nvCxnSpPr>
        <p:spPr>
          <a:xfrm rot="5400000">
            <a:off x="5042750" y="5437559"/>
            <a:ext cx="857255" cy="373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4"/>
            <a:endCxn id="46" idx="1"/>
          </p:cNvCxnSpPr>
          <p:nvPr/>
        </p:nvCxnSpPr>
        <p:spPr>
          <a:xfrm rot="16200000" flipH="1">
            <a:off x="3059076" y="5437559"/>
            <a:ext cx="857255" cy="373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" idx="4"/>
            <a:endCxn id="36" idx="0"/>
          </p:cNvCxnSpPr>
          <p:nvPr/>
        </p:nvCxnSpPr>
        <p:spPr>
          <a:xfrm rot="5400000">
            <a:off x="2953187" y="4491006"/>
            <a:ext cx="6952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" idx="4"/>
            <a:endCxn id="35" idx="0"/>
          </p:cNvCxnSpPr>
          <p:nvPr/>
        </p:nvCxnSpPr>
        <p:spPr>
          <a:xfrm rot="16200000" flipH="1">
            <a:off x="5274922" y="4455287"/>
            <a:ext cx="695252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</p:cNvCxnSpPr>
          <p:nvPr/>
        </p:nvCxnSpPr>
        <p:spPr>
          <a:xfrm rot="5400000">
            <a:off x="3908037" y="3019501"/>
            <a:ext cx="338061" cy="480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4"/>
            <a:endCxn id="9" idx="0"/>
          </p:cNvCxnSpPr>
          <p:nvPr/>
        </p:nvCxnSpPr>
        <p:spPr>
          <a:xfrm rot="5400000">
            <a:off x="4263821" y="3323248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5"/>
          </p:cNvCxnSpPr>
          <p:nvPr/>
        </p:nvCxnSpPr>
        <p:spPr>
          <a:xfrm rot="16200000" flipH="1">
            <a:off x="4677264" y="2983781"/>
            <a:ext cx="480937" cy="695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0"/>
          </p:cNvCxnSpPr>
          <p:nvPr/>
        </p:nvCxnSpPr>
        <p:spPr>
          <a:xfrm rot="5400000" flipH="1" flipV="1">
            <a:off x="3363957" y="4365990"/>
            <a:ext cx="409499" cy="535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4" idx="0"/>
          </p:cNvCxnSpPr>
          <p:nvPr/>
        </p:nvCxnSpPr>
        <p:spPr>
          <a:xfrm rot="16200000" flipV="1">
            <a:off x="4276196" y="4671006"/>
            <a:ext cx="334457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5" idx="0"/>
          </p:cNvCxnSpPr>
          <p:nvPr/>
        </p:nvCxnSpPr>
        <p:spPr>
          <a:xfrm rot="16200000" flipV="1">
            <a:off x="5328501" y="4508865"/>
            <a:ext cx="266625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2"/>
            <a:endCxn id="9" idx="6"/>
          </p:cNvCxnSpPr>
          <p:nvPr/>
        </p:nvCxnSpPr>
        <p:spPr>
          <a:xfrm rot="10800000">
            <a:off x="4940234" y="3964785"/>
            <a:ext cx="46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" idx="2"/>
            <a:endCxn id="11" idx="6"/>
          </p:cNvCxnSpPr>
          <p:nvPr/>
        </p:nvCxnSpPr>
        <p:spPr>
          <a:xfrm rot="10800000">
            <a:off x="3761226" y="3964785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5" idx="2"/>
            <a:endCxn id="34" idx="6"/>
          </p:cNvCxnSpPr>
          <p:nvPr/>
        </p:nvCxnSpPr>
        <p:spPr>
          <a:xfrm rot="10800000">
            <a:off x="4939672" y="5017227"/>
            <a:ext cx="54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2"/>
            <a:endCxn id="36" idx="6"/>
          </p:cNvCxnSpPr>
          <p:nvPr/>
        </p:nvCxnSpPr>
        <p:spPr>
          <a:xfrm rot="10800000">
            <a:off x="3761226" y="5017227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5" idx="7"/>
            <a:endCxn id="35" idx="4"/>
          </p:cNvCxnSpPr>
          <p:nvPr/>
        </p:nvCxnSpPr>
        <p:spPr>
          <a:xfrm rot="5400000" flipH="1" flipV="1">
            <a:off x="5042750" y="5437560"/>
            <a:ext cx="857255" cy="373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5" idx="0"/>
          </p:cNvCxnSpPr>
          <p:nvPr/>
        </p:nvCxnSpPr>
        <p:spPr>
          <a:xfrm rot="16200000" flipV="1">
            <a:off x="4747434" y="5590000"/>
            <a:ext cx="500066" cy="321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6" idx="6"/>
            <a:endCxn id="45" idx="2"/>
          </p:cNvCxnSpPr>
          <p:nvPr/>
        </p:nvCxnSpPr>
        <p:spPr>
          <a:xfrm>
            <a:off x="3979474" y="6179363"/>
            <a:ext cx="61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4" idx="3"/>
          </p:cNvCxnSpPr>
          <p:nvPr/>
        </p:nvCxnSpPr>
        <p:spPr>
          <a:xfrm rot="5400000">
            <a:off x="3969911" y="5224515"/>
            <a:ext cx="428627" cy="266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6" idx="1"/>
          </p:cNvCxnSpPr>
          <p:nvPr/>
        </p:nvCxnSpPr>
        <p:spPr>
          <a:xfrm rot="16200000" flipV="1">
            <a:off x="3372252" y="5750735"/>
            <a:ext cx="409499" cy="19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" idx="4"/>
            <a:endCxn id="36" idx="0"/>
          </p:cNvCxnSpPr>
          <p:nvPr/>
        </p:nvCxnSpPr>
        <p:spPr>
          <a:xfrm rot="5400000">
            <a:off x="3102813" y="4341380"/>
            <a:ext cx="39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" idx="4"/>
          </p:cNvCxnSpPr>
          <p:nvPr/>
        </p:nvCxnSpPr>
        <p:spPr>
          <a:xfrm rot="16200000" flipH="1">
            <a:off x="5390374" y="4339834"/>
            <a:ext cx="428630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14445" y="3071810"/>
            <a:ext cx="15665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Final Output:</a:t>
            </a:r>
          </a:p>
          <a:p>
            <a:pPr algn="r"/>
            <a:r>
              <a:rPr lang="en-US" dirty="0" smtClean="0"/>
              <a:t>A</a:t>
            </a:r>
          </a:p>
          <a:p>
            <a:pPr algn="r"/>
            <a:r>
              <a:rPr lang="en-US" dirty="0" smtClean="0"/>
              <a:t>B</a:t>
            </a:r>
          </a:p>
          <a:p>
            <a:pPr algn="r"/>
            <a:r>
              <a:rPr lang="en-US" dirty="0" smtClean="0"/>
              <a:t>G</a:t>
            </a:r>
          </a:p>
          <a:p>
            <a:pPr algn="r"/>
            <a:r>
              <a:rPr lang="en-US" dirty="0" smtClean="0"/>
              <a:t>E</a:t>
            </a:r>
          </a:p>
          <a:p>
            <a:pPr algn="r"/>
            <a:r>
              <a:rPr lang="en-US" dirty="0" smtClean="0"/>
              <a:t>J</a:t>
            </a:r>
          </a:p>
          <a:p>
            <a:pPr algn="r"/>
            <a:r>
              <a:rPr lang="en-US" dirty="0" smtClean="0"/>
              <a:t>K</a:t>
            </a:r>
          </a:p>
          <a:p>
            <a:pPr algn="r"/>
            <a:r>
              <a:rPr lang="en-US" dirty="0" smtClean="0"/>
              <a:t>D</a:t>
            </a:r>
          </a:p>
          <a:p>
            <a:pPr algn="r"/>
            <a:r>
              <a:rPr lang="en-US" dirty="0" smtClean="0"/>
              <a:t>C</a:t>
            </a:r>
          </a:p>
          <a:p>
            <a:pPr algn="r"/>
            <a:r>
              <a:rPr lang="en-US" dirty="0" smtClean="0"/>
              <a:t>F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622416" y="250030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4693854" y="2643182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846254" y="2643182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601526" y="355973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5672964" y="370261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5825364" y="370261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479540" y="348829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4550978" y="3631172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703378" y="3631172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407970" y="355973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3479408" y="370261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3631808" y="370261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407970" y="46313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3479408" y="477418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3631808" y="477418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529956" y="463130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4601394" y="477418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4753794" y="477418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693986" y="455986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5765424" y="4702742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5917824" y="4702742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887014" y="57743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3958452" y="5917188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10852" y="5917188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315774" y="584575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59" name="Straight Connector 158"/>
          <p:cNvCxnSpPr/>
          <p:nvPr/>
        </p:nvCxnSpPr>
        <p:spPr>
          <a:xfrm flipV="1">
            <a:off x="5387212" y="5988626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5539612" y="5988626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14282" y="1571612"/>
            <a:ext cx="87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replace QUEUE with a STACK, we will apply DFS i.e. keeping the approach same if we just change the data structure from QUEUE to STACK the output order will be called as DEPTH FIRST SEARCH.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DFS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20" y="1571612"/>
            <a:ext cx="8715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Set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FLAG</a:t>
            </a:r>
            <a:r>
              <a:rPr lang="en-US" sz="2400" dirty="0" smtClean="0"/>
              <a:t> of all the </a:t>
            </a:r>
            <a:r>
              <a:rPr lang="en-US" sz="2400" b="1" dirty="0" smtClean="0">
                <a:solidFill>
                  <a:srgbClr val="00B050"/>
                </a:solidFill>
              </a:rPr>
              <a:t>vertice</a:t>
            </a:r>
            <a:r>
              <a:rPr lang="en-US" sz="2400" b="1" dirty="0" smtClean="0">
                <a:solidFill>
                  <a:srgbClr val="00B050"/>
                </a:solidFill>
              </a:rPr>
              <a:t>s</a:t>
            </a:r>
            <a:r>
              <a:rPr lang="en-US" sz="2400" dirty="0" smtClean="0"/>
              <a:t> of the Graph to 1 indicating that they haven</a:t>
            </a:r>
            <a:r>
              <a:rPr lang="en-IN" sz="2400" dirty="0" smtClean="0"/>
              <a:t>’t been </a:t>
            </a:r>
            <a:r>
              <a:rPr lang="en-IN" sz="2400" b="1" dirty="0" smtClean="0">
                <a:solidFill>
                  <a:srgbClr val="FF0000"/>
                </a:solidFill>
              </a:rPr>
              <a:t>processed</a:t>
            </a:r>
            <a:r>
              <a:rPr lang="en-IN" sz="2400" dirty="0" smtClean="0"/>
              <a:t> yet.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Find the </a:t>
            </a:r>
            <a:r>
              <a:rPr lang="en-US" sz="2400" b="1" dirty="0" smtClean="0">
                <a:solidFill>
                  <a:srgbClr val="0070C0"/>
                </a:solidFill>
              </a:rPr>
              <a:t>Source vertex</a:t>
            </a:r>
            <a:r>
              <a:rPr lang="en-US" sz="2400" dirty="0" smtClean="0"/>
              <a:t>, push it in the </a:t>
            </a:r>
            <a:r>
              <a:rPr lang="en-US" sz="2400" b="1" dirty="0" smtClean="0">
                <a:solidFill>
                  <a:srgbClr val="00B050"/>
                </a:solidFill>
              </a:rPr>
              <a:t>Stack</a:t>
            </a:r>
            <a:r>
              <a:rPr lang="en-US" sz="2400" dirty="0" smtClean="0"/>
              <a:t> and change it’s </a:t>
            </a:r>
            <a:r>
              <a:rPr lang="en-US" sz="2400" b="1" dirty="0" smtClean="0">
                <a:solidFill>
                  <a:srgbClr val="7030A0"/>
                </a:solidFill>
              </a:rPr>
              <a:t>FLAG value </a:t>
            </a:r>
            <a:r>
              <a:rPr lang="en-US" sz="2400" dirty="0" smtClean="0"/>
              <a:t>to 2, indicating that it is in the </a:t>
            </a:r>
            <a:r>
              <a:rPr lang="en-US" sz="2400" b="1" dirty="0" smtClean="0">
                <a:solidFill>
                  <a:srgbClr val="FF0000"/>
                </a:solidFill>
              </a:rPr>
              <a:t>WAITING STATE.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Pop the </a:t>
            </a:r>
            <a:r>
              <a:rPr lang="en-US" sz="2400" b="1" dirty="0" smtClean="0">
                <a:solidFill>
                  <a:srgbClr val="0070C0"/>
                </a:solidFill>
              </a:rPr>
              <a:t>top node </a:t>
            </a:r>
            <a:r>
              <a:rPr lang="en-US" sz="2400" dirty="0" smtClean="0"/>
              <a:t>from the Stack and do the following: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Write the data part of the node.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Set it’s </a:t>
            </a:r>
            <a:r>
              <a:rPr lang="en-US" sz="2000" b="1" dirty="0" smtClean="0">
                <a:solidFill>
                  <a:srgbClr val="00B050"/>
                </a:solidFill>
              </a:rPr>
              <a:t>FLAG to 3 </a:t>
            </a:r>
            <a:r>
              <a:rPr lang="en-US" sz="2000" dirty="0" smtClean="0"/>
              <a:t>indicating that it is in </a:t>
            </a:r>
            <a:r>
              <a:rPr lang="en-US" sz="2000" b="1" dirty="0" smtClean="0">
                <a:solidFill>
                  <a:srgbClr val="0070C0"/>
                </a:solidFill>
              </a:rPr>
              <a:t>PROCESSED STATE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 smtClean="0"/>
              <a:t>Find all those adjacent vertices of the </a:t>
            </a:r>
            <a:r>
              <a:rPr lang="en-US" sz="2000" b="1" dirty="0" smtClean="0">
                <a:solidFill>
                  <a:srgbClr val="7030A0"/>
                </a:solidFill>
              </a:rPr>
              <a:t>current node </a:t>
            </a:r>
            <a:r>
              <a:rPr lang="en-US" sz="2000" dirty="0" smtClean="0"/>
              <a:t>which are still in </a:t>
            </a:r>
            <a:r>
              <a:rPr lang="en-US" sz="2000" b="1" dirty="0" smtClean="0">
                <a:solidFill>
                  <a:srgbClr val="FF0000"/>
                </a:solidFill>
              </a:rPr>
              <a:t>UNPROCESSED STATE </a:t>
            </a:r>
            <a:r>
              <a:rPr lang="en-US" sz="2000" dirty="0" smtClean="0"/>
              <a:t>i.e. their flag is 1.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b="1" dirty="0" smtClean="0">
                <a:solidFill>
                  <a:srgbClr val="7030A0"/>
                </a:solidFill>
              </a:rPr>
              <a:t>PUSH</a:t>
            </a:r>
            <a:r>
              <a:rPr lang="en-US" sz="2000" dirty="0" smtClean="0"/>
              <a:t> these </a:t>
            </a:r>
            <a:r>
              <a:rPr lang="en-US" sz="2000" b="1" dirty="0" smtClean="0">
                <a:solidFill>
                  <a:srgbClr val="00B050"/>
                </a:solidFill>
              </a:rPr>
              <a:t>UNPROCESSED</a:t>
            </a:r>
            <a:r>
              <a:rPr lang="en-US" sz="2000" dirty="0" smtClean="0"/>
              <a:t> vertices in the </a:t>
            </a:r>
            <a:r>
              <a:rPr lang="en-US" sz="2000" b="1" dirty="0" smtClean="0">
                <a:solidFill>
                  <a:srgbClr val="FF0000"/>
                </a:solidFill>
              </a:rPr>
              <a:t>STACK</a:t>
            </a:r>
            <a:r>
              <a:rPr lang="en-US" sz="2000" dirty="0" smtClean="0"/>
              <a:t> and set their </a:t>
            </a:r>
            <a:r>
              <a:rPr lang="en-US" sz="2000" b="1" dirty="0" smtClean="0">
                <a:solidFill>
                  <a:srgbClr val="0070C0"/>
                </a:solidFill>
              </a:rPr>
              <a:t>FLAG to 2.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Repeat </a:t>
            </a:r>
            <a:r>
              <a:rPr lang="en-US" sz="2400" b="1" dirty="0" smtClean="0">
                <a:solidFill>
                  <a:srgbClr val="00B050"/>
                </a:solidFill>
              </a:rPr>
              <a:t>STEP 3</a:t>
            </a:r>
            <a:r>
              <a:rPr lang="en-US" sz="2400" dirty="0" smtClean="0"/>
              <a:t> until </a:t>
            </a:r>
            <a:r>
              <a:rPr lang="en-US" sz="2400" b="1" dirty="0" smtClean="0">
                <a:solidFill>
                  <a:srgbClr val="7030A0"/>
                </a:solidFill>
              </a:rPr>
              <a:t>STACK </a:t>
            </a:r>
            <a:r>
              <a:rPr lang="en-US" sz="2400" dirty="0" smtClean="0"/>
              <a:t>becomes empty.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Finish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FF0000"/>
                </a:solidFill>
              </a:rPr>
              <a:t>return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</a:t>
            </a:r>
            <a:r>
              <a:rPr lang="en-US" b="1" dirty="0" smtClean="0"/>
              <a:t>DFS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27438" cy="511666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Stack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tos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void push(</a:t>
            </a:r>
            <a:r>
              <a:rPr lang="en-US" dirty="0" err="1" smtClean="0"/>
              <a:t>struct</a:t>
            </a:r>
            <a:r>
              <a:rPr lang="en-US" dirty="0" smtClean="0"/>
              <a:t> Stack *,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in pop(</a:t>
            </a:r>
            <a:r>
              <a:rPr lang="en-US" dirty="0" err="1" smtClean="0"/>
              <a:t>struct</a:t>
            </a:r>
            <a:r>
              <a:rPr lang="en-US" dirty="0" smtClean="0"/>
              <a:t> stack *);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[][4],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[4][4];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i,j,v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</a:t>
            </a:r>
            <a:r>
              <a:rPr lang="en-US" dirty="0" smtClean="0"/>
              <a:t>=0;i&lt;4;i++)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         for(j=0;j&lt;4;j++)</a:t>
            </a:r>
          </a:p>
          <a:p>
            <a:pPr>
              <a:buNone/>
            </a:pPr>
            <a:r>
              <a:rPr lang="en-US" dirty="0" smtClean="0"/>
              <a:t>	        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(”Is there a path from vertex[%d] to vertex{d%](Y-1,N-0)?”,i+1;j+i);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sacnf</a:t>
            </a:r>
            <a:r>
              <a:rPr lang="en-US" dirty="0" smtClean="0"/>
              <a:t>(“%</a:t>
            </a:r>
            <a:r>
              <a:rPr lang="en-US" dirty="0" err="1" smtClean="0"/>
              <a:t>d”,&amp;arr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][j]);	</a:t>
            </a:r>
          </a:p>
          <a:p>
            <a:pPr>
              <a:buNone/>
            </a:pPr>
            <a:r>
              <a:rPr lang="en-US" dirty="0" smtClean="0"/>
              <a:t>	        }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(“enter source vertex”);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d”,&amp;v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dfs</a:t>
            </a:r>
            <a:r>
              <a:rPr lang="en-US" dirty="0" smtClean="0"/>
              <a:t>(</a:t>
            </a:r>
            <a:r>
              <a:rPr lang="en-US" dirty="0" err="1" smtClean="0"/>
              <a:t>arr,v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57752" y="1527048"/>
            <a:ext cx="4627438" cy="518810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[][4],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baseline="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struct</a:t>
            </a:r>
            <a:r>
              <a:rPr lang="en-US" sz="2700" dirty="0" smtClean="0"/>
              <a:t> Stack s;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i</a:t>
            </a:r>
            <a:r>
              <a:rPr lang="en-US" sz="2700" dirty="0" smtClean="0"/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status[4]={0,0,0,0};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smtClean="0"/>
              <a:t>s.tos=-1;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smtClean="0"/>
              <a:t>push(&amp;</a:t>
            </a:r>
            <a:r>
              <a:rPr lang="en-US" sz="2700" dirty="0" err="1" smtClean="0"/>
              <a:t>s,v</a:t>
            </a:r>
            <a:r>
              <a:rPr lang="en-US" sz="2700" dirty="0" smtClean="0"/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smtClean="0"/>
              <a:t>while(s.tos==-1)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smtClean="0"/>
              <a:t>       v=pop(&amp;s);</a:t>
            </a: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       if(status[v]==0)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     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(“v[%d]\</a:t>
            </a:r>
            <a:r>
              <a:rPr lang="en-US" sz="2700" dirty="0" err="1" smtClean="0"/>
              <a:t>n”,v</a:t>
            </a:r>
            <a:r>
              <a:rPr lang="en-US" sz="2700" dirty="0" smtClean="0"/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smtClean="0"/>
              <a:t>	status[v]=1;</a:t>
            </a: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  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      for(</a:t>
            </a:r>
            <a:r>
              <a:rPr lang="en-US" sz="2700" dirty="0" err="1" smtClean="0"/>
              <a:t>i</a:t>
            </a:r>
            <a:r>
              <a:rPr lang="en-US" sz="2700" dirty="0" smtClean="0"/>
              <a:t>=3;i&gt;=0;i--)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 </a:t>
            </a:r>
            <a:r>
              <a:rPr lang="en-US" sz="2700" dirty="0" smtClean="0"/>
              <a:t>    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if(</a:t>
            </a:r>
            <a:r>
              <a:rPr lang="en-US" sz="2700" dirty="0" err="1" smtClean="0"/>
              <a:t>arr</a:t>
            </a:r>
            <a:r>
              <a:rPr lang="en-US" sz="2700" dirty="0" smtClean="0"/>
              <a:t>[v][</a:t>
            </a:r>
            <a:r>
              <a:rPr lang="en-US" sz="2700" dirty="0" err="1" smtClean="0"/>
              <a:t>i</a:t>
            </a:r>
            <a:r>
              <a:rPr lang="en-US" sz="2700" dirty="0" smtClean="0"/>
              <a:t>]==1&amp;&amp;status[</a:t>
            </a:r>
            <a:r>
              <a:rPr lang="en-US" sz="2700" dirty="0" err="1" smtClean="0"/>
              <a:t>i</a:t>
            </a:r>
            <a:r>
              <a:rPr lang="en-US" sz="2700" dirty="0" smtClean="0"/>
              <a:t>]==</a:t>
            </a:r>
            <a:r>
              <a:rPr lang="en-US" sz="2700" smtClean="0"/>
              <a:t>0)</a:t>
            </a: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         push(&amp;</a:t>
            </a:r>
            <a:r>
              <a:rPr lang="en-US" sz="2700" dirty="0" err="1" smtClean="0"/>
              <a:t>s,i</a:t>
            </a:r>
            <a:r>
              <a:rPr lang="en-US" sz="2700" dirty="0" smtClean="0"/>
              <a:t>);</a:t>
            </a: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      }</a:t>
            </a: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}</a:t>
            </a:r>
            <a:endParaRPr lang="en-US" sz="27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baseline="0" dirty="0" smtClean="0"/>
              <a:t>}</a:t>
            </a: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/>
          <p:cNvSpPr/>
          <p:nvPr/>
        </p:nvSpPr>
        <p:spPr>
          <a:xfrm>
            <a:off x="3857620" y="3071810"/>
            <a:ext cx="5000660" cy="3571900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Linked Representation Of A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572000" y="1643050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6429388" y="2428868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IN" dirty="0">
              <a:noFill/>
            </a:endParaRPr>
          </a:p>
        </p:txBody>
      </p:sp>
      <p:sp>
        <p:nvSpPr>
          <p:cNvPr id="9" name="Oval 8"/>
          <p:cNvSpPr/>
          <p:nvPr/>
        </p:nvSpPr>
        <p:spPr>
          <a:xfrm>
            <a:off x="6357950" y="1643050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43438" y="2500306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cxnSp>
        <p:nvCxnSpPr>
          <p:cNvPr id="11" name="Straight Connector 10"/>
          <p:cNvCxnSpPr>
            <a:stCxn id="6" idx="5"/>
            <a:endCxn id="8" idx="1"/>
          </p:cNvCxnSpPr>
          <p:nvPr/>
        </p:nvCxnSpPr>
        <p:spPr>
          <a:xfrm rot="16200000" flipH="1">
            <a:off x="5412666" y="1412146"/>
            <a:ext cx="533246" cy="1604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6"/>
            <a:endCxn id="8" idx="2"/>
          </p:cNvCxnSpPr>
          <p:nvPr/>
        </p:nvCxnSpPr>
        <p:spPr>
          <a:xfrm flipV="1">
            <a:off x="5000628" y="2607463"/>
            <a:ext cx="1428760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9" idx="2"/>
          </p:cNvCxnSpPr>
          <p:nvPr/>
        </p:nvCxnSpPr>
        <p:spPr>
          <a:xfrm>
            <a:off x="4929190" y="1821645"/>
            <a:ext cx="142876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6" idx="4"/>
          </p:cNvCxnSpPr>
          <p:nvPr/>
        </p:nvCxnSpPr>
        <p:spPr>
          <a:xfrm rot="16200000" flipV="1">
            <a:off x="4536281" y="2214554"/>
            <a:ext cx="500066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9" idx="4"/>
          </p:cNvCxnSpPr>
          <p:nvPr/>
        </p:nvCxnSpPr>
        <p:spPr>
          <a:xfrm rot="16200000" flipV="1">
            <a:off x="6357950" y="2178835"/>
            <a:ext cx="42862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 flipV="1">
            <a:off x="4929190" y="1785926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</p:cNvCxnSpPr>
          <p:nvPr/>
        </p:nvCxnSpPr>
        <p:spPr>
          <a:xfrm rot="16200000" flipH="1">
            <a:off x="5198352" y="1626459"/>
            <a:ext cx="338063" cy="9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</p:cNvCxnSpPr>
          <p:nvPr/>
        </p:nvCxnSpPr>
        <p:spPr>
          <a:xfrm rot="16200000" flipH="1">
            <a:off x="6447247" y="2089537"/>
            <a:ext cx="214316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6"/>
          </p:cNvCxnSpPr>
          <p:nvPr/>
        </p:nvCxnSpPr>
        <p:spPr>
          <a:xfrm flipV="1">
            <a:off x="5000628" y="2643182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</p:cNvCxnSpPr>
          <p:nvPr/>
        </p:nvCxnSpPr>
        <p:spPr>
          <a:xfrm rot="16200000" flipH="1">
            <a:off x="4589859" y="2160975"/>
            <a:ext cx="357192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500958" y="2143116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noFill/>
            </a:endParaRPr>
          </a:p>
        </p:txBody>
      </p:sp>
      <p:cxnSp>
        <p:nvCxnSpPr>
          <p:cNvPr id="36" name="Straight Connector 35"/>
          <p:cNvCxnSpPr>
            <a:stCxn id="9" idx="6"/>
            <a:endCxn id="35" idx="2"/>
          </p:cNvCxnSpPr>
          <p:nvPr/>
        </p:nvCxnSpPr>
        <p:spPr>
          <a:xfrm>
            <a:off x="6715140" y="1821645"/>
            <a:ext cx="785818" cy="500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8" idx="6"/>
            <a:endCxn id="35" idx="2"/>
          </p:cNvCxnSpPr>
          <p:nvPr/>
        </p:nvCxnSpPr>
        <p:spPr>
          <a:xfrm flipV="1">
            <a:off x="6786578" y="2321711"/>
            <a:ext cx="714380" cy="285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6"/>
          </p:cNvCxnSpPr>
          <p:nvPr/>
        </p:nvCxnSpPr>
        <p:spPr>
          <a:xfrm>
            <a:off x="6715140" y="1821645"/>
            <a:ext cx="500066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2"/>
          </p:cNvCxnSpPr>
          <p:nvPr/>
        </p:nvCxnSpPr>
        <p:spPr>
          <a:xfrm rot="10800000" flipV="1">
            <a:off x="7072330" y="2321710"/>
            <a:ext cx="428628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71472" y="1857062"/>
          <a:ext cx="2428892" cy="221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0132"/>
                <a:gridCol w="1428760"/>
              </a:tblGrid>
              <a:tr h="1196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 Nodes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B,</a:t>
                      </a:r>
                      <a:r>
                        <a:rPr lang="en-US" baseline="0" dirty="0" smtClean="0"/>
                        <a:t> C, 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 E</a:t>
                      </a:r>
                      <a:endParaRPr lang="en-IN" dirty="0"/>
                    </a:p>
                  </a:txBody>
                  <a:tcPr/>
                </a:tc>
              </a:tr>
              <a:tr h="1511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500561" y="3214686"/>
          <a:ext cx="857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  <a:gridCol w="285752"/>
                <a:gridCol w="285752"/>
              </a:tblGrid>
              <a:tr h="21431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5357818" y="3429000"/>
            <a:ext cx="395657" cy="2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5715008" y="3214686"/>
          <a:ext cx="6429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Straight Arrow Connector 59"/>
          <p:cNvCxnSpPr/>
          <p:nvPr/>
        </p:nvCxnSpPr>
        <p:spPr>
          <a:xfrm>
            <a:off x="6390921" y="3429000"/>
            <a:ext cx="395657" cy="2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786578" y="3214686"/>
          <a:ext cx="6429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2" name="Straight Arrow Connector 61"/>
          <p:cNvCxnSpPr/>
          <p:nvPr/>
        </p:nvCxnSpPr>
        <p:spPr>
          <a:xfrm>
            <a:off x="7429520" y="3429000"/>
            <a:ext cx="395657" cy="2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7858148" y="3214686"/>
          <a:ext cx="6429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4500562" y="3942716"/>
          <a:ext cx="857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  <a:gridCol w="285752"/>
                <a:gridCol w="285752"/>
              </a:tblGrid>
              <a:tr h="21431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5" name="Straight Arrow Connector 64"/>
          <p:cNvCxnSpPr/>
          <p:nvPr/>
        </p:nvCxnSpPr>
        <p:spPr>
          <a:xfrm>
            <a:off x="5357818" y="4157030"/>
            <a:ext cx="395657" cy="2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5715008" y="3942716"/>
          <a:ext cx="6429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Straight Arrow Connector 66"/>
          <p:cNvCxnSpPr/>
          <p:nvPr/>
        </p:nvCxnSpPr>
        <p:spPr>
          <a:xfrm rot="5400000">
            <a:off x="4756155" y="3755233"/>
            <a:ext cx="346871" cy="7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4500562" y="4643446"/>
          <a:ext cx="857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  <a:gridCol w="285752"/>
                <a:gridCol w="285752"/>
              </a:tblGrid>
              <a:tr h="214314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5" name="Straight Arrow Connector 94"/>
          <p:cNvCxnSpPr/>
          <p:nvPr/>
        </p:nvCxnSpPr>
        <p:spPr>
          <a:xfrm rot="5400000">
            <a:off x="4756156" y="5183993"/>
            <a:ext cx="346871" cy="7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4756154" y="4469613"/>
            <a:ext cx="346871" cy="7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4500562" y="5357826"/>
          <a:ext cx="857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  <a:gridCol w="285752"/>
                <a:gridCol w="285752"/>
              </a:tblGrid>
              <a:tr h="214314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8" name="Straight Arrow Connector 97"/>
          <p:cNvCxnSpPr/>
          <p:nvPr/>
        </p:nvCxnSpPr>
        <p:spPr>
          <a:xfrm>
            <a:off x="5357819" y="5572140"/>
            <a:ext cx="395657" cy="2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5715009" y="5357826"/>
          <a:ext cx="6429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0" name="Straight Arrow Connector 99"/>
          <p:cNvCxnSpPr/>
          <p:nvPr/>
        </p:nvCxnSpPr>
        <p:spPr>
          <a:xfrm>
            <a:off x="6390922" y="5572140"/>
            <a:ext cx="395657" cy="2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6786579" y="5357826"/>
          <a:ext cx="6429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2" name="Straight Arrow Connector 101"/>
          <p:cNvCxnSpPr/>
          <p:nvPr/>
        </p:nvCxnSpPr>
        <p:spPr>
          <a:xfrm rot="5400000">
            <a:off x="4756156" y="5898373"/>
            <a:ext cx="346871" cy="7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4500562" y="6072206"/>
          <a:ext cx="85725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  <a:gridCol w="285752"/>
                <a:gridCol w="285752"/>
              </a:tblGrid>
              <a:tr h="21431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4" name="Straight Arrow Connector 103"/>
          <p:cNvCxnSpPr/>
          <p:nvPr/>
        </p:nvCxnSpPr>
        <p:spPr>
          <a:xfrm>
            <a:off x="5357818" y="6286520"/>
            <a:ext cx="395657" cy="2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5715008" y="6072206"/>
          <a:ext cx="6429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7" name="Left Brace 116"/>
          <p:cNvSpPr/>
          <p:nvPr/>
        </p:nvSpPr>
        <p:spPr>
          <a:xfrm>
            <a:off x="3929058" y="3286124"/>
            <a:ext cx="357190" cy="307183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Left Brace 117"/>
          <p:cNvSpPr/>
          <p:nvPr/>
        </p:nvSpPr>
        <p:spPr>
          <a:xfrm rot="16200000">
            <a:off x="7036611" y="2750340"/>
            <a:ext cx="357190" cy="214314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2683901" y="463130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 List</a:t>
            </a:r>
            <a:endParaRPr lang="en-IN" dirty="0"/>
          </a:p>
        </p:txBody>
      </p:sp>
      <p:sp>
        <p:nvSpPr>
          <p:cNvPr id="120" name="TextBox 119"/>
          <p:cNvSpPr txBox="1"/>
          <p:nvPr/>
        </p:nvSpPr>
        <p:spPr>
          <a:xfrm>
            <a:off x="6684429" y="400050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List</a:t>
            </a:r>
            <a:endParaRPr lang="en-IN" dirty="0"/>
          </a:p>
        </p:txBody>
      </p:sp>
      <p:sp>
        <p:nvSpPr>
          <p:cNvPr id="130" name="TextBox 129"/>
          <p:cNvSpPr txBox="1"/>
          <p:nvPr/>
        </p:nvSpPr>
        <p:spPr>
          <a:xfrm>
            <a:off x="3039208" y="242886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Adjacent List</a:t>
            </a:r>
            <a:endParaRPr lang="en-IN" dirty="0"/>
          </a:p>
        </p:txBody>
      </p:sp>
      <p:cxnSp>
        <p:nvCxnSpPr>
          <p:cNvPr id="132" name="Straight Arrow Connector 131"/>
          <p:cNvCxnSpPr/>
          <p:nvPr/>
        </p:nvCxnSpPr>
        <p:spPr>
          <a:xfrm rot="16200000" flipH="1">
            <a:off x="3643307" y="2857496"/>
            <a:ext cx="357189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4984628" cy="51166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edge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char data;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edge *next;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char data;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edge *next;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addvertex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node**, char);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insertedge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*, char, char);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* </a:t>
            </a:r>
            <a:r>
              <a:rPr lang="en-US" dirty="0" err="1" smtClean="0"/>
              <a:t>findvertex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*,char);</a:t>
            </a:r>
          </a:p>
          <a:p>
            <a:pPr>
              <a:buNone/>
            </a:pPr>
            <a:r>
              <a:rPr lang="en-US" dirty="0" smtClean="0"/>
              <a:t>void display(</a:t>
            </a:r>
            <a:r>
              <a:rPr lang="en-US" dirty="0" err="1" smtClean="0"/>
              <a:t>struct</a:t>
            </a:r>
            <a:r>
              <a:rPr lang="en-US" dirty="0" smtClean="0"/>
              <a:t> node *);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removeedge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*, char, char);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removevertex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**, char);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30974" y="1455610"/>
            <a:ext cx="4984628" cy="540239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struct</a:t>
            </a:r>
            <a:r>
              <a:rPr lang="en-US" sz="2700" dirty="0" smtClean="0"/>
              <a:t> node *start=NULL;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char ch1,ch2;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stop=0;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choice;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do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         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(“\n1. Add Vertex”);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         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(“\n2. Insert Edge”);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         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(“\n3. Remove Vertex”);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         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(“\n4. Remove Edge”);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         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(“\n5. Display”);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         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(“\n6. Enter Choice”);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         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 Enter Choice”);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         </a:t>
            </a:r>
            <a:r>
              <a:rPr lang="en-US" sz="2700" dirty="0" err="1" smtClean="0"/>
              <a:t>scanf</a:t>
            </a:r>
            <a:r>
              <a:rPr lang="en-US" sz="2700" dirty="0" smtClean="0"/>
              <a:t>(“%</a:t>
            </a:r>
            <a:r>
              <a:rPr lang="en-US" sz="2700" dirty="0" err="1" smtClean="0"/>
              <a:t>d”,&amp;choice</a:t>
            </a:r>
            <a:r>
              <a:rPr lang="en-US" sz="2700" dirty="0" smtClean="0"/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         switch(choice)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       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case 1: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</a:t>
            </a:r>
            <a:r>
              <a:rPr lang="en-US" sz="2700" dirty="0" err="1" smtClean="0"/>
              <a:t>nEnter</a:t>
            </a:r>
            <a:r>
              <a:rPr lang="en-US" sz="2700" dirty="0" smtClean="0"/>
              <a:t>  node  name:”);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scanf</a:t>
            </a:r>
            <a:r>
              <a:rPr lang="en-US" sz="2700" dirty="0" smtClean="0"/>
              <a:t>(“%c”, &amp;ch1);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addvertex</a:t>
            </a:r>
            <a:r>
              <a:rPr lang="en-US" sz="2700" dirty="0" smtClean="0"/>
              <a:t>(&amp;start,ch1);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break;	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    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}</a:t>
            </a: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214282" y="1384196"/>
            <a:ext cx="4214842" cy="5402390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case 2: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(“Enter </a:t>
            </a:r>
            <a:r>
              <a:rPr lang="en-US" sz="2700" dirty="0" err="1" smtClean="0"/>
              <a:t>src</a:t>
            </a:r>
            <a:r>
              <a:rPr lang="en-US" sz="2700" dirty="0" smtClean="0"/>
              <a:t> and </a:t>
            </a:r>
            <a:r>
              <a:rPr lang="en-US" sz="2700" dirty="0" err="1" smtClean="0"/>
              <a:t>dest</a:t>
            </a:r>
            <a:r>
              <a:rPr lang="en-US" sz="2700" dirty="0" smtClean="0"/>
              <a:t> vertices”);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scanf</a:t>
            </a:r>
            <a:r>
              <a:rPr lang="en-US" sz="2700" dirty="0" smtClean="0"/>
              <a:t>(“%c %c”,&amp;ch1,&amp;ch2);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insertedge</a:t>
            </a:r>
            <a:r>
              <a:rPr lang="en-US" sz="2700" dirty="0" smtClean="0"/>
              <a:t>(start,ch1,ch2);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break;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case 3: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(“Enter vertex name:”);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scanf</a:t>
            </a:r>
            <a:r>
              <a:rPr lang="en-US" sz="2700" dirty="0" smtClean="0"/>
              <a:t>(“%c”,&amp;ch1);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removevertex</a:t>
            </a:r>
            <a:r>
              <a:rPr lang="en-US" sz="2700" dirty="0" smtClean="0"/>
              <a:t>(&amp;start,ch1);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break;</a:t>
            </a:r>
            <a:endParaRPr lang="en-IN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case 4: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(“Enter </a:t>
            </a:r>
            <a:r>
              <a:rPr lang="en-US" sz="2700" dirty="0" err="1" smtClean="0"/>
              <a:t>src</a:t>
            </a:r>
            <a:r>
              <a:rPr lang="en-US" sz="2700" dirty="0" smtClean="0"/>
              <a:t> and </a:t>
            </a:r>
            <a:r>
              <a:rPr lang="en-US" sz="2700" dirty="0" err="1" smtClean="0"/>
              <a:t>dest</a:t>
            </a:r>
            <a:r>
              <a:rPr lang="en-US" sz="2700" dirty="0" smtClean="0"/>
              <a:t> vertices”);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scanf</a:t>
            </a:r>
            <a:r>
              <a:rPr lang="en-US" sz="2700" dirty="0" smtClean="0"/>
              <a:t>(“%c %c”,&amp;ch1,&amp;ch2);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removeedge</a:t>
            </a:r>
            <a:r>
              <a:rPr lang="en-US" sz="2700" dirty="0" smtClean="0"/>
              <a:t>(start,ch1,ch2);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break;</a:t>
            </a:r>
            <a:endParaRPr lang="en-IN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case 5: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display(start);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break;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case 6: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stop=1;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break;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default: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(“Wrong Choice! Try Again\n”)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}while(stop==0)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err="1" smtClean="0"/>
              <a:t>getch</a:t>
            </a:r>
            <a:r>
              <a:rPr lang="en-US" sz="2700" dirty="0" smtClean="0"/>
              <a:t>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</a:t>
            </a:r>
            <a:endParaRPr lang="en-IN" sz="27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86314" y="1500174"/>
            <a:ext cx="4214842" cy="540239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void </a:t>
            </a:r>
            <a:r>
              <a:rPr lang="en-US" sz="2700" dirty="0" err="1" smtClean="0"/>
              <a:t>addvertex</a:t>
            </a:r>
            <a:r>
              <a:rPr lang="en-US" sz="2700" dirty="0" smtClean="0"/>
              <a:t>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node **</a:t>
            </a:r>
            <a:r>
              <a:rPr lang="en-US" sz="2700" dirty="0" err="1" smtClean="0"/>
              <a:t>ps</a:t>
            </a:r>
            <a:r>
              <a:rPr lang="en-US" sz="2700" dirty="0" smtClean="0"/>
              <a:t>, char </a:t>
            </a:r>
            <a:r>
              <a:rPr lang="en-US" sz="2700" dirty="0" err="1" smtClean="0"/>
              <a:t>ch</a:t>
            </a:r>
            <a:r>
              <a:rPr lang="en-US" sz="2700" dirty="0" smtClean="0"/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struct</a:t>
            </a:r>
            <a:r>
              <a:rPr lang="en-US" sz="2700" dirty="0" smtClean="0"/>
              <a:t> node *p, *temp;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p=(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node *)</a:t>
            </a:r>
            <a:r>
              <a:rPr lang="en-US" sz="2700" dirty="0" err="1" smtClean="0"/>
              <a:t>malloc</a:t>
            </a:r>
            <a:r>
              <a:rPr lang="en-US" sz="2700" dirty="0" smtClean="0"/>
              <a:t>(</a:t>
            </a:r>
            <a:r>
              <a:rPr lang="en-US" sz="2700" dirty="0" err="1" smtClean="0"/>
              <a:t>sizeof</a:t>
            </a:r>
            <a:r>
              <a:rPr lang="en-US" sz="2700" dirty="0" smtClean="0"/>
              <a:t>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node));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p-&gt;data=</a:t>
            </a:r>
            <a:r>
              <a:rPr lang="en-US" sz="2700" dirty="0" err="1" smtClean="0"/>
              <a:t>ch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p-&gt;next=NULL;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p-&gt;</a:t>
            </a:r>
            <a:r>
              <a:rPr lang="en-US" sz="2700" dirty="0" err="1" smtClean="0"/>
              <a:t>enext</a:t>
            </a:r>
            <a:r>
              <a:rPr lang="en-US" sz="2700" dirty="0" smtClean="0"/>
              <a:t>=NULL;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if(*</a:t>
            </a:r>
            <a:r>
              <a:rPr lang="en-US" sz="2700" dirty="0" err="1" smtClean="0"/>
              <a:t>ps</a:t>
            </a:r>
            <a:r>
              <a:rPr lang="en-US" sz="2700" dirty="0" smtClean="0"/>
              <a:t>==NULL)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*</a:t>
            </a:r>
            <a:r>
              <a:rPr lang="en-US" sz="2700" dirty="0" err="1" smtClean="0"/>
              <a:t>ps</a:t>
            </a:r>
            <a:r>
              <a:rPr lang="en-US" sz="2700" dirty="0" smtClean="0"/>
              <a:t>=p;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return;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temp=*</a:t>
            </a:r>
            <a:r>
              <a:rPr lang="en-US" sz="2700" dirty="0" err="1" smtClean="0"/>
              <a:t>ps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while(temp-&gt;next!=NULL)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temp=temp-&gt;next;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temp-&gt;next=p;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714480" y="214290"/>
            <a:ext cx="5643602" cy="642942"/>
          </a:xfrm>
          <a:prstGeom prst="rect">
            <a:avLst/>
          </a:prstGeom>
        </p:spPr>
        <p:txBody>
          <a:bodyPr vert="horz" anchor="b">
            <a:normAutofit fontScale="8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Program To Implement Graph</a:t>
            </a:r>
            <a:endParaRPr kumimoji="0" lang="en-IN" sz="33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b="1" dirty="0" smtClean="0"/>
              <a:t>Program To Implement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357158" y="1598510"/>
            <a:ext cx="5857916" cy="304493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err="1" smtClean="0"/>
              <a:t>struct</a:t>
            </a:r>
            <a:r>
              <a:rPr lang="en-US" sz="2700" dirty="0" smtClean="0"/>
              <a:t> node * </a:t>
            </a:r>
            <a:r>
              <a:rPr lang="en-US" sz="2700" dirty="0" err="1" smtClean="0"/>
              <a:t>findvertex</a:t>
            </a:r>
            <a:r>
              <a:rPr lang="en-US" sz="2700" dirty="0" smtClean="0"/>
              <a:t>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node *p, char </a:t>
            </a:r>
            <a:r>
              <a:rPr lang="en-US" sz="2700" dirty="0" err="1" smtClean="0"/>
              <a:t>ch</a:t>
            </a:r>
            <a:r>
              <a:rPr lang="en-US" sz="2700" dirty="0" smtClean="0"/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while(p!=NULL)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if(p-&gt;data==</a:t>
            </a:r>
            <a:r>
              <a:rPr lang="en-US" sz="2700" dirty="0" err="1" smtClean="0"/>
              <a:t>ch</a:t>
            </a:r>
            <a:r>
              <a:rPr lang="en-US" sz="2700" dirty="0" smtClean="0"/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	break;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p=p-&gt;next;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return p;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</a:t>
            </a:r>
            <a:endParaRPr lang="en-IN" sz="27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158" y="5027534"/>
            <a:ext cx="8348722" cy="1187548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Assignment: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Write down the implementation of the function </a:t>
            </a:r>
            <a:r>
              <a:rPr lang="en-US" sz="2700" dirty="0" err="1" smtClean="0"/>
              <a:t>insertedge</a:t>
            </a:r>
            <a:r>
              <a:rPr lang="en-US" sz="2700" dirty="0" smtClean="0"/>
              <a:t>()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214282" y="1428736"/>
            <a:ext cx="4286280" cy="5357850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void </a:t>
            </a:r>
            <a:r>
              <a:rPr lang="en-US" sz="2700" dirty="0" err="1" smtClean="0"/>
              <a:t>insertedge</a:t>
            </a:r>
            <a:r>
              <a:rPr lang="en-US" sz="2700" dirty="0" smtClean="0"/>
              <a:t>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node *p, char s, char d)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struct</a:t>
            </a:r>
            <a:r>
              <a:rPr lang="en-US" sz="2700" dirty="0" smtClean="0"/>
              <a:t> node *q;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struct</a:t>
            </a:r>
            <a:r>
              <a:rPr lang="en-US" sz="2700" dirty="0" smtClean="0"/>
              <a:t> edge *r, *t;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if(p==NULL)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(“Graph is Empty”);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return;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q=</a:t>
            </a:r>
            <a:r>
              <a:rPr lang="en-US" sz="2700" dirty="0" err="1" smtClean="0"/>
              <a:t>findvertex</a:t>
            </a:r>
            <a:r>
              <a:rPr lang="en-US" sz="2700" dirty="0" smtClean="0"/>
              <a:t>(</a:t>
            </a:r>
            <a:r>
              <a:rPr lang="en-US" sz="2700" dirty="0" err="1" smtClean="0"/>
              <a:t>p,s</a:t>
            </a:r>
            <a:r>
              <a:rPr lang="en-US" sz="2700" dirty="0" smtClean="0"/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if(q==NULL)</a:t>
            </a:r>
            <a:br>
              <a:rPr lang="en-US" sz="2700" dirty="0" smtClean="0"/>
            </a:br>
            <a:r>
              <a:rPr lang="en-US" sz="2700" dirty="0" smtClean="0"/>
              <a:t>{</a:t>
            </a:r>
            <a:br>
              <a:rPr lang="en-US" sz="2700" dirty="0" smtClean="0"/>
            </a:b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(“Source Vertex Missing!”);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return;</a:t>
            </a:r>
            <a:br>
              <a:rPr lang="en-US" sz="2700" dirty="0" smtClean="0"/>
            </a:br>
            <a:r>
              <a:rPr lang="en-US" sz="2700" dirty="0" smtClean="0"/>
              <a:t>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if(</a:t>
            </a:r>
            <a:r>
              <a:rPr lang="en-US" sz="2700" dirty="0" err="1" smtClean="0"/>
              <a:t>findvertex</a:t>
            </a:r>
            <a:r>
              <a:rPr lang="en-US" sz="2700" dirty="0" smtClean="0"/>
              <a:t>(</a:t>
            </a:r>
            <a:r>
              <a:rPr lang="en-US" sz="2700" dirty="0" err="1" smtClean="0"/>
              <a:t>p,d</a:t>
            </a:r>
            <a:r>
              <a:rPr lang="en-US" sz="2700" dirty="0" smtClean="0"/>
              <a:t>)==NULL)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{</a:t>
            </a:r>
            <a:br>
              <a:rPr lang="en-US" sz="2700" dirty="0" smtClean="0"/>
            </a:b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</a:t>
            </a:r>
            <a:r>
              <a:rPr lang="en-US" sz="2700" dirty="0" err="1" smtClean="0"/>
              <a:t>Dest</a:t>
            </a:r>
            <a:r>
              <a:rPr lang="en-US" sz="2700" dirty="0" smtClean="0"/>
              <a:t> Vertex Missing”);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return;</a:t>
            </a:r>
            <a:br>
              <a:rPr lang="en-US" sz="2700" dirty="0" smtClean="0"/>
            </a:br>
            <a:r>
              <a:rPr lang="en-US" sz="2700" dirty="0" smtClean="0"/>
              <a:t>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r=(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edge *)</a:t>
            </a:r>
            <a:r>
              <a:rPr lang="en-US" sz="2700" dirty="0" err="1" smtClean="0"/>
              <a:t>malloc</a:t>
            </a:r>
            <a:r>
              <a:rPr lang="en-US" sz="2700" dirty="0" smtClean="0"/>
              <a:t>(</a:t>
            </a:r>
            <a:r>
              <a:rPr lang="en-US" sz="2700" dirty="0" err="1" smtClean="0"/>
              <a:t>sizeof</a:t>
            </a:r>
            <a:r>
              <a:rPr lang="en-US" sz="2700" dirty="0" smtClean="0"/>
              <a:t>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edge));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r-&gt;next=NULL;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r-&gt;data=d;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</a:t>
            </a:r>
            <a:endParaRPr lang="en-IN" sz="27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857752" y="1500174"/>
            <a:ext cx="4286280" cy="435771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if(q-&gt;</a:t>
            </a:r>
            <a:r>
              <a:rPr lang="en-US" sz="2700" dirty="0" err="1" smtClean="0"/>
              <a:t>enext</a:t>
            </a:r>
            <a:r>
              <a:rPr lang="en-US" sz="2700" dirty="0" smtClean="0"/>
              <a:t>==NULL)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q-&gt;</a:t>
            </a:r>
            <a:r>
              <a:rPr lang="en-US" sz="2700" dirty="0" err="1" smtClean="0"/>
              <a:t>enext</a:t>
            </a:r>
            <a:r>
              <a:rPr lang="en-US" sz="2700" dirty="0" smtClean="0"/>
              <a:t>=r;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return;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t=q-&gt;</a:t>
            </a:r>
            <a:r>
              <a:rPr lang="en-US" sz="2700" dirty="0" err="1" smtClean="0"/>
              <a:t>enext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while(t-&gt;next!=NULL)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t=t-&gt;next;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t-&gt;next=r;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err="1" smtClean="0"/>
              <a:t>printf</a:t>
            </a:r>
            <a:r>
              <a:rPr lang="en-US" sz="2700" dirty="0" smtClean="0"/>
              <a:t>(“Edge Added Successfully”);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285720" y="1500174"/>
            <a:ext cx="6715172" cy="5214974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void display(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node *p)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struct</a:t>
            </a:r>
            <a:r>
              <a:rPr lang="en-US" sz="2700" dirty="0" smtClean="0"/>
              <a:t> edge *temp;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if(p==NULL)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{</a:t>
            </a:r>
            <a:br>
              <a:rPr lang="en-US" sz="2700" dirty="0" smtClean="0"/>
            </a:b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(“Graph is empty”);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return;</a:t>
            </a:r>
            <a:br>
              <a:rPr lang="en-US" sz="2700" dirty="0" smtClean="0"/>
            </a:br>
            <a:r>
              <a:rPr lang="en-US" sz="2700" dirty="0" smtClean="0"/>
              <a:t>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while(p!=NULL)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</a:t>
            </a:r>
            <a:r>
              <a:rPr lang="en-US" sz="2700" dirty="0" err="1" smtClean="0"/>
              <a:t>nvertex</a:t>
            </a:r>
            <a:r>
              <a:rPr lang="en-US" sz="2700" dirty="0" smtClean="0"/>
              <a:t>: %</a:t>
            </a:r>
            <a:r>
              <a:rPr lang="en-US" sz="2700" dirty="0" err="1" smtClean="0"/>
              <a:t>c”,p</a:t>
            </a:r>
            <a:r>
              <a:rPr lang="en-US" sz="2700" dirty="0" smtClean="0"/>
              <a:t>-&gt;data);</a:t>
            </a:r>
            <a:br>
              <a:rPr lang="en-US" sz="2700" dirty="0" smtClean="0"/>
            </a:b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</a:t>
            </a:r>
            <a:r>
              <a:rPr lang="en-US" sz="2700" dirty="0" err="1" smtClean="0"/>
              <a:t>tAdj</a:t>
            </a:r>
            <a:r>
              <a:rPr lang="en-US" sz="2700" dirty="0" smtClean="0"/>
              <a:t> vertices:”);</a:t>
            </a:r>
            <a:br>
              <a:rPr lang="en-US" sz="2700" dirty="0" smtClean="0"/>
            </a:br>
            <a:r>
              <a:rPr lang="en-US" sz="2700" dirty="0" smtClean="0"/>
              <a:t>	temp=p-&gt;</a:t>
            </a:r>
            <a:r>
              <a:rPr lang="en-US" sz="2700" dirty="0" err="1" smtClean="0"/>
              <a:t>enext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while(temp!=NULL)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{</a:t>
            </a:r>
            <a:br>
              <a:rPr lang="en-US" sz="2700" dirty="0" smtClean="0"/>
            </a:b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(“%</a:t>
            </a:r>
            <a:r>
              <a:rPr lang="en-US" sz="2700" dirty="0" err="1" smtClean="0"/>
              <a:t>c”,temp</a:t>
            </a:r>
            <a:r>
              <a:rPr lang="en-US" sz="2700" dirty="0" smtClean="0"/>
              <a:t>-&gt;data);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	temp=temp-&gt;next;</a:t>
            </a:r>
            <a:br>
              <a:rPr lang="en-US" sz="2700" dirty="0" smtClean="0"/>
            </a:b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	p=p-&gt;next;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700" dirty="0" smtClean="0"/>
              <a:t>}</a:t>
            </a:r>
            <a:endParaRPr lang="en-IN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 Traversal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20" y="1571612"/>
            <a:ext cx="8715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/>
              <a:t>Just like we have </a:t>
            </a:r>
            <a:r>
              <a:rPr lang="en-US" sz="2400" b="1" dirty="0" smtClean="0">
                <a:solidFill>
                  <a:srgbClr val="FF0000"/>
                </a:solidFill>
              </a:rPr>
              <a:t>3 popular algorithms </a:t>
            </a:r>
            <a:r>
              <a:rPr lang="en-US" sz="2400" dirty="0" smtClean="0"/>
              <a:t>used for </a:t>
            </a:r>
            <a:r>
              <a:rPr lang="en-US" sz="2400" b="1" dirty="0" smtClean="0">
                <a:solidFill>
                  <a:srgbClr val="0070C0"/>
                </a:solidFill>
              </a:rPr>
              <a:t>Tree Traversal</a:t>
            </a:r>
            <a:r>
              <a:rPr lang="en-US" sz="2400" dirty="0" smtClean="0"/>
              <a:t>, similarly we also can </a:t>
            </a:r>
            <a:r>
              <a:rPr lang="en-US" sz="2400" b="1" dirty="0" smtClean="0">
                <a:solidFill>
                  <a:srgbClr val="00B050"/>
                </a:solidFill>
              </a:rPr>
              <a:t>traverse</a:t>
            </a:r>
            <a:r>
              <a:rPr lang="en-US" sz="2400" dirty="0" smtClean="0"/>
              <a:t> a Graph using 2 popular </a:t>
            </a:r>
            <a:r>
              <a:rPr lang="en-US" sz="2400" b="1" dirty="0" smtClean="0">
                <a:solidFill>
                  <a:srgbClr val="7030A0"/>
                </a:solidFill>
              </a:rPr>
              <a:t>traversal algorithm </a:t>
            </a:r>
            <a:r>
              <a:rPr lang="en-US" sz="2400" dirty="0" smtClean="0"/>
              <a:t>which are called as:</a:t>
            </a:r>
          </a:p>
          <a:p>
            <a:pPr lvl="0"/>
            <a:endParaRPr lang="en-US" sz="2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BFS: Breadth First Search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DFS: Depth First Search</a:t>
            </a:r>
          </a:p>
          <a:p>
            <a:pPr marL="342900" lvl="0" indent="-34290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BFS uses </a:t>
            </a:r>
            <a:r>
              <a:rPr lang="en-US" sz="2400" b="1" dirty="0" smtClean="0">
                <a:solidFill>
                  <a:srgbClr val="0070C0"/>
                </a:solidFill>
              </a:rPr>
              <a:t>QUEUE</a:t>
            </a:r>
            <a:r>
              <a:rPr lang="en-US" sz="2400" dirty="0" smtClean="0"/>
              <a:t> while traversing a </a:t>
            </a:r>
            <a:r>
              <a:rPr lang="en-US" sz="2400" b="1" dirty="0" smtClean="0">
                <a:solidFill>
                  <a:srgbClr val="7030A0"/>
                </a:solidFill>
              </a:rPr>
              <a:t>Graph</a:t>
            </a:r>
            <a:r>
              <a:rPr lang="en-US" sz="2400" dirty="0" smtClean="0"/>
              <a:t> and DFS uses a </a:t>
            </a:r>
            <a:r>
              <a:rPr lang="en-US" sz="2400" b="1" dirty="0" smtClean="0">
                <a:solidFill>
                  <a:srgbClr val="00B050"/>
                </a:solidFill>
              </a:rPr>
              <a:t>STACK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Breadth First Search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4071934" y="1928802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sp>
        <p:nvSpPr>
          <p:cNvPr id="9" name="Oval 8"/>
          <p:cNvSpPr/>
          <p:nvPr/>
        </p:nvSpPr>
        <p:spPr>
          <a:xfrm>
            <a:off x="4071934" y="2928934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14942" y="2928934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928926" y="2928934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IN" dirty="0">
              <a:noFill/>
            </a:endParaRPr>
          </a:p>
        </p:txBody>
      </p:sp>
      <p:cxnSp>
        <p:nvCxnSpPr>
          <p:cNvPr id="12" name="Straight Connector 11"/>
          <p:cNvCxnSpPr>
            <a:stCxn id="6" idx="4"/>
            <a:endCxn id="9" idx="0"/>
          </p:cNvCxnSpPr>
          <p:nvPr/>
        </p:nvCxnSpPr>
        <p:spPr>
          <a:xfrm rot="5400000">
            <a:off x="3929058" y="2607463"/>
            <a:ext cx="64294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6"/>
            <a:endCxn id="9" idx="2"/>
          </p:cNvCxnSpPr>
          <p:nvPr/>
        </p:nvCxnSpPr>
        <p:spPr>
          <a:xfrm>
            <a:off x="3286116" y="3107529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10" idx="0"/>
          </p:cNvCxnSpPr>
          <p:nvPr/>
        </p:nvCxnSpPr>
        <p:spPr>
          <a:xfrm rot="16200000" flipH="1">
            <a:off x="4537551" y="2072947"/>
            <a:ext cx="695251" cy="101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0"/>
            <a:endCxn id="6" idx="3"/>
          </p:cNvCxnSpPr>
          <p:nvPr/>
        </p:nvCxnSpPr>
        <p:spPr>
          <a:xfrm rot="5400000" flipH="1" flipV="1">
            <a:off x="3268257" y="2072948"/>
            <a:ext cx="695251" cy="101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6"/>
            <a:endCxn id="10" idx="2"/>
          </p:cNvCxnSpPr>
          <p:nvPr/>
        </p:nvCxnSpPr>
        <p:spPr>
          <a:xfrm>
            <a:off x="4429124" y="3107529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071934" y="3981376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286380" y="3981376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sp>
        <p:nvSpPr>
          <p:cNvPr id="36" name="Oval 35"/>
          <p:cNvSpPr/>
          <p:nvPr/>
        </p:nvSpPr>
        <p:spPr>
          <a:xfrm>
            <a:off x="2928926" y="3981376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IN" dirty="0">
              <a:noFill/>
            </a:endParaRPr>
          </a:p>
        </p:txBody>
      </p:sp>
      <p:cxnSp>
        <p:nvCxnSpPr>
          <p:cNvPr id="37" name="Straight Connector 36"/>
          <p:cNvCxnSpPr>
            <a:stCxn id="9" idx="4"/>
            <a:endCxn id="34" idx="0"/>
          </p:cNvCxnSpPr>
          <p:nvPr/>
        </p:nvCxnSpPr>
        <p:spPr>
          <a:xfrm rot="5400000">
            <a:off x="3902903" y="3633750"/>
            <a:ext cx="6952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6"/>
            <a:endCxn id="34" idx="2"/>
          </p:cNvCxnSpPr>
          <p:nvPr/>
        </p:nvCxnSpPr>
        <p:spPr>
          <a:xfrm>
            <a:off x="3286116" y="4159971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9" idx="5"/>
            <a:endCxn id="35" idx="0"/>
          </p:cNvCxnSpPr>
          <p:nvPr/>
        </p:nvCxnSpPr>
        <p:spPr>
          <a:xfrm rot="16200000" flipH="1">
            <a:off x="4547115" y="3063515"/>
            <a:ext cx="747561" cy="108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9" idx="3"/>
          </p:cNvCxnSpPr>
          <p:nvPr/>
        </p:nvCxnSpPr>
        <p:spPr>
          <a:xfrm rot="5400000" flipH="1" flipV="1">
            <a:off x="3242102" y="3099235"/>
            <a:ext cx="747561" cy="1016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6"/>
            <a:endCxn id="35" idx="2"/>
          </p:cNvCxnSpPr>
          <p:nvPr/>
        </p:nvCxnSpPr>
        <p:spPr>
          <a:xfrm>
            <a:off x="4429124" y="4159971"/>
            <a:ext cx="85725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86314" y="5143512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28992" y="5143512"/>
            <a:ext cx="357190" cy="357190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IN" dirty="0">
              <a:noFill/>
            </a:endParaRPr>
          </a:p>
        </p:txBody>
      </p:sp>
      <p:cxnSp>
        <p:nvCxnSpPr>
          <p:cNvPr id="47" name="Straight Connector 46"/>
          <p:cNvCxnSpPr>
            <a:stCxn id="34" idx="5"/>
            <a:endCxn id="45" idx="0"/>
          </p:cNvCxnSpPr>
          <p:nvPr/>
        </p:nvCxnSpPr>
        <p:spPr>
          <a:xfrm rot="16200000" flipH="1">
            <a:off x="4242235" y="4420837"/>
            <a:ext cx="857255" cy="588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6"/>
            <a:endCxn id="45" idx="2"/>
          </p:cNvCxnSpPr>
          <p:nvPr/>
        </p:nvCxnSpPr>
        <p:spPr>
          <a:xfrm>
            <a:off x="3786182" y="5322107"/>
            <a:ext cx="100013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0"/>
            <a:endCxn id="34" idx="3"/>
          </p:cNvCxnSpPr>
          <p:nvPr/>
        </p:nvCxnSpPr>
        <p:spPr>
          <a:xfrm rot="5400000" flipH="1" flipV="1">
            <a:off x="3437288" y="4456557"/>
            <a:ext cx="857255" cy="516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4"/>
            <a:endCxn id="45" idx="7"/>
          </p:cNvCxnSpPr>
          <p:nvPr/>
        </p:nvCxnSpPr>
        <p:spPr>
          <a:xfrm rot="5400000">
            <a:off x="4849458" y="4580303"/>
            <a:ext cx="857255" cy="373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4"/>
            <a:endCxn id="46" idx="1"/>
          </p:cNvCxnSpPr>
          <p:nvPr/>
        </p:nvCxnSpPr>
        <p:spPr>
          <a:xfrm rot="16200000" flipH="1">
            <a:off x="2865784" y="4580303"/>
            <a:ext cx="857255" cy="373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" idx="4"/>
            <a:endCxn id="36" idx="0"/>
          </p:cNvCxnSpPr>
          <p:nvPr/>
        </p:nvCxnSpPr>
        <p:spPr>
          <a:xfrm rot="5400000">
            <a:off x="2759895" y="3633750"/>
            <a:ext cx="6952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0" idx="4"/>
            <a:endCxn id="35" idx="0"/>
          </p:cNvCxnSpPr>
          <p:nvPr/>
        </p:nvCxnSpPr>
        <p:spPr>
          <a:xfrm rot="16200000" flipH="1">
            <a:off x="5081630" y="3598031"/>
            <a:ext cx="695252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3"/>
          </p:cNvCxnSpPr>
          <p:nvPr/>
        </p:nvCxnSpPr>
        <p:spPr>
          <a:xfrm rot="5400000">
            <a:off x="3714745" y="2162245"/>
            <a:ext cx="338061" cy="480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" idx="4"/>
            <a:endCxn id="9" idx="0"/>
          </p:cNvCxnSpPr>
          <p:nvPr/>
        </p:nvCxnSpPr>
        <p:spPr>
          <a:xfrm rot="5400000">
            <a:off x="4070529" y="2465992"/>
            <a:ext cx="36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5"/>
          </p:cNvCxnSpPr>
          <p:nvPr/>
        </p:nvCxnSpPr>
        <p:spPr>
          <a:xfrm rot="16200000" flipH="1">
            <a:off x="4483972" y="2126525"/>
            <a:ext cx="480937" cy="695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6" idx="0"/>
          </p:cNvCxnSpPr>
          <p:nvPr/>
        </p:nvCxnSpPr>
        <p:spPr>
          <a:xfrm rot="5400000" flipH="1" flipV="1">
            <a:off x="3170665" y="3508734"/>
            <a:ext cx="409499" cy="535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4" idx="0"/>
          </p:cNvCxnSpPr>
          <p:nvPr/>
        </p:nvCxnSpPr>
        <p:spPr>
          <a:xfrm rot="16200000" flipV="1">
            <a:off x="4082904" y="3813750"/>
            <a:ext cx="334457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5" idx="0"/>
          </p:cNvCxnSpPr>
          <p:nvPr/>
        </p:nvCxnSpPr>
        <p:spPr>
          <a:xfrm rot="16200000" flipV="1">
            <a:off x="5135209" y="3651609"/>
            <a:ext cx="266625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2"/>
            <a:endCxn id="9" idx="6"/>
          </p:cNvCxnSpPr>
          <p:nvPr/>
        </p:nvCxnSpPr>
        <p:spPr>
          <a:xfrm rot="10800000">
            <a:off x="4746942" y="3107529"/>
            <a:ext cx="468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" idx="2"/>
            <a:endCxn id="11" idx="6"/>
          </p:cNvCxnSpPr>
          <p:nvPr/>
        </p:nvCxnSpPr>
        <p:spPr>
          <a:xfrm rot="10800000">
            <a:off x="3567934" y="3107529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5" idx="2"/>
            <a:endCxn id="34" idx="6"/>
          </p:cNvCxnSpPr>
          <p:nvPr/>
        </p:nvCxnSpPr>
        <p:spPr>
          <a:xfrm rot="10800000">
            <a:off x="4746380" y="4159971"/>
            <a:ext cx="540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2"/>
            <a:endCxn id="36" idx="6"/>
          </p:cNvCxnSpPr>
          <p:nvPr/>
        </p:nvCxnSpPr>
        <p:spPr>
          <a:xfrm rot="10800000">
            <a:off x="3567934" y="4159971"/>
            <a:ext cx="50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5" idx="7"/>
            <a:endCxn id="35" idx="4"/>
          </p:cNvCxnSpPr>
          <p:nvPr/>
        </p:nvCxnSpPr>
        <p:spPr>
          <a:xfrm rot="5400000" flipH="1" flipV="1">
            <a:off x="4849458" y="4580304"/>
            <a:ext cx="857255" cy="373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5" idx="0"/>
          </p:cNvCxnSpPr>
          <p:nvPr/>
        </p:nvCxnSpPr>
        <p:spPr>
          <a:xfrm rot="16200000" flipV="1">
            <a:off x="4554142" y="4732744"/>
            <a:ext cx="500066" cy="321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46" idx="6"/>
            <a:endCxn id="45" idx="2"/>
          </p:cNvCxnSpPr>
          <p:nvPr/>
        </p:nvCxnSpPr>
        <p:spPr>
          <a:xfrm>
            <a:off x="3786182" y="5322107"/>
            <a:ext cx="61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34" idx="3"/>
          </p:cNvCxnSpPr>
          <p:nvPr/>
        </p:nvCxnSpPr>
        <p:spPr>
          <a:xfrm rot="5400000">
            <a:off x="3776619" y="4367259"/>
            <a:ext cx="428627" cy="266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6" idx="1"/>
          </p:cNvCxnSpPr>
          <p:nvPr/>
        </p:nvCxnSpPr>
        <p:spPr>
          <a:xfrm rot="16200000" flipV="1">
            <a:off x="3178960" y="4893479"/>
            <a:ext cx="409499" cy="195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" idx="4"/>
            <a:endCxn id="36" idx="0"/>
          </p:cNvCxnSpPr>
          <p:nvPr/>
        </p:nvCxnSpPr>
        <p:spPr>
          <a:xfrm rot="5400000">
            <a:off x="2909521" y="3484124"/>
            <a:ext cx="39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" idx="4"/>
          </p:cNvCxnSpPr>
          <p:nvPr/>
        </p:nvCxnSpPr>
        <p:spPr>
          <a:xfrm rot="16200000" flipH="1">
            <a:off x="5197082" y="3482578"/>
            <a:ext cx="428630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000760" y="1785926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Not Proceed</a:t>
            </a:r>
          </a:p>
          <a:p>
            <a:pPr marL="342900" indent="-342900">
              <a:buAutoNum type="arabicPeriod"/>
            </a:pPr>
            <a:r>
              <a:rPr lang="en-US" dirty="0" smtClean="0"/>
              <a:t>Waiting	</a:t>
            </a:r>
          </a:p>
          <a:p>
            <a:pPr marL="342900" indent="-342900">
              <a:buAutoNum type="arabicPeriod"/>
            </a:pPr>
            <a:r>
              <a:rPr lang="en-US" dirty="0" smtClean="0"/>
              <a:t>Proceeded</a:t>
            </a:r>
            <a:endParaRPr lang="en-IN" dirty="0"/>
          </a:p>
        </p:txBody>
      </p:sp>
      <p:sp>
        <p:nvSpPr>
          <p:cNvPr id="129" name="TextBox 128"/>
          <p:cNvSpPr txBox="1"/>
          <p:nvPr/>
        </p:nvSpPr>
        <p:spPr>
          <a:xfrm>
            <a:off x="8286776" y="1928802"/>
            <a:ext cx="3577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F</a:t>
            </a:r>
          </a:p>
          <a:p>
            <a:r>
              <a:rPr lang="en-US" dirty="0" smtClean="0"/>
              <a:t>C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D</a:t>
            </a:r>
          </a:p>
          <a:p>
            <a:r>
              <a:rPr lang="en-US" dirty="0" smtClean="0"/>
              <a:t>G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J</a:t>
            </a:r>
          </a:p>
          <a:p>
            <a:r>
              <a:rPr lang="en-US" dirty="0" smtClean="0"/>
              <a:t>K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29124" y="164305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31" name="Straight Connector 130"/>
          <p:cNvCxnSpPr/>
          <p:nvPr/>
        </p:nvCxnSpPr>
        <p:spPr>
          <a:xfrm flipV="1">
            <a:off x="4500562" y="1785926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652962" y="1785926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408234" y="270247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5479672" y="2845354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5632072" y="2845354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286248" y="263104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4357686" y="2773916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510086" y="2773916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14678" y="270247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44" name="Straight Connector 143"/>
          <p:cNvCxnSpPr/>
          <p:nvPr/>
        </p:nvCxnSpPr>
        <p:spPr>
          <a:xfrm flipV="1">
            <a:off x="3286116" y="2845354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3438516" y="2845354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214678" y="377404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47" name="Straight Connector 146"/>
          <p:cNvCxnSpPr/>
          <p:nvPr/>
        </p:nvCxnSpPr>
        <p:spPr>
          <a:xfrm flipV="1">
            <a:off x="3286116" y="3916924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3438516" y="3916924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336664" y="377404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4408102" y="3916924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4560502" y="3916924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500694" y="370261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5572132" y="3845486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5724532" y="3845486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693722" y="491705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56" name="Straight Connector 155"/>
          <p:cNvCxnSpPr/>
          <p:nvPr/>
        </p:nvCxnSpPr>
        <p:spPr>
          <a:xfrm flipV="1">
            <a:off x="3765160" y="5059932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3917560" y="5059932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5122482" y="498849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1,2,3</a:t>
            </a:r>
            <a:endParaRPr lang="en-IN" dirty="0"/>
          </a:p>
        </p:txBody>
      </p:sp>
      <p:cxnSp>
        <p:nvCxnSpPr>
          <p:cNvPr id="159" name="Straight Connector 158"/>
          <p:cNvCxnSpPr/>
          <p:nvPr/>
        </p:nvCxnSpPr>
        <p:spPr>
          <a:xfrm flipV="1">
            <a:off x="5193920" y="513137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5346320" y="5131370"/>
            <a:ext cx="142878" cy="123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5566</TotalTime>
  <Words>458</Words>
  <Application>Microsoft Office PowerPoint</Application>
  <PresentationFormat>On-screen Show (4:3)</PresentationFormat>
  <Paragraphs>322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Linked Representation Of A Graph</vt:lpstr>
      <vt:lpstr>Program To Implement Graph</vt:lpstr>
      <vt:lpstr>Slide 4</vt:lpstr>
      <vt:lpstr>Program To Implement Graph</vt:lpstr>
      <vt:lpstr>Program To Implement Graph</vt:lpstr>
      <vt:lpstr>Program To Implement Graph</vt:lpstr>
      <vt:lpstr>Graph Traversal</vt:lpstr>
      <vt:lpstr>Breadth First Search</vt:lpstr>
      <vt:lpstr>Depth First Search</vt:lpstr>
      <vt:lpstr>Pseudocode For DFS</vt:lpstr>
      <vt:lpstr>Program To Implement DFS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376</cp:revision>
  <dcterms:created xsi:type="dcterms:W3CDTF">2015-12-21T13:46:48Z</dcterms:created>
  <dcterms:modified xsi:type="dcterms:W3CDTF">2021-01-17T12:47:53Z</dcterms:modified>
</cp:coreProperties>
</file>