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6"/>
  </p:notesMasterIdLst>
  <p:sldIdLst>
    <p:sldId id="256" r:id="rId2"/>
    <p:sldId id="393" r:id="rId3"/>
    <p:sldId id="407" r:id="rId4"/>
    <p:sldId id="414" r:id="rId5"/>
    <p:sldId id="401" r:id="rId6"/>
    <p:sldId id="415" r:id="rId7"/>
    <p:sldId id="416" r:id="rId8"/>
    <p:sldId id="398" r:id="rId9"/>
    <p:sldId id="417" r:id="rId10"/>
    <p:sldId id="418" r:id="rId11"/>
    <p:sldId id="419" r:id="rId12"/>
    <p:sldId id="402" r:id="rId13"/>
    <p:sldId id="403" r:id="rId14"/>
    <p:sldId id="404" r:id="rId15"/>
    <p:sldId id="399" r:id="rId16"/>
    <p:sldId id="400" r:id="rId17"/>
    <p:sldId id="405" r:id="rId18"/>
    <p:sldId id="406" r:id="rId19"/>
    <p:sldId id="408" r:id="rId20"/>
    <p:sldId id="409" r:id="rId21"/>
    <p:sldId id="410" r:id="rId22"/>
    <p:sldId id="411" r:id="rId23"/>
    <p:sldId id="412" r:id="rId24"/>
    <p:sldId id="413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FCC66"/>
    <a:srgbClr val="00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34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Calculation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500034" y="171448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Step-4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500166" y="1714488"/>
            <a:ext cx="56436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l(e)=5,	l(c)= 7 ,        l(z)=        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Min=l(e)=5</a:t>
            </a:r>
          </a:p>
          <a:p>
            <a:endParaRPr lang="en-US" dirty="0" smtClean="0"/>
          </a:p>
          <a:p>
            <a:r>
              <a:rPr lang="en-US" dirty="0" smtClean="0"/>
              <a:t>l(z)= Min(l(z), w(e, </a:t>
            </a:r>
            <a:r>
              <a:rPr lang="en-US" dirty="0" smtClean="0"/>
              <a:t>z</a:t>
            </a:r>
            <a:r>
              <a:rPr lang="en-US" dirty="0" smtClean="0"/>
              <a:t>) </a:t>
            </a:r>
            <a:r>
              <a:rPr lang="en-US" dirty="0" smtClean="0"/>
              <a:t>+ </a:t>
            </a:r>
            <a:r>
              <a:rPr lang="en-US" dirty="0" smtClean="0"/>
              <a:t>l(e)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/>
              <a:t>=Min(  </a:t>
            </a:r>
            <a:r>
              <a:rPr lang="en-US" dirty="0" smtClean="0"/>
              <a:t>     , 1+5)=6</a:t>
            </a:r>
          </a:p>
          <a:p>
            <a:endParaRPr lang="en-US" dirty="0" smtClean="0"/>
          </a:p>
          <a:p>
            <a:r>
              <a:rPr lang="en-US" dirty="0" smtClean="0"/>
              <a:t>l(c)=7,</a:t>
            </a:r>
            <a:r>
              <a:rPr lang="en-US" dirty="0" smtClean="0"/>
              <a:t>	</a:t>
            </a:r>
            <a:r>
              <a:rPr lang="en-US" dirty="0" smtClean="0"/>
              <a:t>l(z)= 6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=Min=l(z)=6</a:t>
            </a:r>
          </a:p>
          <a:p>
            <a:endParaRPr lang="en-US" dirty="0" smtClean="0"/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286248" y="186950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4438648" y="186950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2633650" y="350043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/>
          <p:cNvSpPr/>
          <p:nvPr/>
        </p:nvSpPr>
        <p:spPr>
          <a:xfrm>
            <a:off x="2786050" y="350043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500034" y="391692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Step-5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Calculation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12" name="Oval 11"/>
          <p:cNvSpPr/>
          <p:nvPr/>
        </p:nvSpPr>
        <p:spPr>
          <a:xfrm>
            <a:off x="3286116" y="185736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858016" y="3000372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IN" dirty="0">
              <a:noFill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29190" y="185736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noFill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85852" y="307181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cxnSp>
        <p:nvCxnSpPr>
          <p:cNvPr id="20" name="Straight Connector 19"/>
          <p:cNvCxnSpPr>
            <a:stCxn id="18" idx="6"/>
            <a:endCxn id="24" idx="2"/>
          </p:cNvCxnSpPr>
          <p:nvPr/>
        </p:nvCxnSpPr>
        <p:spPr>
          <a:xfrm>
            <a:off x="1785918" y="3321843"/>
            <a:ext cx="1500198" cy="1285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6"/>
            <a:endCxn id="17" idx="2"/>
          </p:cNvCxnSpPr>
          <p:nvPr/>
        </p:nvCxnSpPr>
        <p:spPr>
          <a:xfrm>
            <a:off x="3786182" y="2107397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8" idx="6"/>
            <a:endCxn id="12" idx="2"/>
          </p:cNvCxnSpPr>
          <p:nvPr/>
        </p:nvCxnSpPr>
        <p:spPr>
          <a:xfrm flipV="1">
            <a:off x="1785918" y="2107397"/>
            <a:ext cx="1500198" cy="1214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6" idx="0"/>
            <a:endCxn id="17" idx="6"/>
          </p:cNvCxnSpPr>
          <p:nvPr/>
        </p:nvCxnSpPr>
        <p:spPr>
          <a:xfrm rot="16200000" flipV="1">
            <a:off x="5822166" y="1714488"/>
            <a:ext cx="892975" cy="16787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286116" y="435769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25" name="Oval 24"/>
          <p:cNvSpPr/>
          <p:nvPr/>
        </p:nvSpPr>
        <p:spPr>
          <a:xfrm>
            <a:off x="5000628" y="435769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</a:t>
            </a:r>
            <a:endParaRPr lang="en-IN" dirty="0">
              <a:noFill/>
            </a:endParaRPr>
          </a:p>
        </p:txBody>
      </p:sp>
      <p:cxnSp>
        <p:nvCxnSpPr>
          <p:cNvPr id="26" name="Straight Connector 25"/>
          <p:cNvCxnSpPr>
            <a:stCxn id="24" idx="6"/>
            <a:endCxn id="25" idx="2"/>
          </p:cNvCxnSpPr>
          <p:nvPr/>
        </p:nvCxnSpPr>
        <p:spPr>
          <a:xfrm>
            <a:off x="3786182" y="4607727"/>
            <a:ext cx="1214446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5" idx="6"/>
            <a:endCxn id="16" idx="3"/>
          </p:cNvCxnSpPr>
          <p:nvPr/>
        </p:nvCxnSpPr>
        <p:spPr>
          <a:xfrm flipV="1">
            <a:off x="5500694" y="3427205"/>
            <a:ext cx="1430555" cy="11805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428860" y="214311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114614" y="17144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2571736" y="363117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4286248" y="4202676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6114878" y="20002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6043440" y="355973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41" name="Oval 40"/>
          <p:cNvSpPr/>
          <p:nvPr/>
        </p:nvSpPr>
        <p:spPr>
          <a:xfrm>
            <a:off x="3286116" y="307181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cxnSp>
        <p:nvCxnSpPr>
          <p:cNvPr id="42" name="Straight Connector 41"/>
          <p:cNvCxnSpPr>
            <a:stCxn id="12" idx="4"/>
            <a:endCxn id="41" idx="0"/>
          </p:cNvCxnSpPr>
          <p:nvPr/>
        </p:nvCxnSpPr>
        <p:spPr>
          <a:xfrm rot="5400000">
            <a:off x="3178959" y="2714620"/>
            <a:ext cx="71438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41" idx="4"/>
            <a:endCxn id="24" idx="0"/>
          </p:cNvCxnSpPr>
          <p:nvPr/>
        </p:nvCxnSpPr>
        <p:spPr>
          <a:xfrm rot="5400000">
            <a:off x="3143240" y="3964785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1" idx="5"/>
            <a:endCxn id="25" idx="0"/>
          </p:cNvCxnSpPr>
          <p:nvPr/>
        </p:nvCxnSpPr>
        <p:spPr>
          <a:xfrm rot="16200000" flipH="1">
            <a:off x="4052280" y="3159312"/>
            <a:ext cx="859051" cy="15377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1" idx="7"/>
            <a:endCxn id="17" idx="3"/>
          </p:cNvCxnSpPr>
          <p:nvPr/>
        </p:nvCxnSpPr>
        <p:spPr>
          <a:xfrm rot="5400000" flipH="1" flipV="1">
            <a:off x="3927263" y="2069883"/>
            <a:ext cx="860846" cy="12894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8" idx="6"/>
            <a:endCxn id="41" idx="2"/>
          </p:cNvCxnSpPr>
          <p:nvPr/>
        </p:nvCxnSpPr>
        <p:spPr>
          <a:xfrm>
            <a:off x="1785918" y="3321843"/>
            <a:ext cx="150019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500562" y="35718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3214678" y="37121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571736" y="298823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3287816" y="25717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071934" y="24288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500034" y="5429264"/>
            <a:ext cx="6572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the shortest path as well as its length from ‘a’ </a:t>
            </a:r>
            <a:r>
              <a:rPr lang="en-US" smtClean="0"/>
              <a:t>to vertex ‘z’.</a:t>
            </a:r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Terminologies In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3714752"/>
            <a:ext cx="87154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Terminologies in Graph:</a:t>
            </a:r>
          </a:p>
          <a:p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Adjacent Nodes: If a node can be visited directly from another node then we can say that the destination node is adjacent to the source node.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For ex: in  the above diagram, v3 is adjacent to v2.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Directed/Undirected Edges: If a n edge has a direction indicated by the presence of an arrow, then that edge is called as directed edge while an edge which has no direction will be called as undirected edge.</a:t>
            </a:r>
          </a:p>
        </p:txBody>
      </p:sp>
      <p:sp>
        <p:nvSpPr>
          <p:cNvPr id="6" name="Oval 5"/>
          <p:cNvSpPr/>
          <p:nvPr/>
        </p:nvSpPr>
        <p:spPr>
          <a:xfrm>
            <a:off x="4071934" y="164305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8" name="Oval 7"/>
          <p:cNvSpPr/>
          <p:nvPr/>
        </p:nvSpPr>
        <p:spPr>
          <a:xfrm>
            <a:off x="4071934" y="3000372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5143504" y="235743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2928926" y="235743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cxnSp>
        <p:nvCxnSpPr>
          <p:cNvPr id="12" name="Straight Connector 11"/>
          <p:cNvCxnSpPr>
            <a:stCxn id="10" idx="6"/>
            <a:endCxn id="8" idx="1"/>
          </p:cNvCxnSpPr>
          <p:nvPr/>
        </p:nvCxnSpPr>
        <p:spPr>
          <a:xfrm>
            <a:off x="3428992" y="2607463"/>
            <a:ext cx="716175" cy="4661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6" idx="5"/>
            <a:endCxn id="9" idx="2"/>
          </p:cNvCxnSpPr>
          <p:nvPr/>
        </p:nvCxnSpPr>
        <p:spPr>
          <a:xfrm rot="16200000" flipH="1">
            <a:off x="4552345" y="2016304"/>
            <a:ext cx="537580" cy="644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6" idx="3"/>
          </p:cNvCxnSpPr>
          <p:nvPr/>
        </p:nvCxnSpPr>
        <p:spPr>
          <a:xfrm flipV="1">
            <a:off x="3428992" y="2069883"/>
            <a:ext cx="716175" cy="53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7"/>
            <a:endCxn id="9" idx="2"/>
          </p:cNvCxnSpPr>
          <p:nvPr/>
        </p:nvCxnSpPr>
        <p:spPr>
          <a:xfrm rot="5400000" flipH="1" flipV="1">
            <a:off x="4588064" y="2518166"/>
            <a:ext cx="466142" cy="6447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3"/>
          </p:cNvCxnSpPr>
          <p:nvPr/>
        </p:nvCxnSpPr>
        <p:spPr>
          <a:xfrm rot="5400000">
            <a:off x="3821903" y="2034163"/>
            <a:ext cx="287545" cy="358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2"/>
          </p:cNvCxnSpPr>
          <p:nvPr/>
        </p:nvCxnSpPr>
        <p:spPr>
          <a:xfrm rot="10800000" flipV="1">
            <a:off x="4714878" y="2607463"/>
            <a:ext cx="428627" cy="323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1"/>
          </p:cNvCxnSpPr>
          <p:nvPr/>
        </p:nvCxnSpPr>
        <p:spPr>
          <a:xfrm rot="16200000" flipV="1">
            <a:off x="3786183" y="2714620"/>
            <a:ext cx="287547" cy="4304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5"/>
          </p:cNvCxnSpPr>
          <p:nvPr/>
        </p:nvCxnSpPr>
        <p:spPr>
          <a:xfrm rot="16200000" flipH="1">
            <a:off x="4497871" y="2070779"/>
            <a:ext cx="217902" cy="216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Terminologies In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28736"/>
            <a:ext cx="87154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FF0000"/>
                </a:solidFill>
              </a:rPr>
              <a:t>Directed/Undirected Graph: If a Graph has a direction on all the edges then it becomes a directed graph while if all the edges are undirected then the graph becomes undirected graph.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Mixed Graph: If some of the edges of the graph are directed, while some are undirected then the graph will be called as Mixed Graph.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7030A0"/>
                </a:solidFill>
              </a:rPr>
              <a:t>Initial and Terminal Vertices: The vertex from which an edge originates is called as initial vertex while the vertex on which an edge terminates is called as terminal vertex. 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7030A0"/>
                </a:solidFill>
              </a:rPr>
              <a:t>For ex: For the edge which connects V2 &amp; V3, the vertex V2 is the initial vertex while the vertex V3 is the terminal vertex.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00B050"/>
                </a:solidFill>
              </a:rPr>
              <a:t>Sling: If an edge connects a vertex to itself, then it is called as a sling or self loop.</a:t>
            </a:r>
          </a:p>
          <a:p>
            <a:pPr marL="342900" indent="-342900">
              <a:buFont typeface="+mj-lt"/>
              <a:buAutoNum type="arabicPeriod" startAt="3"/>
            </a:pPr>
            <a:endParaRPr lang="en-US" dirty="0" smtClean="0"/>
          </a:p>
          <a:p>
            <a:pPr marL="342900" indent="-342900">
              <a:buFont typeface="+mj-lt"/>
              <a:buAutoNum type="arabicPeriod" startAt="3"/>
            </a:pPr>
            <a:r>
              <a:rPr lang="en-US" b="1" dirty="0" smtClean="0">
                <a:solidFill>
                  <a:srgbClr val="0070C0"/>
                </a:solidFill>
              </a:rPr>
              <a:t>Tree Graph: A graph without a closed path will be called as a tree graph.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Terminologies In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28736"/>
            <a:ext cx="8715436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accent4">
                    <a:lumMod val="75000"/>
                  </a:schemeClr>
                </a:solidFill>
              </a:rPr>
              <a:t>Parallel Edges: If a pair of vertices have more than one edge between them, then these edges will be called as parallel edges and such a graph will be called as Multi Graph.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accent1">
                    <a:lumMod val="75000"/>
                  </a:schemeClr>
                </a:solidFill>
              </a:rPr>
              <a:t>Weighted Graph: If every edge of a Graph is assigned a positive integer value then the graph becomes weighted graph.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bg2">
                    <a:lumMod val="25000"/>
                  </a:schemeClr>
                </a:solidFill>
              </a:rPr>
              <a:t>Complete Graph: In the graph every vertex is adjacent to every other vertex i.e. all the vertices are directly connected to each other than the graph will be called as a complete graph.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err="1" smtClean="0">
                <a:solidFill>
                  <a:schemeClr val="accent6">
                    <a:lumMod val="75000"/>
                  </a:schemeClr>
                </a:solidFill>
              </a:rPr>
              <a:t>Indegree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</a:rPr>
              <a:t>: Number of edges terminating on a vertex are called as it’s </a:t>
            </a:r>
            <a:r>
              <a:rPr lang="en-US" sz="1700" b="1" dirty="0" err="1" smtClean="0">
                <a:solidFill>
                  <a:schemeClr val="accent6">
                    <a:lumMod val="75000"/>
                  </a:schemeClr>
                </a:solidFill>
              </a:rPr>
              <a:t>Indegree</a:t>
            </a:r>
            <a:r>
              <a:rPr lang="en-US" sz="1700" b="1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err="1" smtClean="0">
                <a:solidFill>
                  <a:srgbClr val="0070C0"/>
                </a:solidFill>
              </a:rPr>
              <a:t>Outdegree</a:t>
            </a:r>
            <a:r>
              <a:rPr lang="en-US" sz="1700" b="1" dirty="0" smtClean="0">
                <a:solidFill>
                  <a:srgbClr val="0070C0"/>
                </a:solidFill>
              </a:rPr>
              <a:t>: Number of edges originating from a vertex are called as it’s </a:t>
            </a:r>
            <a:r>
              <a:rPr lang="en-US" sz="1700" b="1" dirty="0" err="1" smtClean="0">
                <a:solidFill>
                  <a:srgbClr val="0070C0"/>
                </a:solidFill>
              </a:rPr>
              <a:t>Outdegree</a:t>
            </a:r>
            <a:r>
              <a:rPr lang="en-US" sz="1700" b="1" dirty="0" smtClean="0">
                <a:solidFill>
                  <a:srgbClr val="0070C0"/>
                </a:solidFill>
              </a:rPr>
              <a:t>.</a:t>
            </a:r>
          </a:p>
          <a:p>
            <a:pPr marL="342900" indent="-342900">
              <a:buFont typeface="+mj-lt"/>
              <a:buAutoNum type="arabicPeriod" startAt="9"/>
            </a:pPr>
            <a:endParaRPr lang="en-US" sz="1700" b="1" dirty="0" smtClean="0"/>
          </a:p>
          <a:p>
            <a:pPr marL="342900" indent="-342900">
              <a:buFont typeface="+mj-lt"/>
              <a:buAutoNum type="arabicPeriod" startAt="9"/>
            </a:pP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Source: if a vertex has a positive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outdegree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 but 0 </a:t>
            </a:r>
            <a:r>
              <a:rPr lang="en-US" sz="1700" b="1" dirty="0" err="1" smtClean="0">
                <a:solidFill>
                  <a:schemeClr val="accent2">
                    <a:lumMod val="75000"/>
                  </a:schemeClr>
                </a:solidFill>
              </a:rPr>
              <a:t>indegree</a:t>
            </a:r>
            <a:r>
              <a:rPr lang="en-US" sz="1700" b="1" dirty="0" smtClean="0">
                <a:solidFill>
                  <a:schemeClr val="accent2">
                    <a:lumMod val="75000"/>
                  </a:schemeClr>
                </a:solidFill>
              </a:rPr>
              <a:t> then that vertex is called as source.</a:t>
            </a:r>
            <a:endParaRPr lang="en-US" sz="17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Representing  A Graph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2" y="1500174"/>
            <a:ext cx="8715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dirty="0" smtClean="0"/>
              <a:t>Just like other </a:t>
            </a:r>
            <a:r>
              <a:rPr lang="en-US" sz="2400" b="1" dirty="0" smtClean="0">
                <a:solidFill>
                  <a:srgbClr val="FF0000"/>
                </a:solidFill>
              </a:rPr>
              <a:t>data structures </a:t>
            </a:r>
            <a:r>
              <a:rPr lang="en-US" sz="2400" dirty="0" smtClean="0"/>
              <a:t>a graph can also be </a:t>
            </a:r>
            <a:r>
              <a:rPr lang="en-US" sz="2400" b="1" dirty="0" smtClean="0">
                <a:solidFill>
                  <a:srgbClr val="0070C0"/>
                </a:solidFill>
              </a:rPr>
              <a:t>represented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7030A0"/>
                </a:solidFill>
              </a:rPr>
              <a:t>computers memory </a:t>
            </a:r>
            <a:r>
              <a:rPr lang="en-US" sz="2400" dirty="0" smtClean="0"/>
              <a:t>in 2 ways:</a:t>
            </a:r>
          </a:p>
          <a:p>
            <a:pPr>
              <a:buNone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Sequential/Array Representation</a:t>
            </a:r>
            <a:r>
              <a:rPr lang="en-US" sz="2400" dirty="0" smtClean="0"/>
              <a:t>: called as </a:t>
            </a:r>
            <a:r>
              <a:rPr lang="en-US" sz="2400" b="1" dirty="0" smtClean="0">
                <a:solidFill>
                  <a:srgbClr val="FF0000"/>
                </a:solidFill>
              </a:rPr>
              <a:t>ADJACENCY MATRIX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B050"/>
                </a:solidFill>
              </a:rPr>
              <a:t>Representation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Linked Representation/Dynamic Representation</a:t>
            </a:r>
            <a:r>
              <a:rPr lang="en-US" sz="2400" dirty="0" smtClean="0"/>
              <a:t>: called as a </a:t>
            </a:r>
            <a:r>
              <a:rPr lang="en-US" sz="2400" b="1" dirty="0" smtClean="0">
                <a:solidFill>
                  <a:srgbClr val="7030A0"/>
                </a:solidFill>
              </a:rPr>
              <a:t>ADJACENCY LIST  </a:t>
            </a:r>
            <a:r>
              <a:rPr lang="en-US" sz="2400" b="1" dirty="0" smtClean="0">
                <a:solidFill>
                  <a:srgbClr val="0070C0"/>
                </a:solidFill>
              </a:rPr>
              <a:t>Representation</a:t>
            </a:r>
            <a:r>
              <a:rPr lang="en-US" sz="24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4143380"/>
            <a:ext cx="8503920" cy="242889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What is an Adjacency Matrix?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a matrix which is created using edges and vertices of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is a square matrix which has same no of rows and columns as there are vertices in the graph.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It contains only 1 and 0 as its value. At v[</a:t>
            </a:r>
            <a:r>
              <a:rPr lang="en-US" dirty="0" err="1" smtClean="0"/>
              <a:t>i</a:t>
            </a:r>
            <a:r>
              <a:rPr lang="en-US" dirty="0" smtClean="0"/>
              <a:t>][j], we use 1 if we have a direct link from the vertex vi to v2 and we use 0 if we don’t have such direct path.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Oval 8"/>
          <p:cNvSpPr/>
          <p:nvPr/>
        </p:nvSpPr>
        <p:spPr>
          <a:xfrm>
            <a:off x="3143240" y="1571612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29256" y="2786058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357818" y="150017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214678" y="2714620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cxnSp>
        <p:nvCxnSpPr>
          <p:cNvPr id="13" name="Straight Connector 12"/>
          <p:cNvCxnSpPr>
            <a:stCxn id="9" idx="5"/>
            <a:endCxn id="10" idx="1"/>
          </p:cNvCxnSpPr>
          <p:nvPr/>
        </p:nvCxnSpPr>
        <p:spPr>
          <a:xfrm rot="16200000" flipH="1">
            <a:off x="4105858" y="1462660"/>
            <a:ext cx="860846" cy="19324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6"/>
            <a:endCxn id="10" idx="2"/>
          </p:cNvCxnSpPr>
          <p:nvPr/>
        </p:nvCxnSpPr>
        <p:spPr>
          <a:xfrm>
            <a:off x="3714744" y="2964653"/>
            <a:ext cx="171451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 flipV="1">
            <a:off x="3643306" y="1750207"/>
            <a:ext cx="171451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7"/>
            <a:endCxn id="11" idx="3"/>
          </p:cNvCxnSpPr>
          <p:nvPr/>
        </p:nvCxnSpPr>
        <p:spPr>
          <a:xfrm rot="5400000" flipH="1" flipV="1">
            <a:off x="4105858" y="1462660"/>
            <a:ext cx="860846" cy="17895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0"/>
            <a:endCxn id="9" idx="4"/>
          </p:cNvCxnSpPr>
          <p:nvPr/>
        </p:nvCxnSpPr>
        <p:spPr>
          <a:xfrm rot="16200000" flipV="1">
            <a:off x="3107521" y="2357430"/>
            <a:ext cx="642942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1" idx="4"/>
          </p:cNvCxnSpPr>
          <p:nvPr/>
        </p:nvCxnSpPr>
        <p:spPr>
          <a:xfrm rot="16200000" flipV="1">
            <a:off x="5250661" y="2357430"/>
            <a:ext cx="78581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Arc 30"/>
          <p:cNvSpPr/>
          <p:nvPr/>
        </p:nvSpPr>
        <p:spPr>
          <a:xfrm rot="10800000">
            <a:off x="3448773" y="2731681"/>
            <a:ext cx="2190809" cy="858049"/>
          </a:xfrm>
          <a:prstGeom prst="arc">
            <a:avLst>
              <a:gd name="adj1" fmla="val 11174790"/>
              <a:gd name="adj2" fmla="val 214339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Arrow Connector 32"/>
          <p:cNvCxnSpPr>
            <a:stCxn id="12" idx="7"/>
          </p:cNvCxnSpPr>
          <p:nvPr/>
        </p:nvCxnSpPr>
        <p:spPr>
          <a:xfrm rot="5400000" flipH="1" flipV="1">
            <a:off x="3962983" y="1893083"/>
            <a:ext cx="573299" cy="12162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6"/>
          </p:cNvCxnSpPr>
          <p:nvPr/>
        </p:nvCxnSpPr>
        <p:spPr>
          <a:xfrm flipV="1">
            <a:off x="3643306" y="1785927"/>
            <a:ext cx="1000132" cy="35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9" idx="5"/>
          </p:cNvCxnSpPr>
          <p:nvPr/>
        </p:nvCxnSpPr>
        <p:spPr>
          <a:xfrm rot="16200000" flipH="1">
            <a:off x="3927263" y="1641254"/>
            <a:ext cx="573299" cy="1287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4"/>
          </p:cNvCxnSpPr>
          <p:nvPr/>
        </p:nvCxnSpPr>
        <p:spPr>
          <a:xfrm rot="16200000" flipH="1">
            <a:off x="5375676" y="2232414"/>
            <a:ext cx="50006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</p:cNvCxnSpPr>
          <p:nvPr/>
        </p:nvCxnSpPr>
        <p:spPr>
          <a:xfrm rot="10800000">
            <a:off x="4357686" y="3000373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9" idx="4"/>
          </p:cNvCxnSpPr>
          <p:nvPr/>
        </p:nvCxnSpPr>
        <p:spPr>
          <a:xfrm rot="16200000" flipH="1">
            <a:off x="3196818" y="2268132"/>
            <a:ext cx="428628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643438" y="3571876"/>
            <a:ext cx="1428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392909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				v1	v2	v3	v4</a:t>
            </a:r>
          </a:p>
          <a:p>
            <a:pPr>
              <a:buNone/>
            </a:pPr>
            <a:r>
              <a:rPr lang="en-US" dirty="0" smtClean="0"/>
              <a:t>			</a:t>
            </a:r>
          </a:p>
          <a:p>
            <a:pPr>
              <a:buNone/>
            </a:pPr>
            <a:r>
              <a:rPr lang="en-US" dirty="0" smtClean="0"/>
              <a:t>			v1	0	0	0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v2	1	0	1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v3	1	0	0	1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v4	0	0	1	0</a:t>
            </a:r>
          </a:p>
        </p:txBody>
      </p:sp>
      <p:sp>
        <p:nvSpPr>
          <p:cNvPr id="24" name="Double Bracket 23"/>
          <p:cNvSpPr/>
          <p:nvPr/>
        </p:nvSpPr>
        <p:spPr>
          <a:xfrm>
            <a:off x="2857488" y="2285992"/>
            <a:ext cx="3643338" cy="3000396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Path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00174"/>
            <a:ext cx="8503920" cy="507209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As we can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observe</a:t>
            </a:r>
            <a:r>
              <a:rPr lang="en-US" dirty="0" smtClean="0"/>
              <a:t> that the </a:t>
            </a:r>
            <a:r>
              <a:rPr lang="en-US" b="1" dirty="0" smtClean="0">
                <a:solidFill>
                  <a:srgbClr val="FF0000"/>
                </a:solidFill>
              </a:rPr>
              <a:t>adjacency matrix </a:t>
            </a:r>
            <a:r>
              <a:rPr lang="en-US" dirty="0" smtClean="0"/>
              <a:t>can only tell us </a:t>
            </a:r>
            <a:r>
              <a:rPr lang="en-US" b="1" dirty="0" smtClean="0">
                <a:solidFill>
                  <a:srgbClr val="7030A0"/>
                </a:solidFill>
              </a:rPr>
              <a:t>direct connectivity </a:t>
            </a:r>
            <a:r>
              <a:rPr lang="en-US" dirty="0" smtClean="0"/>
              <a:t>between </a:t>
            </a:r>
            <a:r>
              <a:rPr lang="en-US" b="1" dirty="0" smtClean="0">
                <a:solidFill>
                  <a:srgbClr val="00B050"/>
                </a:solidFill>
              </a:rPr>
              <a:t>vertices</a:t>
            </a:r>
            <a:r>
              <a:rPr lang="en-US" dirty="0" smtClean="0"/>
              <a:t>. That is, it can only indicate whether there is a direct link between source and target </a:t>
            </a:r>
            <a:r>
              <a:rPr lang="en-US" b="1" dirty="0" smtClean="0">
                <a:solidFill>
                  <a:srgbClr val="0070C0"/>
                </a:solidFill>
              </a:rPr>
              <a:t>vertices or not</a:t>
            </a:r>
            <a:r>
              <a:rPr lang="en-US" dirty="0" smtClean="0"/>
              <a:t>. But we might want to search whether at all a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vertex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7030A0"/>
                </a:solidFill>
              </a:rPr>
              <a:t>reachable</a:t>
            </a:r>
            <a:r>
              <a:rPr lang="en-US" dirty="0" smtClean="0"/>
              <a:t> from other </a:t>
            </a:r>
            <a:r>
              <a:rPr lang="en-US" b="1" dirty="0" smtClean="0">
                <a:solidFill>
                  <a:srgbClr val="00B050"/>
                </a:solidFill>
              </a:rPr>
              <a:t>vertex or not.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can only be done by </a:t>
            </a:r>
            <a:r>
              <a:rPr lang="en-US" b="1" dirty="0" smtClean="0">
                <a:solidFill>
                  <a:srgbClr val="7030A0"/>
                </a:solidFill>
              </a:rPr>
              <a:t>using or calculating </a:t>
            </a:r>
            <a:r>
              <a:rPr lang="en-US" dirty="0" smtClean="0"/>
              <a:t>another </a:t>
            </a:r>
            <a:r>
              <a:rPr lang="en-US" b="1" dirty="0" smtClean="0">
                <a:solidFill>
                  <a:srgbClr val="0070C0"/>
                </a:solidFill>
              </a:rPr>
              <a:t>special matrix </a:t>
            </a:r>
            <a:r>
              <a:rPr lang="en-US" dirty="0" smtClean="0"/>
              <a:t>called as </a:t>
            </a:r>
            <a:r>
              <a:rPr lang="en-US" b="1" dirty="0" smtClean="0">
                <a:solidFill>
                  <a:srgbClr val="FF0000"/>
                </a:solidFill>
              </a:rPr>
              <a:t>PATH MATRIX</a:t>
            </a:r>
            <a:r>
              <a:rPr lang="en-US" dirty="0" smtClean="0"/>
              <a:t>, which can be </a:t>
            </a:r>
            <a:r>
              <a:rPr lang="en-US" b="1" dirty="0" smtClean="0">
                <a:solidFill>
                  <a:srgbClr val="00B050"/>
                </a:solidFill>
              </a:rPr>
              <a:t>derived</a:t>
            </a:r>
            <a:r>
              <a:rPr lang="en-US" dirty="0" smtClean="0"/>
              <a:t> in 2 ways;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</a:t>
            </a:r>
            <a:r>
              <a:rPr lang="en-US" b="1" dirty="0" smtClean="0">
                <a:solidFill>
                  <a:srgbClr val="0070C0"/>
                </a:solidFill>
              </a:rPr>
              <a:t>calculating</a:t>
            </a:r>
            <a:r>
              <a:rPr lang="en-US" dirty="0" smtClean="0"/>
              <a:t> powers of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Adjacency Matrix</a:t>
            </a:r>
            <a:r>
              <a:rPr lang="en-U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By using a very popular algorithm called as </a:t>
            </a:r>
            <a:r>
              <a:rPr lang="en-US" b="1" dirty="0" err="1" smtClean="0">
                <a:solidFill>
                  <a:srgbClr val="FF0000"/>
                </a:solidFill>
              </a:rPr>
              <a:t>Warshell’s</a:t>
            </a:r>
            <a:r>
              <a:rPr lang="en-US" b="1" dirty="0" smtClean="0">
                <a:solidFill>
                  <a:srgbClr val="FF0000"/>
                </a:solidFill>
              </a:rPr>
              <a:t> Algorithm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1" name="Content Placeholder 2"/>
          <p:cNvSpPr txBox="1">
            <a:spLocks/>
          </p:cNvSpPr>
          <p:nvPr/>
        </p:nvSpPr>
        <p:spPr>
          <a:xfrm>
            <a:off x="-714412" y="164305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2    2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1785918" y="221455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786182" y="164305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0     1    1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1     2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6286512" y="221455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85720" y="278603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714876" y="278603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p4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Calculating Shortest Path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3" y="1500174"/>
            <a:ext cx="864399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Using </a:t>
            </a:r>
            <a:r>
              <a:rPr lang="en-US" b="1" dirty="0" smtClean="0">
                <a:solidFill>
                  <a:srgbClr val="FF0000"/>
                </a:solidFill>
              </a:rPr>
              <a:t>Path Matrix</a:t>
            </a:r>
            <a:r>
              <a:rPr lang="en-US" dirty="0" smtClean="0"/>
              <a:t>, we were able to </a:t>
            </a:r>
            <a:r>
              <a:rPr lang="en-US" b="1" dirty="0" smtClean="0">
                <a:solidFill>
                  <a:srgbClr val="7030A0"/>
                </a:solidFill>
              </a:rPr>
              <a:t>calculate</a:t>
            </a:r>
            <a:r>
              <a:rPr lang="en-US" dirty="0" smtClean="0"/>
              <a:t> whether a vertex is reachable from other </a:t>
            </a:r>
            <a:r>
              <a:rPr lang="en-US" b="1" dirty="0" smtClean="0">
                <a:solidFill>
                  <a:srgbClr val="7030A0"/>
                </a:solidFill>
              </a:rPr>
              <a:t>vertex or not</a:t>
            </a:r>
            <a:r>
              <a:rPr lang="en-US" dirty="0" smtClean="0"/>
              <a:t>. But we were not able to find the </a:t>
            </a:r>
            <a:r>
              <a:rPr lang="en-US" b="1" dirty="0" smtClean="0">
                <a:solidFill>
                  <a:srgbClr val="0070C0"/>
                </a:solidFill>
              </a:rPr>
              <a:t>minimum distance </a:t>
            </a:r>
            <a:r>
              <a:rPr lang="en-US" dirty="0" smtClean="0"/>
              <a:t>between these </a:t>
            </a:r>
            <a:r>
              <a:rPr lang="en-US" b="1" dirty="0" smtClean="0">
                <a:solidFill>
                  <a:srgbClr val="00B050"/>
                </a:solidFill>
              </a:rPr>
              <a:t>vertices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So, to </a:t>
            </a:r>
            <a:r>
              <a:rPr lang="en-US" b="1" dirty="0" smtClean="0">
                <a:solidFill>
                  <a:srgbClr val="0070C0"/>
                </a:solidFill>
              </a:rPr>
              <a:t>calculate</a:t>
            </a:r>
            <a:r>
              <a:rPr lang="en-US" dirty="0" smtClean="0"/>
              <a:t> the minimum path </a:t>
            </a:r>
            <a:r>
              <a:rPr lang="en-US" b="1" dirty="0" smtClean="0">
                <a:solidFill>
                  <a:srgbClr val="00B050"/>
                </a:solidFill>
              </a:rPr>
              <a:t>between 2 vertices</a:t>
            </a:r>
            <a:r>
              <a:rPr lang="en-US" dirty="0" smtClean="0"/>
              <a:t>, we apply </a:t>
            </a:r>
            <a:r>
              <a:rPr lang="en-US" b="1" dirty="0" smtClean="0">
                <a:solidFill>
                  <a:srgbClr val="FF0000"/>
                </a:solidFill>
              </a:rPr>
              <a:t>SHORTEST PATH ALGORITHMS</a:t>
            </a:r>
            <a:r>
              <a:rPr lang="en-US" dirty="0" smtClean="0"/>
              <a:t>, which themselves are divided into 2 types:</a:t>
            </a:r>
          </a:p>
          <a:p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Calculating</a:t>
            </a:r>
            <a:r>
              <a:rPr lang="en-US" dirty="0" smtClean="0"/>
              <a:t> Shortest </a:t>
            </a:r>
            <a:r>
              <a:rPr lang="en-US" b="1" dirty="0" smtClean="0">
                <a:solidFill>
                  <a:srgbClr val="7030A0"/>
                </a:solidFill>
              </a:rPr>
              <a:t>Path Matrix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/>
          </a:p>
          <a:p>
            <a:pPr marL="800100" lvl="1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00B050"/>
                </a:solidFill>
              </a:rPr>
              <a:t>Calculating </a:t>
            </a:r>
            <a:r>
              <a:rPr lang="en-US" dirty="0" smtClean="0"/>
              <a:t>Shortest Path  </a:t>
            </a:r>
            <a:r>
              <a:rPr lang="en-US" b="1" dirty="0" smtClean="0">
                <a:solidFill>
                  <a:srgbClr val="0070C0"/>
                </a:solidFill>
              </a:rPr>
              <a:t>Between 2 Vertices</a:t>
            </a:r>
          </a:p>
          <a:p>
            <a:endParaRPr lang="en-US" dirty="0" smtClean="0"/>
          </a:p>
          <a:p>
            <a:r>
              <a:rPr lang="en-US" dirty="0" smtClean="0"/>
              <a:t>As the name indicates, the </a:t>
            </a:r>
            <a:r>
              <a:rPr lang="en-US" b="1" dirty="0" smtClean="0">
                <a:solidFill>
                  <a:srgbClr val="7030A0"/>
                </a:solidFill>
              </a:rPr>
              <a:t>first approach </a:t>
            </a:r>
            <a:r>
              <a:rPr lang="en-US" dirty="0" smtClean="0"/>
              <a:t>will calculate a matrix containing shortest path values between </a:t>
            </a:r>
            <a:r>
              <a:rPr lang="en-US" b="1" dirty="0" smtClean="0">
                <a:solidFill>
                  <a:srgbClr val="00B050"/>
                </a:solidFill>
              </a:rPr>
              <a:t>all pair </a:t>
            </a:r>
            <a:r>
              <a:rPr lang="en-US" dirty="0" smtClean="0"/>
              <a:t>of vertices of the graph. This </a:t>
            </a:r>
            <a:r>
              <a:rPr lang="en-US" b="1" dirty="0" smtClean="0">
                <a:solidFill>
                  <a:srgbClr val="FF0000"/>
                </a:solidFill>
              </a:rPr>
              <a:t>algorithm</a:t>
            </a:r>
            <a:r>
              <a:rPr lang="en-US" dirty="0" smtClean="0"/>
              <a:t> is called </a:t>
            </a:r>
            <a:r>
              <a:rPr lang="en-US" b="1" dirty="0" smtClean="0">
                <a:solidFill>
                  <a:srgbClr val="0070C0"/>
                </a:solidFill>
              </a:rPr>
              <a:t>WARSHALL’S ALGORITHM</a:t>
            </a:r>
            <a:r>
              <a:rPr lang="en-US" dirty="0" smtClean="0"/>
              <a:t> FOR </a:t>
            </a:r>
            <a:r>
              <a:rPr lang="en-US" b="1" dirty="0" smtClean="0">
                <a:solidFill>
                  <a:srgbClr val="7030A0"/>
                </a:solidFill>
              </a:rPr>
              <a:t>SHORTEST PATH.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FF0000"/>
                </a:solidFill>
              </a:rPr>
              <a:t>second approach </a:t>
            </a:r>
            <a:r>
              <a:rPr lang="en-US" dirty="0" smtClean="0"/>
              <a:t>is to calculate path of </a:t>
            </a:r>
            <a:r>
              <a:rPr lang="en-US" b="1" dirty="0" smtClean="0">
                <a:solidFill>
                  <a:srgbClr val="7030A0"/>
                </a:solidFill>
              </a:rPr>
              <a:t>minimum length </a:t>
            </a:r>
            <a:r>
              <a:rPr lang="en-US" dirty="0" smtClean="0"/>
              <a:t>between just 2 vertices. The </a:t>
            </a:r>
            <a:r>
              <a:rPr lang="en-US" b="1" dirty="0" smtClean="0">
                <a:solidFill>
                  <a:srgbClr val="00B050"/>
                </a:solidFill>
              </a:rPr>
              <a:t>algorithm</a:t>
            </a:r>
            <a:r>
              <a:rPr lang="en-US" dirty="0" smtClean="0"/>
              <a:t> used for this is called </a:t>
            </a:r>
            <a:r>
              <a:rPr lang="en-US" b="1" dirty="0" smtClean="0">
                <a:solidFill>
                  <a:srgbClr val="0070C0"/>
                </a:solidFill>
              </a:rPr>
              <a:t>DIJILSTRA’S ALGORITHM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1" name="Content Placeholder 2"/>
          <p:cNvSpPr txBox="1">
            <a:spLocks/>
          </p:cNvSpPr>
          <p:nvPr/>
        </p:nvSpPr>
        <p:spPr>
          <a:xfrm>
            <a:off x="-1214478" y="3857652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0     2    </a:t>
            </a:r>
            <a:r>
              <a:rPr lang="en-US" sz="2700" dirty="0" smtClean="0"/>
              <a:t>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5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6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8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3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3     5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3     3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1285852" y="4429156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786182" y="3857652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0     1     1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6286512" y="4429156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714876" y="5000636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p4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3857652" cy="1143008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Now all p1, p2, p3 and p4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p=p1+p2+p3+p4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286248" y="1785926"/>
            <a:ext cx="4572032" cy="192882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T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his is the path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matrix which indicates 2 things: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lang="en-US" sz="2700" dirty="0" smtClean="0"/>
              <a:t>     1.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cannot reach v2 from anywhere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2.  Rest all other vertices are reachable. Thus, path matrix is also called as REACHABLE MATRIX. 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 Path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4" name="Content Placeholder 2"/>
          <p:cNvSpPr txBox="1">
            <a:spLocks/>
          </p:cNvSpPr>
          <p:nvPr/>
        </p:nvSpPr>
        <p:spPr>
          <a:xfrm>
            <a:off x="-500098" y="3857652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0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Double Bracket 54"/>
          <p:cNvSpPr/>
          <p:nvPr/>
        </p:nvSpPr>
        <p:spPr>
          <a:xfrm>
            <a:off x="2000232" y="4429156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428596" y="5000636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428596" y="1428736"/>
            <a:ext cx="642942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v2</a:t>
            </a:r>
            <a:endParaRPr lang="en-IN" dirty="0">
              <a:noFill/>
            </a:endParaRPr>
          </a:p>
        </p:txBody>
      </p:sp>
      <p:sp>
        <p:nvSpPr>
          <p:cNvPr id="33" name="Oval 32"/>
          <p:cNvSpPr/>
          <p:nvPr/>
        </p:nvSpPr>
        <p:spPr>
          <a:xfrm>
            <a:off x="2857488" y="2786058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v4</a:t>
            </a:r>
            <a:endParaRPr lang="en-IN" dirty="0">
              <a:noFill/>
            </a:endParaRPr>
          </a:p>
        </p:txBody>
      </p:sp>
      <p:sp>
        <p:nvSpPr>
          <p:cNvPr id="34" name="Oval 33"/>
          <p:cNvSpPr/>
          <p:nvPr/>
        </p:nvSpPr>
        <p:spPr>
          <a:xfrm>
            <a:off x="2786050" y="1428736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</a:t>
            </a:r>
            <a:endParaRPr lang="en-IN" dirty="0">
              <a:noFill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28596" y="2714620"/>
            <a:ext cx="714380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v3</a:t>
            </a:r>
            <a:endParaRPr lang="en-IN" dirty="0">
              <a:noFill/>
            </a:endParaRPr>
          </a:p>
        </p:txBody>
      </p:sp>
      <p:cxnSp>
        <p:nvCxnSpPr>
          <p:cNvPr id="36" name="Straight Connector 35"/>
          <p:cNvCxnSpPr>
            <a:stCxn id="32" idx="5"/>
            <a:endCxn id="33" idx="1"/>
          </p:cNvCxnSpPr>
          <p:nvPr/>
        </p:nvCxnSpPr>
        <p:spPr>
          <a:xfrm rot="16200000" flipH="1">
            <a:off x="1518397" y="1436505"/>
            <a:ext cx="892232" cy="1974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6"/>
            <a:endCxn id="33" idx="2"/>
          </p:cNvCxnSpPr>
          <p:nvPr/>
        </p:nvCxnSpPr>
        <p:spPr>
          <a:xfrm>
            <a:off x="1142976" y="3036091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2" idx="6"/>
            <a:endCxn id="34" idx="2"/>
          </p:cNvCxnSpPr>
          <p:nvPr/>
        </p:nvCxnSpPr>
        <p:spPr>
          <a:xfrm flipV="1">
            <a:off x="1071538" y="1714488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7"/>
            <a:endCxn id="34" idx="3"/>
          </p:cNvCxnSpPr>
          <p:nvPr/>
        </p:nvCxnSpPr>
        <p:spPr>
          <a:xfrm rot="5400000" flipH="1" flipV="1">
            <a:off x="1513166" y="1441736"/>
            <a:ext cx="892232" cy="18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2" idx="4"/>
          </p:cNvCxnSpPr>
          <p:nvPr/>
        </p:nvCxnSpPr>
        <p:spPr>
          <a:xfrm rot="16200000" flipV="1">
            <a:off x="446456" y="2375289"/>
            <a:ext cx="64294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3" idx="0"/>
            <a:endCxn id="34" idx="4"/>
          </p:cNvCxnSpPr>
          <p:nvPr/>
        </p:nvCxnSpPr>
        <p:spPr>
          <a:xfrm rot="16200000" flipV="1">
            <a:off x="2750331" y="2357430"/>
            <a:ext cx="785818" cy="714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Arc 41"/>
          <p:cNvSpPr/>
          <p:nvPr/>
        </p:nvSpPr>
        <p:spPr>
          <a:xfrm rot="10800000">
            <a:off x="877005" y="2731681"/>
            <a:ext cx="2190809" cy="858049"/>
          </a:xfrm>
          <a:prstGeom prst="arc">
            <a:avLst>
              <a:gd name="adj1" fmla="val 11310027"/>
              <a:gd name="adj2" fmla="val 210231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Arrow Connector 42"/>
          <p:cNvCxnSpPr>
            <a:stCxn id="35" idx="7"/>
          </p:cNvCxnSpPr>
          <p:nvPr/>
        </p:nvCxnSpPr>
        <p:spPr>
          <a:xfrm rot="5400000" flipH="1" flipV="1">
            <a:off x="1365062" y="1887854"/>
            <a:ext cx="594219" cy="12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6"/>
          </p:cNvCxnSpPr>
          <p:nvPr/>
        </p:nvCxnSpPr>
        <p:spPr>
          <a:xfrm flipV="1">
            <a:off x="1071538" y="1714488"/>
            <a:ext cx="1000132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5"/>
          </p:cNvCxnSpPr>
          <p:nvPr/>
        </p:nvCxnSpPr>
        <p:spPr>
          <a:xfrm rot="16200000" flipH="1">
            <a:off x="1334571" y="1620331"/>
            <a:ext cx="594222" cy="1308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</p:cNvCxnSpPr>
          <p:nvPr/>
        </p:nvCxnSpPr>
        <p:spPr>
          <a:xfrm rot="16200000" flipH="1">
            <a:off x="2875347" y="2232413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3" idx="2"/>
          </p:cNvCxnSpPr>
          <p:nvPr/>
        </p:nvCxnSpPr>
        <p:spPr>
          <a:xfrm rot="10800000">
            <a:off x="1785918" y="3071810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4"/>
          </p:cNvCxnSpPr>
          <p:nvPr/>
        </p:nvCxnSpPr>
        <p:spPr>
          <a:xfrm rot="16200000" flipH="1">
            <a:off x="517893" y="2303851"/>
            <a:ext cx="50006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2071670" y="3571876"/>
            <a:ext cx="142876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>
          <a:xfrm>
            <a:off x="3428992" y="1357298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0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3" name="Double Bracket 52"/>
          <p:cNvSpPr/>
          <p:nvPr/>
        </p:nvSpPr>
        <p:spPr>
          <a:xfrm>
            <a:off x="5929322" y="1928802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Content Placeholder 2"/>
          <p:cNvSpPr txBox="1">
            <a:spLocks/>
          </p:cNvSpPr>
          <p:nvPr/>
        </p:nvSpPr>
        <p:spPr>
          <a:xfrm>
            <a:off x="4357686" y="2500282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Using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 Path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85720" y="1500174"/>
            <a:ext cx="8572560" cy="1571636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Warshall’s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Formula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</a:t>
            </a:r>
            <a:r>
              <a:rPr kumimoji="0" lang="en-US" sz="27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r>
              <a:rPr kumimoji="0" lang="en-US" sz="13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[I][J]= P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(k-1)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[I][J] || (P</a:t>
            </a:r>
            <a:r>
              <a:rPr kumimoji="0" lang="en-US" sz="13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(k-1)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[I][</a:t>
            </a:r>
            <a:r>
              <a:rPr lang="en-US" sz="2700" dirty="0" smtClean="0"/>
              <a:t>K] &amp;&amp; 								Pk-1[K][J])</a:t>
            </a:r>
            <a:endParaRPr kumimoji="0" lang="en-US" sz="2700" b="0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P1[1][2]=P0[1][2] || (P0[1][1] &amp;&amp; Pk-1[1][2])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				   = 0 || ( 0 &amp;&amp; 0)</a:t>
            </a:r>
            <a:r>
              <a:rPr lang="en-US" sz="2700" baseline="0" dirty="0" smtClean="0"/>
              <a:t>	</a:t>
            </a:r>
            <a:r>
              <a:rPr lang="en-US" sz="2700" dirty="0" smtClean="0"/>
              <a:t>	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Content Placeholder 2"/>
          <p:cNvSpPr txBox="1">
            <a:spLocks/>
          </p:cNvSpPr>
          <p:nvPr/>
        </p:nvSpPr>
        <p:spPr>
          <a:xfrm>
            <a:off x="-714412" y="357190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0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1     0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Double Bracket 30"/>
          <p:cNvSpPr/>
          <p:nvPr/>
        </p:nvSpPr>
        <p:spPr>
          <a:xfrm>
            <a:off x="1785918" y="414340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786182" y="3500438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0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0     0    1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0     1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0     1     1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2" name="Double Bracket 51"/>
          <p:cNvSpPr/>
          <p:nvPr/>
        </p:nvSpPr>
        <p:spPr>
          <a:xfrm>
            <a:off x="6286512" y="4071942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4714876" y="4643422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214282" y="4643446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14282" y="1500174"/>
            <a:ext cx="8572560" cy="514353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void </a:t>
            </a:r>
            <a:r>
              <a:rPr lang="en-US" sz="2700" dirty="0" err="1" smtClean="0"/>
              <a:t>warshall</a:t>
            </a:r>
            <a:r>
              <a:rPr lang="en-US" sz="2700" dirty="0" smtClean="0"/>
              <a:t>(</a:t>
            </a:r>
            <a:r>
              <a:rPr lang="en-US" sz="2700" dirty="0" err="1" smtClean="0"/>
              <a:t>int</a:t>
            </a:r>
            <a:r>
              <a:rPr lang="en-US" sz="2700" dirty="0" smtClean="0"/>
              <a:t>[][4],</a:t>
            </a:r>
            <a:r>
              <a:rPr lang="en-US" sz="2700" dirty="0" err="1" smtClean="0"/>
              <a:t>int</a:t>
            </a:r>
            <a:r>
              <a:rPr lang="en-US" sz="2700" dirty="0" smtClean="0"/>
              <a:t>[][4]);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err="1" smtClean="0"/>
              <a:t>voin</a:t>
            </a:r>
            <a:r>
              <a:rPr lang="en-US" sz="2700" dirty="0" smtClean="0"/>
              <a:t> main()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adj</a:t>
            </a:r>
            <a:r>
              <a:rPr lang="en-US" sz="2700" dirty="0" smtClean="0"/>
              <a:t>[4][4], path[4][4];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i,j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(“Is there a path from vertex v[%d]? (Y-1,N-0)”,i+1,j+1);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</a:t>
            </a:r>
            <a:r>
              <a:rPr lang="en-US" sz="2700" dirty="0" err="1" smtClean="0"/>
              <a:t>d”,&amp;adj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warshall</a:t>
            </a:r>
            <a:r>
              <a:rPr lang="en-US" sz="2700" dirty="0" smtClean="0"/>
              <a:t>(</a:t>
            </a:r>
            <a:r>
              <a:rPr lang="en-US" sz="2700" dirty="0" err="1" smtClean="0"/>
              <a:t>adj,path</a:t>
            </a:r>
            <a:r>
              <a:rPr lang="en-US" sz="2700" dirty="0" smtClean="0"/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(“%d ”,path[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(“\n’);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14282" y="1500174"/>
            <a:ext cx="8572560" cy="5143536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void </a:t>
            </a:r>
            <a:r>
              <a:rPr lang="en-US" sz="2700" dirty="0" err="1" smtClean="0"/>
              <a:t>warshall</a:t>
            </a:r>
            <a:r>
              <a:rPr lang="en-US" sz="2700" dirty="0" smtClean="0"/>
              <a:t>(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adj</a:t>
            </a:r>
            <a:r>
              <a:rPr lang="en-US" sz="2700" dirty="0" smtClean="0"/>
              <a:t>[][4],</a:t>
            </a:r>
            <a:r>
              <a:rPr lang="en-US" sz="2700" dirty="0" err="1" smtClean="0"/>
              <a:t>int</a:t>
            </a:r>
            <a:r>
              <a:rPr lang="en-US" sz="2700" dirty="0" smtClean="0"/>
              <a:t> path[][4])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i,j,k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][j]=</a:t>
            </a:r>
            <a:r>
              <a:rPr lang="en-US" sz="2700" dirty="0" err="1" smtClean="0"/>
              <a:t>adj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for(k=0;k&lt;4;k++)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	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][j]=path[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][j] || (path[</a:t>
            </a:r>
            <a:r>
              <a:rPr lang="en-US" sz="2700" dirty="0" err="1" smtClean="0"/>
              <a:t>i</a:t>
            </a:r>
            <a:r>
              <a:rPr lang="en-US" sz="2700" dirty="0" smtClean="0"/>
              <a:t>][k] &amp;&amp; path[k][j]);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9" name="Oval 8"/>
          <p:cNvSpPr/>
          <p:nvPr/>
        </p:nvSpPr>
        <p:spPr>
          <a:xfrm>
            <a:off x="4929190" y="1643050"/>
            <a:ext cx="642942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v2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7286644" y="3000372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v4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7286644" y="1643050"/>
            <a:ext cx="642942" cy="571504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v1</a:t>
            </a:r>
            <a:endParaRPr lang="en-IN" dirty="0">
              <a:noFill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929190" y="2928934"/>
            <a:ext cx="714380" cy="642942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v3</a:t>
            </a:r>
            <a:endParaRPr lang="en-IN" dirty="0">
              <a:noFill/>
            </a:endParaRPr>
          </a:p>
        </p:txBody>
      </p:sp>
      <p:cxnSp>
        <p:nvCxnSpPr>
          <p:cNvPr id="14" name="Straight Connector 13"/>
          <p:cNvCxnSpPr>
            <a:stCxn id="12" idx="6"/>
            <a:endCxn id="10" idx="2"/>
          </p:cNvCxnSpPr>
          <p:nvPr/>
        </p:nvCxnSpPr>
        <p:spPr>
          <a:xfrm>
            <a:off x="5643570" y="3250405"/>
            <a:ext cx="1643074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9" idx="6"/>
            <a:endCxn id="11" idx="2"/>
          </p:cNvCxnSpPr>
          <p:nvPr/>
        </p:nvCxnSpPr>
        <p:spPr>
          <a:xfrm flipV="1">
            <a:off x="5572132" y="1928802"/>
            <a:ext cx="1714512" cy="357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7"/>
            <a:endCxn id="11" idx="3"/>
          </p:cNvCxnSpPr>
          <p:nvPr/>
        </p:nvCxnSpPr>
        <p:spPr>
          <a:xfrm rot="5400000" flipH="1" flipV="1">
            <a:off x="6013760" y="1656050"/>
            <a:ext cx="892232" cy="18418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0"/>
            <a:endCxn id="11" idx="4"/>
          </p:cNvCxnSpPr>
          <p:nvPr/>
        </p:nvCxnSpPr>
        <p:spPr>
          <a:xfrm rot="5400000" flipH="1" flipV="1">
            <a:off x="7215206" y="2607463"/>
            <a:ext cx="78581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7"/>
          </p:cNvCxnSpPr>
          <p:nvPr/>
        </p:nvCxnSpPr>
        <p:spPr>
          <a:xfrm rot="5400000" flipH="1" flipV="1">
            <a:off x="5865656" y="2102168"/>
            <a:ext cx="594219" cy="1247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9" idx="6"/>
            <a:endCxn id="11" idx="2"/>
          </p:cNvCxnSpPr>
          <p:nvPr/>
        </p:nvCxnSpPr>
        <p:spPr>
          <a:xfrm flipV="1">
            <a:off x="5572132" y="1928802"/>
            <a:ext cx="100800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1" idx="4"/>
            <a:endCxn id="10" idx="0"/>
          </p:cNvCxnSpPr>
          <p:nvPr/>
        </p:nvCxnSpPr>
        <p:spPr>
          <a:xfrm rot="5400000">
            <a:off x="7392115" y="2430554"/>
            <a:ext cx="43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10" idx="2"/>
            <a:endCxn id="12" idx="6"/>
          </p:cNvCxnSpPr>
          <p:nvPr/>
        </p:nvCxnSpPr>
        <p:spPr>
          <a:xfrm rot="10800000">
            <a:off x="6386644" y="3250406"/>
            <a:ext cx="90000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-714412" y="1428736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5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2700" dirty="0" smtClean="0"/>
              <a:t>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0     3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0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4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lang="en-US" sz="2700" dirty="0" smtClean="0"/>
              <a:t>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52" name="Double Bracket 51"/>
          <p:cNvSpPr/>
          <p:nvPr/>
        </p:nvSpPr>
        <p:spPr>
          <a:xfrm>
            <a:off x="1785918" y="2000240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Double Bracket 54"/>
          <p:cNvSpPr/>
          <p:nvPr/>
        </p:nvSpPr>
        <p:spPr>
          <a:xfrm>
            <a:off x="1857356" y="450059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285720" y="2571720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285720" y="507207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M</a:t>
            </a:r>
            <a:r>
              <a:rPr lang="en-US" sz="1400" dirty="0" smtClean="0"/>
              <a:t>0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2" name="Arc 31"/>
          <p:cNvSpPr/>
          <p:nvPr/>
        </p:nvSpPr>
        <p:spPr>
          <a:xfrm>
            <a:off x="4838230" y="2177130"/>
            <a:ext cx="646885" cy="885053"/>
          </a:xfrm>
          <a:prstGeom prst="arc">
            <a:avLst>
              <a:gd name="adj1" fmla="val 17825590"/>
              <a:gd name="adj2" fmla="val 35384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/>
          <p:cNvSpPr/>
          <p:nvPr/>
        </p:nvSpPr>
        <p:spPr>
          <a:xfrm rot="10800000">
            <a:off x="4990630" y="2143116"/>
            <a:ext cx="646885" cy="885053"/>
          </a:xfrm>
          <a:prstGeom prst="arc">
            <a:avLst>
              <a:gd name="adj1" fmla="val 17825590"/>
              <a:gd name="adj2" fmla="val 353841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Straight Arrow Connector 34"/>
          <p:cNvCxnSpPr/>
          <p:nvPr/>
        </p:nvCxnSpPr>
        <p:spPr>
          <a:xfrm rot="5400000" flipH="1" flipV="1">
            <a:off x="4929190" y="2643182"/>
            <a:ext cx="14287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5400000">
            <a:off x="5464975" y="2607463"/>
            <a:ext cx="714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>
          <a:xfrm>
            <a:off x="-642974" y="392909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lang="en-US" sz="2700" baseline="0" dirty="0" smtClean="0"/>
              <a:t>	</a:t>
            </a:r>
            <a:r>
              <a:rPr lang="en-US" sz="2700" dirty="0" smtClean="0"/>
              <a:t>     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4	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143240" y="464344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286116" y="464344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714744" y="464344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857620" y="464344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500298" y="514351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4" name="Oval 63"/>
          <p:cNvSpPr/>
          <p:nvPr/>
        </p:nvSpPr>
        <p:spPr>
          <a:xfrm>
            <a:off x="2643174" y="514351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143240" y="514351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286116" y="514351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000232" y="564357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143108" y="564357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143240" y="564357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286116" y="564357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714744" y="564357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857620" y="564357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500298" y="6143644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6" name="Oval 75"/>
          <p:cNvSpPr/>
          <p:nvPr/>
        </p:nvSpPr>
        <p:spPr>
          <a:xfrm>
            <a:off x="2643174" y="6143644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7" name="Oval 76"/>
          <p:cNvSpPr/>
          <p:nvPr/>
        </p:nvSpPr>
        <p:spPr>
          <a:xfrm>
            <a:off x="6215074" y="5072074"/>
            <a:ext cx="71438" cy="71438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8" name="Oval 77"/>
          <p:cNvSpPr/>
          <p:nvPr/>
        </p:nvSpPr>
        <p:spPr>
          <a:xfrm>
            <a:off x="6286512" y="5072074"/>
            <a:ext cx="71438" cy="71438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9" name="Content Placeholder 2"/>
          <p:cNvSpPr txBox="1">
            <a:spLocks/>
          </p:cNvSpPr>
          <p:nvPr/>
        </p:nvSpPr>
        <p:spPr>
          <a:xfrm>
            <a:off x="4786314" y="4500570"/>
            <a:ext cx="4143404" cy="785818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][j]=M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k-1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][j],M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k-1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</a:t>
            </a:r>
            <a:r>
              <a:rPr kumimoji="0" lang="en-US" sz="27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][k]M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k-1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[k][j])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M</a:t>
            </a:r>
            <a:r>
              <a:rPr lang="en-US" dirty="0" smtClean="0"/>
              <a:t>1</a:t>
            </a:r>
            <a:r>
              <a:rPr lang="en-US" sz="2700" dirty="0" smtClean="0"/>
              <a:t>[2][2]=M</a:t>
            </a:r>
            <a:r>
              <a:rPr lang="en-US" dirty="0" smtClean="0"/>
              <a:t>in</a:t>
            </a:r>
            <a:r>
              <a:rPr lang="en-US" sz="2700" dirty="0" smtClean="0"/>
              <a:t>(M</a:t>
            </a:r>
            <a:r>
              <a:rPr lang="en-US" dirty="0" smtClean="0"/>
              <a:t>o</a:t>
            </a:r>
            <a:r>
              <a:rPr lang="en-US" sz="2700" dirty="0" smtClean="0"/>
              <a:t>[2][2],M</a:t>
            </a:r>
            <a:r>
              <a:rPr lang="en-US" dirty="0" smtClean="0"/>
              <a:t>o</a:t>
            </a:r>
            <a:r>
              <a:rPr lang="en-US" sz="2700" dirty="0" smtClean="0"/>
              <a:t>[2][1]+M</a:t>
            </a:r>
            <a:r>
              <a:rPr lang="en-US" dirty="0" smtClean="0"/>
              <a:t>0</a:t>
            </a:r>
            <a:r>
              <a:rPr lang="en-US" sz="2700" dirty="0" smtClean="0"/>
              <a:t>[1][2])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700" dirty="0" smtClean="0"/>
              <a:t>           =M</a:t>
            </a:r>
            <a:r>
              <a:rPr lang="en-US" dirty="0" smtClean="0"/>
              <a:t>in</a:t>
            </a:r>
            <a:r>
              <a:rPr lang="en-US" sz="2700" dirty="0" smtClean="0"/>
              <a:t>(       , 7+5)=12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714744" y="607220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857620" y="607220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82" name="Arc 81"/>
          <p:cNvSpPr/>
          <p:nvPr/>
        </p:nvSpPr>
        <p:spPr>
          <a:xfrm rot="8879630">
            <a:off x="4566681" y="1407140"/>
            <a:ext cx="599792" cy="624492"/>
          </a:xfrm>
          <a:prstGeom prst="arc">
            <a:avLst>
              <a:gd name="adj1" fmla="val 17825590"/>
              <a:gd name="adj2" fmla="val 1149251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4857752" y="1428736"/>
            <a:ext cx="7143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Content Placeholder 2"/>
          <p:cNvSpPr txBox="1">
            <a:spLocks/>
          </p:cNvSpPr>
          <p:nvPr/>
        </p:nvSpPr>
        <p:spPr>
          <a:xfrm>
            <a:off x="5153028" y="1285860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86" name="Content Placeholder 2"/>
          <p:cNvSpPr txBox="1">
            <a:spLocks/>
          </p:cNvSpPr>
          <p:nvPr/>
        </p:nvSpPr>
        <p:spPr>
          <a:xfrm>
            <a:off x="6081722" y="1571612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</a:p>
        </p:txBody>
      </p:sp>
      <p:sp>
        <p:nvSpPr>
          <p:cNvPr id="87" name="Content Placeholder 2"/>
          <p:cNvSpPr txBox="1">
            <a:spLocks/>
          </p:cNvSpPr>
          <p:nvPr/>
        </p:nvSpPr>
        <p:spPr>
          <a:xfrm>
            <a:off x="4643438" y="2571744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</a:p>
        </p:txBody>
      </p:sp>
      <p:sp>
        <p:nvSpPr>
          <p:cNvPr id="88" name="Content Placeholder 2"/>
          <p:cNvSpPr txBox="1">
            <a:spLocks/>
          </p:cNvSpPr>
          <p:nvPr/>
        </p:nvSpPr>
        <p:spPr>
          <a:xfrm>
            <a:off x="5581656" y="2428868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>
          <a:xfrm>
            <a:off x="6296036" y="2214554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6367474" y="3357562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</a:p>
        </p:txBody>
      </p:sp>
      <p:sp>
        <p:nvSpPr>
          <p:cNvPr id="91" name="Content Placeholder 2"/>
          <p:cNvSpPr txBox="1">
            <a:spLocks/>
          </p:cNvSpPr>
          <p:nvPr/>
        </p:nvSpPr>
        <p:spPr>
          <a:xfrm>
            <a:off x="7786710" y="2428868"/>
            <a:ext cx="347666" cy="285752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Adjacency Matrix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55" name="Double Bracket 54"/>
          <p:cNvSpPr/>
          <p:nvPr/>
        </p:nvSpPr>
        <p:spPr>
          <a:xfrm>
            <a:off x="1785918" y="1857388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Content Placeholder 2"/>
          <p:cNvSpPr txBox="1">
            <a:spLocks/>
          </p:cNvSpPr>
          <p:nvPr/>
        </p:nvSpPr>
        <p:spPr>
          <a:xfrm>
            <a:off x="214282" y="2428868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M</a:t>
            </a:r>
            <a:r>
              <a:rPr lang="en-US" sz="1400" dirty="0" smtClean="0"/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8" name="Content Placeholder 2"/>
          <p:cNvSpPr txBox="1">
            <a:spLocks/>
          </p:cNvSpPr>
          <p:nvPr/>
        </p:nvSpPr>
        <p:spPr>
          <a:xfrm>
            <a:off x="-714412" y="1285884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12    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lang="en-US" sz="2700" baseline="0" dirty="0" smtClean="0"/>
              <a:t>	</a:t>
            </a:r>
            <a:r>
              <a:rPr lang="en-US" sz="2700" dirty="0" smtClean="0"/>
              <a:t>     3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4    9	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</a:p>
        </p:txBody>
      </p:sp>
      <p:sp>
        <p:nvSpPr>
          <p:cNvPr id="49" name="Oval 48"/>
          <p:cNvSpPr/>
          <p:nvPr/>
        </p:nvSpPr>
        <p:spPr>
          <a:xfrm>
            <a:off x="3071802" y="200024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50" name="Oval 49"/>
          <p:cNvSpPr/>
          <p:nvPr/>
        </p:nvSpPr>
        <p:spPr>
          <a:xfrm>
            <a:off x="3214678" y="200024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643306" y="200024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1" name="Oval 60"/>
          <p:cNvSpPr/>
          <p:nvPr/>
        </p:nvSpPr>
        <p:spPr>
          <a:xfrm>
            <a:off x="3786182" y="200024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5" name="Oval 64"/>
          <p:cNvSpPr/>
          <p:nvPr/>
        </p:nvSpPr>
        <p:spPr>
          <a:xfrm>
            <a:off x="3071802" y="250030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7" name="Oval 66"/>
          <p:cNvSpPr/>
          <p:nvPr/>
        </p:nvSpPr>
        <p:spPr>
          <a:xfrm>
            <a:off x="3214678" y="250030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8" name="Oval 67"/>
          <p:cNvSpPr/>
          <p:nvPr/>
        </p:nvSpPr>
        <p:spPr>
          <a:xfrm>
            <a:off x="1928794" y="300037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69" name="Oval 68"/>
          <p:cNvSpPr/>
          <p:nvPr/>
        </p:nvSpPr>
        <p:spPr>
          <a:xfrm>
            <a:off x="2071670" y="300037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0" name="Oval 69"/>
          <p:cNvSpPr/>
          <p:nvPr/>
        </p:nvSpPr>
        <p:spPr>
          <a:xfrm>
            <a:off x="3071802" y="300037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2" name="Oval 71"/>
          <p:cNvSpPr/>
          <p:nvPr/>
        </p:nvSpPr>
        <p:spPr>
          <a:xfrm>
            <a:off x="3214678" y="300037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3" name="Oval 72"/>
          <p:cNvSpPr/>
          <p:nvPr/>
        </p:nvSpPr>
        <p:spPr>
          <a:xfrm>
            <a:off x="3643306" y="300037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74" name="Oval 73"/>
          <p:cNvSpPr/>
          <p:nvPr/>
        </p:nvSpPr>
        <p:spPr>
          <a:xfrm>
            <a:off x="3786182" y="300037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643306" y="342900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81" name="Oval 80"/>
          <p:cNvSpPr/>
          <p:nvPr/>
        </p:nvSpPr>
        <p:spPr>
          <a:xfrm>
            <a:off x="3786182" y="342900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92" name="Double Bracket 91"/>
          <p:cNvSpPr/>
          <p:nvPr/>
        </p:nvSpPr>
        <p:spPr>
          <a:xfrm>
            <a:off x="1785918" y="4357718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Content Placeholder 2"/>
          <p:cNvSpPr txBox="1">
            <a:spLocks/>
          </p:cNvSpPr>
          <p:nvPr/>
        </p:nvSpPr>
        <p:spPr>
          <a:xfrm>
            <a:off x="214282" y="4929198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M</a:t>
            </a:r>
            <a:r>
              <a:rPr lang="en-US" sz="1400" dirty="0" smtClean="0"/>
              <a:t>2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4" name="Content Placeholder 2"/>
          <p:cNvSpPr txBox="1">
            <a:spLocks/>
          </p:cNvSpPr>
          <p:nvPr/>
        </p:nvSpPr>
        <p:spPr>
          <a:xfrm>
            <a:off x="-714412" y="3786214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5	         7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12    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10</a:t>
            </a:r>
            <a:r>
              <a:rPr lang="en-US" sz="2700" dirty="0" smtClean="0"/>
              <a:t>   3	        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4    9	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11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5" name="Oval 94"/>
          <p:cNvSpPr/>
          <p:nvPr/>
        </p:nvSpPr>
        <p:spPr>
          <a:xfrm>
            <a:off x="3071802" y="450057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96" name="Oval 95"/>
          <p:cNvSpPr/>
          <p:nvPr/>
        </p:nvSpPr>
        <p:spPr>
          <a:xfrm>
            <a:off x="3214678" y="4500570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071802" y="500063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214678" y="500063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03" name="Oval 102"/>
          <p:cNvSpPr/>
          <p:nvPr/>
        </p:nvSpPr>
        <p:spPr>
          <a:xfrm>
            <a:off x="3071802" y="550070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3214678" y="550070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09" name="Double Bracket 108"/>
          <p:cNvSpPr/>
          <p:nvPr/>
        </p:nvSpPr>
        <p:spPr>
          <a:xfrm>
            <a:off x="6072198" y="185736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Content Placeholder 2"/>
          <p:cNvSpPr txBox="1">
            <a:spLocks/>
          </p:cNvSpPr>
          <p:nvPr/>
        </p:nvSpPr>
        <p:spPr>
          <a:xfrm>
            <a:off x="4500562" y="242884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M</a:t>
            </a:r>
            <a:r>
              <a:rPr lang="en-US" sz="1400" dirty="0" smtClean="0"/>
              <a:t>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1" name="Content Placeholder 2"/>
          <p:cNvSpPr txBox="1">
            <a:spLocks/>
          </p:cNvSpPr>
          <p:nvPr/>
        </p:nvSpPr>
        <p:spPr>
          <a:xfrm>
            <a:off x="3571868" y="128586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5	         7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 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12     </a:t>
            </a:r>
            <a:r>
              <a:rPr lang="en-US" sz="2700" dirty="0" smtClean="0"/>
              <a:t> 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10</a:t>
            </a:r>
            <a:r>
              <a:rPr lang="en-US" sz="2700" dirty="0" smtClean="0"/>
              <a:t>   3	        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4     4	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6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7358082" y="200021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7500958" y="2000216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7358082" y="250028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7500958" y="2500282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7358082" y="300034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7500958" y="3000348"/>
            <a:ext cx="142876" cy="14287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noFill/>
            </a:endParaRPr>
          </a:p>
        </p:txBody>
      </p:sp>
      <p:sp>
        <p:nvSpPr>
          <p:cNvPr id="118" name="Double Bracket 117"/>
          <p:cNvSpPr/>
          <p:nvPr/>
        </p:nvSpPr>
        <p:spPr>
          <a:xfrm>
            <a:off x="6072198" y="4357694"/>
            <a:ext cx="2357454" cy="1857388"/>
          </a:xfrm>
          <a:prstGeom prst="bracketPair">
            <a:avLst>
              <a:gd name="adj" fmla="val 888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4500562" y="4929174"/>
            <a:ext cx="2428892" cy="12144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lang="en-US" sz="2700" dirty="0" smtClean="0"/>
              <a:t>M</a:t>
            </a:r>
            <a:r>
              <a:rPr lang="en-US" sz="1400" dirty="0" smtClean="0"/>
              <a:t>4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" name="Content Placeholder 2"/>
          <p:cNvSpPr txBox="1">
            <a:spLocks/>
          </p:cNvSpPr>
          <p:nvPr/>
        </p:nvSpPr>
        <p:spPr>
          <a:xfrm>
            <a:off x="3571868" y="3786190"/>
            <a:ext cx="6072230" cy="278605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v1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v2</a:t>
            </a:r>
            <a:r>
              <a:rPr lang="en-US" sz="2700" dirty="0" smtClean="0"/>
              <a:t> 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v3</a:t>
            </a:r>
            <a:r>
              <a:rPr lang="en-US" sz="2700" dirty="0" smtClean="0"/>
              <a:t>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v4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7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sz="2700" dirty="0" smtClean="0"/>
              <a:t>5	 8     7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v2</a:t>
            </a:r>
            <a:r>
              <a:rPr lang="en-US" sz="2700" dirty="0" smtClean="0"/>
              <a:t>    6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en-US" sz="2700" dirty="0" smtClean="0"/>
              <a:t> 6   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3     </a:t>
            </a:r>
            <a:r>
              <a:rPr lang="en-US" sz="2700" dirty="0" smtClean="0"/>
              <a:t>2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v3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9</a:t>
            </a:r>
            <a:r>
              <a:rPr lang="en-US" sz="2700" dirty="0" smtClean="0"/>
              <a:t>     3	 6     5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v4</a:t>
            </a:r>
            <a:r>
              <a:rPr lang="en-US" sz="2700" dirty="0" smtClean="0"/>
              <a:t>     4     4	 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US" sz="27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6</a:t>
            </a:r>
            <a:endParaRPr kumimoji="0" lang="en-US" sz="27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Graph v/s Tree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214282" y="1496785"/>
            <a:ext cx="8715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dirty="0" smtClean="0"/>
          </a:p>
          <a:p>
            <a:endParaRPr lang="en-IN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14282" y="1500174"/>
            <a:ext cx="8572560" cy="514353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void </a:t>
            </a:r>
            <a:r>
              <a:rPr lang="en-US" sz="2700" dirty="0" err="1" smtClean="0"/>
              <a:t>shortestpath</a:t>
            </a:r>
            <a:r>
              <a:rPr lang="en-US" sz="2700" dirty="0" smtClean="0"/>
              <a:t>(</a:t>
            </a:r>
            <a:r>
              <a:rPr lang="en-US" sz="2700" dirty="0" err="1" smtClean="0"/>
              <a:t>int</a:t>
            </a:r>
            <a:r>
              <a:rPr lang="en-US" sz="2700" dirty="0" smtClean="0"/>
              <a:t>[][4],</a:t>
            </a:r>
            <a:r>
              <a:rPr lang="en-US" sz="2700" dirty="0" err="1" smtClean="0"/>
              <a:t>int</a:t>
            </a:r>
            <a:r>
              <a:rPr lang="en-US" sz="2700" dirty="0" smtClean="0"/>
              <a:t>[][4]);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err="1" smtClean="0"/>
              <a:t>voin</a:t>
            </a:r>
            <a:r>
              <a:rPr lang="en-US" sz="2700" dirty="0" smtClean="0"/>
              <a:t> main()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arr</a:t>
            </a:r>
            <a:r>
              <a:rPr lang="en-US" sz="2700" dirty="0" smtClean="0"/>
              <a:t>[4][4], </a:t>
            </a:r>
            <a:r>
              <a:rPr lang="en-US" sz="2700" dirty="0" err="1" smtClean="0"/>
              <a:t>ap</a:t>
            </a:r>
            <a:r>
              <a:rPr lang="en-US" sz="2700" dirty="0" smtClean="0"/>
              <a:t>[4][4];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i,j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(“Is there a path from vertex v[%d]? (Y-1,N-0)”,</a:t>
            </a:r>
            <a:r>
              <a:rPr lang="en-US" sz="2700" dirty="0" err="1" smtClean="0"/>
              <a:t>i,j</a:t>
            </a:r>
            <a:r>
              <a:rPr lang="en-US" sz="2700" dirty="0" smtClean="0"/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scanf</a:t>
            </a:r>
            <a:r>
              <a:rPr lang="en-US" sz="2700" dirty="0" smtClean="0"/>
              <a:t>(“%</a:t>
            </a:r>
            <a:r>
              <a:rPr lang="en-US" sz="2700" dirty="0" err="1" smtClean="0"/>
              <a:t>d”,&amp;arr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shortestpath</a:t>
            </a:r>
            <a:r>
              <a:rPr lang="en-US" sz="2700" dirty="0" smtClean="0"/>
              <a:t>(</a:t>
            </a:r>
            <a:r>
              <a:rPr lang="en-US" sz="2700" dirty="0" err="1" smtClean="0"/>
              <a:t>arr,sp</a:t>
            </a:r>
            <a:r>
              <a:rPr lang="en-US" sz="2700" dirty="0" smtClean="0"/>
              <a:t>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(“Shortest path is:”);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(“%d ”,sp[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</a:t>
            </a:r>
            <a:r>
              <a:rPr lang="en-US" sz="2700" dirty="0" err="1" smtClean="0"/>
              <a:t>printf</a:t>
            </a:r>
            <a:r>
              <a:rPr lang="en-US" sz="2700" dirty="0" smtClean="0"/>
              <a:t>(“\n’);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Implementing </a:t>
            </a:r>
            <a:r>
              <a:rPr lang="en-US" b="1" dirty="0" err="1" smtClean="0"/>
              <a:t>Warshall’s</a:t>
            </a:r>
            <a:r>
              <a:rPr lang="en-US" b="1" dirty="0" smtClean="0"/>
              <a:t> Algorithm For Calculating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9" name="Content Placeholder 2"/>
          <p:cNvSpPr txBox="1">
            <a:spLocks/>
          </p:cNvSpPr>
          <p:nvPr/>
        </p:nvSpPr>
        <p:spPr>
          <a:xfrm>
            <a:off x="214282" y="1500174"/>
            <a:ext cx="8572560" cy="5143536"/>
          </a:xfrm>
          <a:prstGeom prst="rect">
            <a:avLst/>
          </a:prstGeom>
        </p:spPr>
        <p:txBody>
          <a:bodyPr vert="horz">
            <a:normAutofit fontScale="55000" lnSpcReduction="20000"/>
          </a:bodyPr>
          <a:lstStyle/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void </a:t>
            </a:r>
            <a:r>
              <a:rPr lang="en-US" sz="2700" dirty="0" err="1" smtClean="0"/>
              <a:t>shortestpath</a:t>
            </a:r>
            <a:r>
              <a:rPr lang="en-US" sz="2700" dirty="0" smtClean="0"/>
              <a:t>(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arr</a:t>
            </a:r>
            <a:r>
              <a:rPr lang="en-US" sz="2700" dirty="0" smtClean="0"/>
              <a:t>[][4],</a:t>
            </a:r>
            <a:r>
              <a:rPr lang="en-US" sz="2700" dirty="0" err="1" smtClean="0"/>
              <a:t>int</a:t>
            </a:r>
            <a:r>
              <a:rPr lang="en-US" sz="2700" dirty="0" smtClean="0"/>
              <a:t> sp[][4])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INF=10000;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</a:t>
            </a:r>
            <a:r>
              <a:rPr lang="en-US" sz="2700" dirty="0" err="1" smtClean="0"/>
              <a:t>int</a:t>
            </a:r>
            <a:r>
              <a:rPr lang="en-US" sz="2700" dirty="0" smtClean="0"/>
              <a:t> </a:t>
            </a:r>
            <a:r>
              <a:rPr lang="en-US" sz="2700" dirty="0" err="1" smtClean="0"/>
              <a:t>i,j,k</a:t>
            </a:r>
            <a:r>
              <a:rPr lang="en-US" sz="2700" dirty="0" smtClean="0"/>
              <a:t>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(</a:t>
            </a:r>
            <a:r>
              <a:rPr lang="en-US" sz="2700" dirty="0" err="1" smtClean="0"/>
              <a:t>arr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][j]==0) ? (sp[</a:t>
            </a:r>
            <a:r>
              <a:rPr lang="en-US" sz="2700" dirty="0" err="1" smtClean="0"/>
              <a:t>i</a:t>
            </a:r>
            <a:r>
              <a:rPr lang="en-US" sz="2700" dirty="0" smtClean="0"/>
              <a:t>][j]=INF) : (sp[</a:t>
            </a:r>
            <a:r>
              <a:rPr lang="en-US" sz="2700" dirty="0" err="1" smtClean="0"/>
              <a:t>i</a:t>
            </a:r>
            <a:r>
              <a:rPr lang="en-US" sz="2700" dirty="0" smtClean="0"/>
              <a:t>][j]=</a:t>
            </a:r>
            <a:r>
              <a:rPr lang="en-US" sz="2700" dirty="0" err="1" smtClean="0"/>
              <a:t>arr</a:t>
            </a:r>
            <a:r>
              <a:rPr lang="en-US" sz="2700" dirty="0" smtClean="0"/>
              <a:t>[</a:t>
            </a:r>
            <a:r>
              <a:rPr lang="en-US" sz="2700" dirty="0" err="1" smtClean="0"/>
              <a:t>i</a:t>
            </a:r>
            <a:r>
              <a:rPr lang="en-US" sz="2700" dirty="0" smtClean="0"/>
              <a:t>][j]);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for(k=0;k&lt;4;k++)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for(</a:t>
            </a:r>
            <a:r>
              <a:rPr lang="en-US" sz="2700" dirty="0" err="1" smtClean="0"/>
              <a:t>i</a:t>
            </a:r>
            <a:r>
              <a:rPr lang="en-US" sz="2700" dirty="0" smtClean="0"/>
              <a:t>=0;i&lt;4;i++)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for(j=0;j&lt;4;j++)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{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	if(sp[</a:t>
            </a:r>
            <a:r>
              <a:rPr lang="en-US" sz="2700" dirty="0" err="1" smtClean="0"/>
              <a:t>i</a:t>
            </a:r>
            <a:r>
              <a:rPr lang="en-US" sz="2700" dirty="0" smtClean="0"/>
              <a:t>][j]&gt;sp[</a:t>
            </a:r>
            <a:r>
              <a:rPr lang="en-US" sz="2700" dirty="0" err="1" smtClean="0"/>
              <a:t>i</a:t>
            </a:r>
            <a:r>
              <a:rPr lang="en-US" sz="2700" dirty="0" smtClean="0"/>
              <a:t>][k]+sp[k][j])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		sp[</a:t>
            </a:r>
            <a:r>
              <a:rPr lang="en-US" sz="2700" dirty="0" err="1" smtClean="0"/>
              <a:t>i</a:t>
            </a:r>
            <a:r>
              <a:rPr lang="en-US" sz="2700" dirty="0" smtClean="0"/>
              <a:t>][j]=sp[</a:t>
            </a:r>
            <a:r>
              <a:rPr lang="en-US" sz="2700" dirty="0" err="1" smtClean="0"/>
              <a:t>i</a:t>
            </a:r>
            <a:r>
              <a:rPr lang="en-US" sz="2700" dirty="0" smtClean="0"/>
              <a:t>][k]+sp[k][j];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	}</a:t>
            </a:r>
          </a:p>
          <a:p>
            <a:pPr marL="274320" lvl="0" indent="-274320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lang="en-US" sz="2700" dirty="0" smtClean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28" y="357166"/>
            <a:ext cx="6143668" cy="642942"/>
          </a:xfrm>
        </p:spPr>
        <p:txBody>
          <a:bodyPr>
            <a:noAutofit/>
          </a:bodyPr>
          <a:lstStyle/>
          <a:p>
            <a:r>
              <a:rPr lang="en-US" sz="2400" b="1" dirty="0" err="1" smtClean="0"/>
              <a:t>Dijikstra’s</a:t>
            </a:r>
            <a:r>
              <a:rPr lang="en-US" sz="2400" b="1" dirty="0" smtClean="0"/>
              <a:t> Algorithm For Calculating Shortest Path Between 2 Vertices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0958" y="214290"/>
            <a:ext cx="1357322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14283" y="1500174"/>
            <a:ext cx="864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Dijikstra’s</a:t>
            </a:r>
            <a:r>
              <a:rPr lang="en-US" dirty="0" smtClean="0"/>
              <a:t> </a:t>
            </a:r>
            <a:r>
              <a:rPr lang="en-US" dirty="0" smtClean="0"/>
              <a:t>algorithm is used for calculating the shortest path between a pair of vertices in the graph, In other words we can say, it calculates the shortest path from vertex </a:t>
            </a:r>
            <a:r>
              <a:rPr lang="en-US" dirty="0" err="1" smtClean="0"/>
              <a:t>i</a:t>
            </a:r>
            <a:r>
              <a:rPr lang="en-US" dirty="0" smtClean="0"/>
              <a:t> to j.</a:t>
            </a:r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2214546" y="2500306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</a:t>
            </a:r>
            <a:endParaRPr lang="en-IN" dirty="0">
              <a:noFill/>
            </a:endParaRPr>
          </a:p>
        </p:txBody>
      </p:sp>
      <p:sp>
        <p:nvSpPr>
          <p:cNvPr id="9" name="Oval 8"/>
          <p:cNvSpPr/>
          <p:nvPr/>
        </p:nvSpPr>
        <p:spPr>
          <a:xfrm>
            <a:off x="5500694" y="328612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z</a:t>
            </a:r>
            <a:endParaRPr lang="en-IN" dirty="0">
              <a:noFill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57620" y="2500306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</a:t>
            </a:r>
            <a:endParaRPr lang="en-IN" dirty="0">
              <a:noFill/>
            </a:endParaRPr>
          </a:p>
        </p:txBody>
      </p:sp>
      <p:sp>
        <p:nvSpPr>
          <p:cNvPr id="11" name="Oval 10"/>
          <p:cNvSpPr/>
          <p:nvPr/>
        </p:nvSpPr>
        <p:spPr>
          <a:xfrm>
            <a:off x="642910" y="3214686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IN" dirty="0">
              <a:noFill/>
            </a:endParaRPr>
          </a:p>
        </p:txBody>
      </p:sp>
      <p:cxnSp>
        <p:nvCxnSpPr>
          <p:cNvPr id="12" name="Straight Connector 11"/>
          <p:cNvCxnSpPr>
            <a:stCxn id="8" idx="5"/>
            <a:endCxn id="21" idx="1"/>
          </p:cNvCxnSpPr>
          <p:nvPr/>
        </p:nvCxnSpPr>
        <p:spPr>
          <a:xfrm rot="16200000" flipH="1">
            <a:off x="2748536" y="2819982"/>
            <a:ext cx="1146598" cy="136091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11" idx="6"/>
            <a:endCxn id="20" idx="2"/>
          </p:cNvCxnSpPr>
          <p:nvPr/>
        </p:nvCxnSpPr>
        <p:spPr>
          <a:xfrm>
            <a:off x="1142976" y="3464719"/>
            <a:ext cx="1143008" cy="78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8" idx="6"/>
            <a:endCxn id="10" idx="2"/>
          </p:cNvCxnSpPr>
          <p:nvPr/>
        </p:nvCxnSpPr>
        <p:spPr>
          <a:xfrm>
            <a:off x="2714612" y="2750339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1" idx="6"/>
            <a:endCxn id="8" idx="3"/>
          </p:cNvCxnSpPr>
          <p:nvPr/>
        </p:nvCxnSpPr>
        <p:spPr>
          <a:xfrm flipV="1">
            <a:off x="1142976" y="2927139"/>
            <a:ext cx="1144803" cy="53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0"/>
            <a:endCxn id="10" idx="6"/>
          </p:cNvCxnSpPr>
          <p:nvPr/>
        </p:nvCxnSpPr>
        <p:spPr>
          <a:xfrm rot="16200000" flipV="1">
            <a:off x="4786315" y="2321711"/>
            <a:ext cx="535785" cy="13930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2285984" y="400050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IN" dirty="0">
              <a:noFill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929058" y="4000504"/>
            <a:ext cx="500066" cy="500066"/>
          </a:xfrm>
          <a:prstGeom prst="ellipse">
            <a:avLst/>
          </a:prstGeom>
          <a:noFill/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</a:t>
            </a:r>
            <a:endParaRPr lang="en-IN" dirty="0">
              <a:noFill/>
            </a:endParaRPr>
          </a:p>
        </p:txBody>
      </p:sp>
      <p:cxnSp>
        <p:nvCxnSpPr>
          <p:cNvPr id="24" name="Straight Connector 23"/>
          <p:cNvCxnSpPr>
            <a:stCxn id="20" idx="6"/>
            <a:endCxn id="21" idx="2"/>
          </p:cNvCxnSpPr>
          <p:nvPr/>
        </p:nvCxnSpPr>
        <p:spPr>
          <a:xfrm>
            <a:off x="2786050" y="4250537"/>
            <a:ext cx="1143008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1" idx="6"/>
            <a:endCxn id="9" idx="3"/>
          </p:cNvCxnSpPr>
          <p:nvPr/>
        </p:nvCxnSpPr>
        <p:spPr>
          <a:xfrm flipV="1">
            <a:off x="4429124" y="3712957"/>
            <a:ext cx="1144803" cy="5375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57290" y="278605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3043044" y="2357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500166" y="391692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357554" y="320254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214678" y="421481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5043308" y="264318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971870" y="392906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357158" y="4929198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Find out the shortest path as well as its length from the vertex ‘a’ to vertex ‘z’.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57158" y="5345684"/>
            <a:ext cx="56436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l(a)=0,	l(b)=	,        l(d)=        ,      l(c)=       ,</a:t>
            </a:r>
          </a:p>
          <a:p>
            <a:r>
              <a:rPr lang="en-US" dirty="0" smtClean="0"/>
              <a:t>	</a:t>
            </a:r>
            <a:r>
              <a:rPr lang="en-US" dirty="0" smtClean="0"/>
              <a:t>l(b)= Min(l(b), w(</a:t>
            </a:r>
            <a:r>
              <a:rPr lang="en-US" dirty="0" err="1" smtClean="0"/>
              <a:t>a,b</a:t>
            </a:r>
            <a:r>
              <a:rPr lang="en-US" dirty="0" smtClean="0"/>
              <a:t>) + l(a)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  =Min(         , 4+0)=4</a:t>
            </a:r>
            <a:endParaRPr lang="en-IN" dirty="0"/>
          </a:p>
        </p:txBody>
      </p:sp>
      <p:sp>
        <p:nvSpPr>
          <p:cNvPr id="43" name="Oval 42"/>
          <p:cNvSpPr/>
          <p:nvPr/>
        </p:nvSpPr>
        <p:spPr>
          <a:xfrm>
            <a:off x="1928794" y="55007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081194" y="55007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Oval 44"/>
          <p:cNvSpPr/>
          <p:nvPr/>
        </p:nvSpPr>
        <p:spPr>
          <a:xfrm>
            <a:off x="3357554" y="55007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3509954" y="55007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Oval 46"/>
          <p:cNvSpPr/>
          <p:nvPr/>
        </p:nvSpPr>
        <p:spPr>
          <a:xfrm>
            <a:off x="4643438" y="55007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Oval 47"/>
          <p:cNvSpPr/>
          <p:nvPr/>
        </p:nvSpPr>
        <p:spPr>
          <a:xfrm>
            <a:off x="4795838" y="5500702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2490774" y="600076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2643174" y="600076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Calculation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0" name="TextBox 19"/>
          <p:cNvSpPr txBox="1"/>
          <p:nvPr/>
        </p:nvSpPr>
        <p:spPr>
          <a:xfrm>
            <a:off x="714348" y="1714488"/>
            <a:ext cx="564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	l(d)= Min(l(d), w(</a:t>
            </a:r>
            <a:r>
              <a:rPr lang="en-US" dirty="0" err="1" smtClean="0"/>
              <a:t>a,d</a:t>
            </a:r>
            <a:r>
              <a:rPr lang="en-US" dirty="0" smtClean="0"/>
              <a:t>) + l(a)</a:t>
            </a:r>
          </a:p>
          <a:p>
            <a:r>
              <a:rPr lang="en-US" dirty="0" smtClean="0"/>
              <a:t>	 </a:t>
            </a:r>
            <a:r>
              <a:rPr lang="en-US" dirty="0" smtClean="0"/>
              <a:t>      =Min(         , 2+0)=2</a:t>
            </a:r>
            <a:endParaRPr lang="en-IN" dirty="0"/>
          </a:p>
        </p:txBody>
      </p:sp>
      <p:sp>
        <p:nvSpPr>
          <p:cNvPr id="21" name="Oval 20"/>
          <p:cNvSpPr/>
          <p:nvPr/>
        </p:nvSpPr>
        <p:spPr>
          <a:xfrm>
            <a:off x="2857488" y="214311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3009888" y="214311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1500166" y="2786058"/>
            <a:ext cx="56436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l(b)=</a:t>
            </a:r>
            <a:r>
              <a:rPr lang="en-US" dirty="0" smtClean="0"/>
              <a:t>4</a:t>
            </a:r>
            <a:r>
              <a:rPr lang="en-US" dirty="0" smtClean="0"/>
              <a:t>,	l(d)= 2 ,        l(c)=       ,      l(c)=       , l(z)=</a:t>
            </a:r>
          </a:p>
          <a:p>
            <a:r>
              <a:rPr lang="en-US" dirty="0" smtClean="0"/>
              <a:t>	</a:t>
            </a:r>
            <a:r>
              <a:rPr lang="en-US" dirty="0" smtClean="0"/>
              <a:t>Min=l(d)=2</a:t>
            </a:r>
          </a:p>
          <a:p>
            <a:endParaRPr lang="en-US" dirty="0" smtClean="0"/>
          </a:p>
          <a:p>
            <a:r>
              <a:rPr lang="en-US" dirty="0" smtClean="0"/>
              <a:t>l(e)= Min(l(e), w(</a:t>
            </a:r>
            <a:r>
              <a:rPr lang="en-US" dirty="0" err="1" smtClean="0"/>
              <a:t>d,e</a:t>
            </a:r>
            <a:r>
              <a:rPr lang="en-US" dirty="0" smtClean="0"/>
              <a:t>) </a:t>
            </a:r>
            <a:r>
              <a:rPr lang="en-US" dirty="0" smtClean="0"/>
              <a:t>+ </a:t>
            </a:r>
            <a:r>
              <a:rPr lang="en-US" dirty="0" smtClean="0"/>
              <a:t>l(d)</a:t>
            </a:r>
          </a:p>
          <a:p>
            <a:r>
              <a:rPr lang="en-US" dirty="0" smtClean="0"/>
              <a:t>       =Min(         , 3+2)=5</a:t>
            </a:r>
            <a:endParaRPr lang="en-IN" dirty="0"/>
          </a:p>
        </p:txBody>
      </p:sp>
      <p:sp>
        <p:nvSpPr>
          <p:cNvPr id="28" name="Oval 27"/>
          <p:cNvSpPr/>
          <p:nvPr/>
        </p:nvSpPr>
        <p:spPr>
          <a:xfrm>
            <a:off x="4286248" y="294107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/>
          <p:cNvSpPr/>
          <p:nvPr/>
        </p:nvSpPr>
        <p:spPr>
          <a:xfrm>
            <a:off x="4438648" y="294107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Oval 35"/>
          <p:cNvSpPr/>
          <p:nvPr/>
        </p:nvSpPr>
        <p:spPr>
          <a:xfrm>
            <a:off x="6562740" y="292893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Oval 36"/>
          <p:cNvSpPr/>
          <p:nvPr/>
        </p:nvSpPr>
        <p:spPr>
          <a:xfrm>
            <a:off x="6715140" y="292893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5562608" y="294107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Oval 41"/>
          <p:cNvSpPr/>
          <p:nvPr/>
        </p:nvSpPr>
        <p:spPr>
          <a:xfrm>
            <a:off x="5715008" y="294107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2705088" y="400050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Oval 43"/>
          <p:cNvSpPr/>
          <p:nvPr/>
        </p:nvSpPr>
        <p:spPr>
          <a:xfrm>
            <a:off x="2857488" y="4000504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/>
          <p:cNvSpPr txBox="1"/>
          <p:nvPr/>
        </p:nvSpPr>
        <p:spPr>
          <a:xfrm>
            <a:off x="500034" y="2773916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Step-2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Calculation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500034" y="1714488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Step-3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1500166" y="1714488"/>
            <a:ext cx="5643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l(b)=</a:t>
            </a:r>
            <a:r>
              <a:rPr lang="en-US" dirty="0" smtClean="0"/>
              <a:t>4</a:t>
            </a:r>
            <a:r>
              <a:rPr lang="en-US" dirty="0" smtClean="0"/>
              <a:t>,	l(e)= </a:t>
            </a:r>
            <a:r>
              <a:rPr lang="en-US" dirty="0" smtClean="0"/>
              <a:t>5</a:t>
            </a:r>
            <a:r>
              <a:rPr lang="en-US" dirty="0" smtClean="0"/>
              <a:t> ,        l(c)=       ,      l(z)=</a:t>
            </a:r>
          </a:p>
          <a:p>
            <a:r>
              <a:rPr lang="en-US" dirty="0" smtClean="0"/>
              <a:t>	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/>
              <a:t>Min=l(b)=</a:t>
            </a:r>
            <a:r>
              <a:rPr lang="en-US" dirty="0" smtClean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l(e)= Min(l(e), w(b</a:t>
            </a:r>
            <a:r>
              <a:rPr lang="en-US" dirty="0" smtClean="0"/>
              <a:t>, e</a:t>
            </a:r>
            <a:r>
              <a:rPr lang="en-US" dirty="0" smtClean="0"/>
              <a:t>) + l(b)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/>
              <a:t>=Min(  5 , 3+4)=</a:t>
            </a:r>
            <a:r>
              <a:rPr lang="en-US" dirty="0" smtClean="0"/>
              <a:t>5</a:t>
            </a:r>
          </a:p>
          <a:p>
            <a:endParaRPr lang="en-US" dirty="0" smtClean="0"/>
          </a:p>
          <a:p>
            <a:r>
              <a:rPr lang="en-US" dirty="0" smtClean="0"/>
              <a:t>l(c)= Min(l(c), w(b, c) </a:t>
            </a:r>
            <a:r>
              <a:rPr lang="en-US" dirty="0" smtClean="0"/>
              <a:t>+ l(b)</a:t>
            </a:r>
          </a:p>
          <a:p>
            <a:endParaRPr lang="en-US" dirty="0" smtClean="0"/>
          </a:p>
          <a:p>
            <a:r>
              <a:rPr lang="en-US" dirty="0" smtClean="0"/>
              <a:t>       </a:t>
            </a:r>
            <a:r>
              <a:rPr lang="en-US" dirty="0" smtClean="0"/>
              <a:t>=Min</a:t>
            </a:r>
            <a:r>
              <a:rPr lang="en-US" dirty="0" smtClean="0"/>
              <a:t>(         </a:t>
            </a:r>
            <a:r>
              <a:rPr lang="en-US" dirty="0" smtClean="0"/>
              <a:t>, 3+4)=5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34" name="Oval 33"/>
          <p:cNvSpPr/>
          <p:nvPr/>
        </p:nvSpPr>
        <p:spPr>
          <a:xfrm>
            <a:off x="4286248" y="186950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Oval 34"/>
          <p:cNvSpPr/>
          <p:nvPr/>
        </p:nvSpPr>
        <p:spPr>
          <a:xfrm>
            <a:off x="4438648" y="186950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5562608" y="186950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Oval 45"/>
          <p:cNvSpPr/>
          <p:nvPr/>
        </p:nvSpPr>
        <p:spPr>
          <a:xfrm>
            <a:off x="5715008" y="1869506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>
            <a:off x="2705088" y="457200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>
            <a:off x="2857488" y="4572008"/>
            <a:ext cx="142876" cy="142876"/>
          </a:xfrm>
          <a:prstGeom prst="ellipse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5358</TotalTime>
  <Words>1109</Words>
  <Application>Microsoft Office PowerPoint</Application>
  <PresentationFormat>On-screen Show (4:3)</PresentationFormat>
  <Paragraphs>358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Slide 1</vt:lpstr>
      <vt:lpstr>Calculating Shortest Path</vt:lpstr>
      <vt:lpstr>Adjacency Matrix</vt:lpstr>
      <vt:lpstr>Adjacency Matrix</vt:lpstr>
      <vt:lpstr>Graph v/s Tree</vt:lpstr>
      <vt:lpstr>Implementing Warshall’s Algorithm For Calculating</vt:lpstr>
      <vt:lpstr>Dijikstra’s Algorithm For Calculating Shortest Path Between 2 Vertices</vt:lpstr>
      <vt:lpstr>Calculation</vt:lpstr>
      <vt:lpstr>Calculation</vt:lpstr>
      <vt:lpstr>Calculation</vt:lpstr>
      <vt:lpstr>Calculation</vt:lpstr>
      <vt:lpstr>Terminologies In Graph</vt:lpstr>
      <vt:lpstr>Terminologies In Graph</vt:lpstr>
      <vt:lpstr>Terminologies In Graph</vt:lpstr>
      <vt:lpstr>Representing  A Graph</vt:lpstr>
      <vt:lpstr>Adjacency Matrix</vt:lpstr>
      <vt:lpstr>Adjacency Matrix</vt:lpstr>
      <vt:lpstr>Path Matrix</vt:lpstr>
      <vt:lpstr>Adjacency Matrix</vt:lpstr>
      <vt:lpstr>Adjacency Matrix</vt:lpstr>
      <vt:lpstr>Using Warshall’s Algorithm For Calculating Path Matrix</vt:lpstr>
      <vt:lpstr>Using Warshall’s Algorithm For Calculating Path Matrix</vt:lpstr>
      <vt:lpstr>Implementing Warshall’s Algorithm For Calculating</vt:lpstr>
      <vt:lpstr>Implementing Warshall’s Algorithm For Calculating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366</cp:revision>
  <dcterms:created xsi:type="dcterms:W3CDTF">2015-12-21T13:46:48Z</dcterms:created>
  <dcterms:modified xsi:type="dcterms:W3CDTF">2021-01-29T06:38:43Z</dcterms:modified>
</cp:coreProperties>
</file>