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399" r:id="rId4"/>
    <p:sldId id="472" r:id="rId5"/>
    <p:sldId id="439" r:id="rId6"/>
    <p:sldId id="441" r:id="rId7"/>
    <p:sldId id="440" r:id="rId8"/>
    <p:sldId id="443" r:id="rId9"/>
    <p:sldId id="444" r:id="rId10"/>
    <p:sldId id="445" r:id="rId11"/>
    <p:sldId id="450" r:id="rId12"/>
    <p:sldId id="451" r:id="rId13"/>
    <p:sldId id="452" r:id="rId14"/>
    <p:sldId id="455" r:id="rId15"/>
    <p:sldId id="456" r:id="rId16"/>
    <p:sldId id="457" r:id="rId17"/>
    <p:sldId id="459" r:id="rId18"/>
    <p:sldId id="460" r:id="rId19"/>
    <p:sldId id="461" r:id="rId20"/>
    <p:sldId id="462" r:id="rId21"/>
    <p:sldId id="463" r:id="rId22"/>
    <p:sldId id="464" r:id="rId23"/>
    <p:sldId id="465" r:id="rId24"/>
    <p:sldId id="466" r:id="rId25"/>
    <p:sldId id="467" r:id="rId26"/>
    <p:sldId id="468" r:id="rId27"/>
    <p:sldId id="469" r:id="rId28"/>
    <p:sldId id="470" r:id="rId29"/>
    <p:sldId id="471" r:id="rId30"/>
    <p:sldId id="437" r:id="rId31"/>
    <p:sldId id="47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 varScale="1">
        <p:scale>
          <a:sx n="86" d="100"/>
          <a:sy n="86" d="100"/>
        </p:scale>
        <p:origin x="-151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1334066-6E9F-4FF1-ABCC-535A679789CA}"/>
    <pc:docChg chg="undo custSel modSld">
      <pc:chgData name="Sharma Computer Academy" userId="08476b32c11f4418" providerId="LiveId" clId="{41334066-6E9F-4FF1-ABCC-535A679789CA}" dt="2021-04-20T10:57:37.231" v="104" actId="14100"/>
      <pc:docMkLst>
        <pc:docMk/>
      </pc:docMkLst>
      <pc:sldChg chg="modSp modAnim">
        <pc:chgData name="Sharma Computer Academy" userId="08476b32c11f4418" providerId="LiveId" clId="{41334066-6E9F-4FF1-ABCC-535A679789CA}" dt="2021-04-20T04:09:50.229" v="99" actId="20577"/>
        <pc:sldMkLst>
          <pc:docMk/>
          <pc:sldMk cId="0" sldId="399"/>
        </pc:sldMkLst>
        <pc:spChg chg="mod">
          <ac:chgData name="Sharma Computer Academy" userId="08476b32c11f4418" providerId="LiveId" clId="{41334066-6E9F-4FF1-ABCC-535A679789CA}" dt="2021-04-20T04:09:50.229" v="99" actId="20577"/>
          <ac:spMkLst>
            <pc:docMk/>
            <pc:sldMk cId="0" sldId="399"/>
            <ac:spMk id="3" creationId="{00000000-0000-0000-0000-000000000000}"/>
          </ac:spMkLst>
        </pc:spChg>
      </pc:sldChg>
      <pc:sldChg chg="addSp delSp modSp mod">
        <pc:chgData name="Sharma Computer Academy" userId="08476b32c11f4418" providerId="LiveId" clId="{41334066-6E9F-4FF1-ABCC-535A679789CA}" dt="2021-04-20T10:57:37.231" v="104" actId="14100"/>
        <pc:sldMkLst>
          <pc:docMk/>
          <pc:sldMk cId="0" sldId="437"/>
        </pc:sldMkLst>
        <pc:picChg chg="add mod">
          <ac:chgData name="Sharma Computer Academy" userId="08476b32c11f4418" providerId="LiveId" clId="{41334066-6E9F-4FF1-ABCC-535A679789CA}" dt="2021-04-20T10:57:37.231" v="104" actId="14100"/>
          <ac:picMkLst>
            <pc:docMk/>
            <pc:sldMk cId="0" sldId="437"/>
            <ac:picMk id="6" creationId="{0502C0F5-AAE5-43B1-9D82-7C98E1B3FC48}"/>
          </ac:picMkLst>
        </pc:picChg>
        <pc:picChg chg="del">
          <ac:chgData name="Sharma Computer Academy" userId="08476b32c11f4418" providerId="LiveId" clId="{41334066-6E9F-4FF1-ABCC-535A679789CA}" dt="2021-04-20T10:57:19.419" v="100" actId="478"/>
          <ac:picMkLst>
            <pc:docMk/>
            <pc:sldMk cId="0" sldId="437"/>
            <ac:picMk id="8" creationId="{00000000-0000-0000-0000-000000000000}"/>
          </ac:picMkLst>
        </pc:picChg>
      </pc:sldChg>
      <pc:sldChg chg="modSp mod">
        <pc:chgData name="Sharma Computer Academy" userId="08476b32c11f4418" providerId="LiveId" clId="{41334066-6E9F-4FF1-ABCC-535A679789CA}" dt="2021-04-20T04:09:07.186" v="91" actId="20577"/>
        <pc:sldMkLst>
          <pc:docMk/>
          <pc:sldMk cId="0" sldId="467"/>
        </pc:sldMkLst>
        <pc:graphicFrameChg chg="modGraphic">
          <ac:chgData name="Sharma Computer Academy" userId="08476b32c11f4418" providerId="LiveId" clId="{41334066-6E9F-4FF1-ABCC-535A679789CA}" dt="2021-04-20T04:09:07.186" v="91" actId="20577"/>
          <ac:graphicFrameMkLst>
            <pc:docMk/>
            <pc:sldMk cId="0" sldId="467"/>
            <ac:graphicFrameMk id="7" creationId="{00000000-0000-0000-0000-000000000000}"/>
          </ac:graphicFrameMkLst>
        </pc:graphicFrameChg>
      </pc:sldChg>
      <pc:sldChg chg="modSp">
        <pc:chgData name="Sharma Computer Academy" userId="08476b32c11f4418" providerId="LiveId" clId="{41334066-6E9F-4FF1-ABCC-535A679789CA}" dt="2021-04-20T04:08:11.612" v="61" actId="20577"/>
        <pc:sldMkLst>
          <pc:docMk/>
          <pc:sldMk cId="0" sldId="473"/>
        </pc:sldMkLst>
        <pc:spChg chg="mod">
          <ac:chgData name="Sharma Computer Academy" userId="08476b32c11f4418" providerId="LiveId" clId="{41334066-6E9F-4FF1-ABCC-535A679789CA}" dt="2021-04-20T04:08:11.612" v="61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198D683F-82D6-4B70-8933-7F6597029E53}"/>
    <pc:docChg chg="modSld">
      <pc:chgData name="Sharma Computer Academy" userId="08476b32c11f4418" providerId="LiveId" clId="{198D683F-82D6-4B70-8933-7F6597029E53}" dt="2021-08-31T17:09:44.545" v="39" actId="20577"/>
      <pc:docMkLst>
        <pc:docMk/>
      </pc:docMkLst>
      <pc:sldChg chg="modSp">
        <pc:chgData name="Sharma Computer Academy" userId="08476b32c11f4418" providerId="LiveId" clId="{198D683F-82D6-4B70-8933-7F6597029E53}" dt="2021-08-31T05:19:09.267" v="2" actId="207"/>
        <pc:sldMkLst>
          <pc:docMk/>
          <pc:sldMk cId="0" sldId="257"/>
        </pc:sldMkLst>
        <pc:spChg chg="mod">
          <ac:chgData name="Sharma Computer Academy" userId="08476b32c11f4418" providerId="LiveId" clId="{198D683F-82D6-4B70-8933-7F6597029E53}" dt="2021-08-31T05:19:09.267" v="2" actId="20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198D683F-82D6-4B70-8933-7F6597029E53}" dt="2021-08-31T08:24:16.590" v="23" actId="14100"/>
        <pc:sldMkLst>
          <pc:docMk/>
          <pc:sldMk cId="0" sldId="437"/>
        </pc:sldMkLst>
        <pc:picChg chg="mod">
          <ac:chgData name="Sharma Computer Academy" userId="08476b32c11f4418" providerId="LiveId" clId="{198D683F-82D6-4B70-8933-7F6597029E53}" dt="2021-08-31T08:24:16.590" v="23" actId="14100"/>
          <ac:picMkLst>
            <pc:docMk/>
            <pc:sldMk cId="0" sldId="437"/>
            <ac:picMk id="6" creationId="{0502C0F5-AAE5-43B1-9D82-7C98E1B3FC48}"/>
          </ac:picMkLst>
        </pc:picChg>
      </pc:sldChg>
      <pc:sldChg chg="modSp mod">
        <pc:chgData name="Sharma Computer Academy" userId="08476b32c11f4418" providerId="LiveId" clId="{198D683F-82D6-4B70-8933-7F6597029E53}" dt="2021-08-31T17:09:44.545" v="39" actId="20577"/>
        <pc:sldMkLst>
          <pc:docMk/>
          <pc:sldMk cId="0" sldId="461"/>
        </pc:sldMkLst>
        <pc:graphicFrameChg chg="modGraphic">
          <ac:chgData name="Sharma Computer Academy" userId="08476b32c11f4418" providerId="LiveId" clId="{198D683F-82D6-4B70-8933-7F6597029E53}" dt="2021-08-31T17:09:44.545" v="39" actId="20577"/>
          <ac:graphicFrameMkLst>
            <pc:docMk/>
            <pc:sldMk cId="0" sldId="461"/>
            <ac:graphicFrameMk id="7" creationId="{00000000-0000-0000-0000-000000000000}"/>
          </ac:graphicFrameMkLst>
        </pc:graphicFrameChg>
      </pc:sldChg>
      <pc:sldChg chg="modSp modAnim">
        <pc:chgData name="Sharma Computer Academy" userId="08476b32c11f4418" providerId="LiveId" clId="{198D683F-82D6-4B70-8933-7F6597029E53}" dt="2021-08-31T06:08:53.606" v="18" actId="20577"/>
        <pc:sldMkLst>
          <pc:docMk/>
          <pc:sldMk cId="0" sldId="473"/>
        </pc:sldMkLst>
        <pc:spChg chg="mod">
          <ac:chgData name="Sharma Computer Academy" userId="08476b32c11f4418" providerId="LiveId" clId="{198D683F-82D6-4B70-8933-7F6597029E53}" dt="2021-08-31T06:08:53.606" v="18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20FD093-AE31-4A8F-9CC5-93CA904AB4AC}"/>
    <pc:docChg chg="modSld">
      <pc:chgData name="Sharma Computer Academy" userId="08476b32c11f4418" providerId="LiveId" clId="{020FD093-AE31-4A8F-9CC5-93CA904AB4AC}" dt="2022-01-27T08:31:52.524" v="31" actId="20577"/>
      <pc:docMkLst>
        <pc:docMk/>
      </pc:docMkLst>
      <pc:sldChg chg="modSp">
        <pc:chgData name="Sharma Computer Academy" userId="08476b32c11f4418" providerId="LiveId" clId="{020FD093-AE31-4A8F-9CC5-93CA904AB4AC}" dt="2022-01-27T08:28:59.039" v="18" actId="14826"/>
        <pc:sldMkLst>
          <pc:docMk/>
          <pc:sldMk cId="0" sldId="437"/>
        </pc:sldMkLst>
        <pc:picChg chg="mod">
          <ac:chgData name="Sharma Computer Academy" userId="08476b32c11f4418" providerId="LiveId" clId="{020FD093-AE31-4A8F-9CC5-93CA904AB4AC}" dt="2022-01-27T08:28:59.039" v="18" actId="14826"/>
          <ac:picMkLst>
            <pc:docMk/>
            <pc:sldMk cId="0" sldId="437"/>
            <ac:picMk id="6" creationId="{0502C0F5-AAE5-43B1-9D82-7C98E1B3FC48}"/>
          </ac:picMkLst>
        </pc:picChg>
      </pc:sldChg>
      <pc:sldChg chg="modSp modAnim">
        <pc:chgData name="Sharma Computer Academy" userId="08476b32c11f4418" providerId="LiveId" clId="{020FD093-AE31-4A8F-9CC5-93CA904AB4AC}" dt="2022-01-27T08:31:52.524" v="31" actId="20577"/>
        <pc:sldMkLst>
          <pc:docMk/>
          <pc:sldMk cId="0" sldId="473"/>
        </pc:sldMkLst>
        <pc:spChg chg="mod">
          <ac:chgData name="Sharma Computer Academy" userId="08476b32c11f4418" providerId="LiveId" clId="{020FD093-AE31-4A8F-9CC5-93CA904AB4AC}" dt="2022-01-27T08:31:52.524" v="31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5782925-70EE-41D6-AE46-723195055B4A}"/>
    <pc:docChg chg="modSld">
      <pc:chgData name="Sharma Computer Academy" userId="08476b32c11f4418" providerId="LiveId" clId="{05782925-70EE-41D6-AE46-723195055B4A}" dt="2020-11-26T12:38:02.521" v="75" actId="20577"/>
      <pc:docMkLst>
        <pc:docMk/>
      </pc:docMkLst>
      <pc:sldChg chg="modSp mod">
        <pc:chgData name="Sharma Computer Academy" userId="08476b32c11f4418" providerId="LiveId" clId="{05782925-70EE-41D6-AE46-723195055B4A}" dt="2020-11-26T09:46:16.324" v="73" actId="14100"/>
        <pc:sldMkLst>
          <pc:docMk/>
          <pc:sldMk cId="0" sldId="437"/>
        </pc:sldMkLst>
        <pc:picChg chg="mod">
          <ac:chgData name="Sharma Computer Academy" userId="08476b32c11f4418" providerId="LiveId" clId="{05782925-70EE-41D6-AE46-723195055B4A}" dt="2020-11-26T09:46:16.324" v="73" actId="14100"/>
          <ac:picMkLst>
            <pc:docMk/>
            <pc:sldMk cId="0" sldId="437"/>
            <ac:picMk id="8" creationId="{00000000-0000-0000-0000-000000000000}"/>
          </ac:picMkLst>
        </pc:picChg>
      </pc:sldChg>
      <pc:sldChg chg="modSp modAnim">
        <pc:chgData name="Sharma Computer Academy" userId="08476b32c11f4418" providerId="LiveId" clId="{05782925-70EE-41D6-AE46-723195055B4A}" dt="2020-11-26T12:38:02.521" v="75" actId="20577"/>
        <pc:sldMkLst>
          <pc:docMk/>
          <pc:sldMk cId="0" sldId="473"/>
        </pc:sldMkLst>
        <pc:spChg chg="mod">
          <ac:chgData name="Sharma Computer Academy" userId="08476b32c11f4418" providerId="LiveId" clId="{05782925-70EE-41D6-AE46-723195055B4A}" dt="2020-11-26T12:38:02.521" v="75" actId="20577"/>
          <ac:spMkLst>
            <pc:docMk/>
            <pc:sldMk cId="0" sldId="4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6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DATA STRUCTURES </a:t>
            </a:r>
          </a:p>
          <a:p>
            <a:r>
              <a:rPr lang="en-US" sz="4400" dirty="0">
                <a:solidFill>
                  <a:srgbClr val="002060"/>
                </a:solidFill>
              </a:rPr>
              <a:t>USING “C”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88025" y="214290"/>
            <a:ext cx="2341693" cy="167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An Algorithm?</a:t>
            </a:r>
            <a:endParaRPr lang="en-IN" sz="3200" b="1" dirty="0"/>
          </a:p>
        </p:txBody>
      </p:sp>
      <p:pic>
        <p:nvPicPr>
          <p:cNvPr id="9" name="Content Placeholder 8" descr="salad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132337" y="1428736"/>
            <a:ext cx="2225877" cy="150019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asket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428736"/>
            <a:ext cx="2132809" cy="1643074"/>
          </a:xfrm>
          <a:prstGeom prst="rect">
            <a:avLst/>
          </a:prstGeom>
        </p:spPr>
      </p:pic>
      <p:pic>
        <p:nvPicPr>
          <p:cNvPr id="8" name="Picture 7" descr="basket2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43240" y="1428736"/>
            <a:ext cx="2166309" cy="1643074"/>
          </a:xfrm>
          <a:prstGeom prst="rect">
            <a:avLst/>
          </a:prstGeom>
        </p:spPr>
      </p:pic>
      <p:pic>
        <p:nvPicPr>
          <p:cNvPr id="10" name="Picture 9" descr="salad2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39069" y="3991943"/>
            <a:ext cx="2190583" cy="1937387"/>
          </a:xfrm>
          <a:prstGeom prst="rect">
            <a:avLst/>
          </a:prstGeom>
        </p:spPr>
      </p:pic>
      <p:pic>
        <p:nvPicPr>
          <p:cNvPr id="11" name="Picture 10" descr="salad3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7076" y="4071942"/>
            <a:ext cx="2262180" cy="1857388"/>
          </a:xfrm>
          <a:prstGeom prst="rect">
            <a:avLst/>
          </a:prstGeom>
        </p:spPr>
      </p:pic>
      <p:pic>
        <p:nvPicPr>
          <p:cNvPr id="12" name="Picture 11" descr="salad5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844" y="4185225"/>
            <a:ext cx="2214578" cy="1744105"/>
          </a:xfrm>
          <a:prstGeom prst="rect">
            <a:avLst/>
          </a:prstGeom>
        </p:spPr>
      </p:pic>
      <p:sp>
        <p:nvSpPr>
          <p:cNvPr id="13" name="Chevron 12"/>
          <p:cNvSpPr/>
          <p:nvPr/>
        </p:nvSpPr>
        <p:spPr>
          <a:xfrm>
            <a:off x="2500298" y="2214554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5444690" y="214311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 rot="5400000">
            <a:off x="7020842" y="3202299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 rot="10800000">
            <a:off x="5572132" y="473031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 rot="10800000">
            <a:off x="2500299" y="4801756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57290" y="3357562"/>
            <a:ext cx="5429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STEPS or SET OF RULES TO SOLVE A PROBLEM</a:t>
            </a: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Examples Of DS In Real Life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People</a:t>
            </a:r>
            <a:r>
              <a:rPr lang="en-US" sz="2400" dirty="0"/>
              <a:t> at </a:t>
            </a:r>
            <a:r>
              <a:rPr lang="en-US" sz="2400" b="1" dirty="0">
                <a:solidFill>
                  <a:srgbClr val="0070C0"/>
                </a:solidFill>
              </a:rPr>
              <a:t>ATM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for cash withdrawal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u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143117"/>
            <a:ext cx="4071966" cy="2857984"/>
          </a:xfrm>
          <a:prstGeom prst="rect">
            <a:avLst/>
          </a:prstGeom>
        </p:spPr>
      </p:pic>
      <p:pic>
        <p:nvPicPr>
          <p:cNvPr id="8" name="Picture 7" descr="queu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2143116"/>
            <a:ext cx="4071966" cy="28575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7158" y="5214950"/>
            <a:ext cx="4139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Impossible</a:t>
            </a:r>
            <a:r>
              <a:rPr lang="en-US" sz="2400" dirty="0"/>
              <a:t> to operate the </a:t>
            </a:r>
            <a:r>
              <a:rPr lang="en-US" sz="2400" b="1" dirty="0">
                <a:solidFill>
                  <a:srgbClr val="C00000"/>
                </a:solidFill>
              </a:rPr>
              <a:t>ATM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3438" y="5214950"/>
            <a:ext cx="371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Very </a:t>
            </a:r>
            <a:r>
              <a:rPr lang="en-US" sz="2400" b="1" dirty="0">
                <a:solidFill>
                  <a:srgbClr val="00B050"/>
                </a:solidFill>
              </a:rPr>
              <a:t>manageable</a:t>
            </a:r>
            <a:r>
              <a:rPr lang="en-US" sz="2400" dirty="0"/>
              <a:t> , as people are in a </a:t>
            </a:r>
            <a:r>
              <a:rPr lang="en-US" sz="2400" b="1" dirty="0">
                <a:solidFill>
                  <a:srgbClr val="C00000"/>
                </a:solidFill>
              </a:rPr>
              <a:t>QUEUE</a:t>
            </a:r>
            <a:endParaRPr lang="en-IN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Examples Of DS In Real Life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Air Connectivity </a:t>
            </a:r>
            <a:r>
              <a:rPr lang="en-US" sz="2400" dirty="0"/>
              <a:t>Map Of </a:t>
            </a:r>
            <a:r>
              <a:rPr lang="en-US" sz="2400" b="1" dirty="0">
                <a:solidFill>
                  <a:srgbClr val="C00000"/>
                </a:solidFill>
              </a:rPr>
              <a:t>India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ru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928802"/>
            <a:ext cx="5072098" cy="44291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9256" y="1857364"/>
            <a:ext cx="32464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Suppose we need to </a:t>
            </a:r>
            <a:r>
              <a:rPr lang="en-US" sz="2200" b="1" dirty="0">
                <a:solidFill>
                  <a:srgbClr val="0070C0"/>
                </a:solidFill>
              </a:rPr>
              <a:t>go</a:t>
            </a:r>
            <a:r>
              <a:rPr lang="en-US" sz="2200" dirty="0"/>
              <a:t> to 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Coimbatore</a:t>
            </a:r>
            <a:r>
              <a:rPr lang="en-US" sz="2200" dirty="0"/>
              <a:t> from </a:t>
            </a:r>
            <a:r>
              <a:rPr lang="en-US" sz="2200" b="1" dirty="0">
                <a:solidFill>
                  <a:srgbClr val="002060"/>
                </a:solidFill>
              </a:rPr>
              <a:t>Delhi</a:t>
            </a:r>
            <a:r>
              <a:rPr lang="en-US" sz="2200" dirty="0"/>
              <a:t>.</a:t>
            </a:r>
            <a:endParaRPr lang="en-IN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5581656" y="3500438"/>
            <a:ext cx="31352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7030A0"/>
                </a:solidFill>
              </a:rPr>
              <a:t>Very difficult </a:t>
            </a:r>
            <a:r>
              <a:rPr lang="en-US" sz="2200" dirty="0"/>
              <a:t>to calculate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OPTIMUM PATH</a:t>
            </a:r>
          </a:p>
          <a:p>
            <a:r>
              <a:rPr lang="en-US" sz="2200" dirty="0"/>
              <a:t>manually</a:t>
            </a:r>
            <a:endParaRPr lang="en-IN" sz="2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91807" y="5214950"/>
            <a:ext cx="31208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50"/>
                </a:solidFill>
              </a:rPr>
              <a:t>Very easy </a:t>
            </a:r>
            <a:r>
              <a:rPr lang="en-US" sz="2200" dirty="0"/>
              <a:t>if we convert it</a:t>
            </a:r>
          </a:p>
          <a:p>
            <a:r>
              <a:rPr lang="en-US" sz="2200" dirty="0"/>
              <a:t>Into a </a:t>
            </a:r>
            <a:r>
              <a:rPr lang="en-US" sz="2200" b="1" dirty="0">
                <a:solidFill>
                  <a:srgbClr val="C00000"/>
                </a:solidFill>
              </a:rPr>
              <a:t>GRAPH</a:t>
            </a:r>
            <a:r>
              <a:rPr lang="en-US" sz="2200" dirty="0"/>
              <a:t> and use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SHORTEST PATH</a:t>
            </a:r>
            <a:endParaRPr lang="en-IN" sz="2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Types Of Data Structure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ypes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171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Linear  V/s  Non Linear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data structure </a:t>
            </a:r>
            <a:r>
              <a:rPr lang="en-IN" sz="2400" dirty="0"/>
              <a:t>is said to be </a:t>
            </a:r>
            <a:r>
              <a:rPr lang="en-IN" sz="2400" b="1" dirty="0">
                <a:solidFill>
                  <a:srgbClr val="7030A0"/>
                </a:solidFill>
              </a:rPr>
              <a:t>Linear</a:t>
            </a:r>
            <a:r>
              <a:rPr lang="en-IN" sz="2400" dirty="0"/>
              <a:t> if its elements are connected in a </a:t>
            </a:r>
            <a:r>
              <a:rPr lang="en-IN" sz="2400" b="1" dirty="0">
                <a:solidFill>
                  <a:srgbClr val="C00000"/>
                </a:solidFill>
              </a:rPr>
              <a:t>sequential manner </a:t>
            </a:r>
            <a:r>
              <a:rPr lang="en-IN" sz="2400" dirty="0"/>
              <a:t>by means of </a:t>
            </a:r>
            <a:r>
              <a:rPr lang="en-IN" sz="2400" b="1" dirty="0">
                <a:solidFill>
                  <a:srgbClr val="7030A0"/>
                </a:solidFill>
              </a:rPr>
              <a:t>logically</a:t>
            </a:r>
            <a:r>
              <a:rPr lang="en-IN" sz="2400" dirty="0"/>
              <a:t> or in </a:t>
            </a:r>
            <a:r>
              <a:rPr lang="en-IN" sz="2400" b="1" dirty="0">
                <a:solidFill>
                  <a:srgbClr val="002060"/>
                </a:solidFill>
              </a:rPr>
              <a:t>sequence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memory locations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ypes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2857496"/>
            <a:ext cx="8572560" cy="35004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Linear  V/s  Non Linear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Nonlinear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data structures </a:t>
            </a:r>
            <a:r>
              <a:rPr lang="en-IN" sz="2400" dirty="0"/>
              <a:t>are those </a:t>
            </a:r>
            <a:r>
              <a:rPr lang="en-IN" sz="2400" b="1" dirty="0">
                <a:solidFill>
                  <a:srgbClr val="0070C0"/>
                </a:solidFill>
              </a:rPr>
              <a:t>data structure </a:t>
            </a:r>
            <a:r>
              <a:rPr lang="en-IN" sz="2400" dirty="0"/>
              <a:t>in which data items are </a:t>
            </a:r>
            <a:r>
              <a:rPr lang="en-IN" sz="2400" b="1" dirty="0">
                <a:solidFill>
                  <a:srgbClr val="00B050"/>
                </a:solidFill>
              </a:rPr>
              <a:t>not arranged </a:t>
            </a:r>
            <a:r>
              <a:rPr lang="en-IN" sz="2400" dirty="0"/>
              <a:t>in a </a:t>
            </a:r>
            <a:r>
              <a:rPr lang="en-IN" sz="2400" b="1" dirty="0">
                <a:solidFill>
                  <a:srgbClr val="7030A0"/>
                </a:solidFill>
              </a:rPr>
              <a:t>sequence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non linea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005504"/>
            <a:ext cx="8715436" cy="34238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Types Of IT Companies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ypes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51" y="1428736"/>
            <a:ext cx="8681897" cy="49171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Companies </a:t>
            </a:r>
            <a:br>
              <a:rPr lang="en-US" sz="3200" b="1" dirty="0"/>
            </a:br>
            <a:r>
              <a:rPr lang="en-US" sz="3200" b="1" dirty="0"/>
              <a:t>Ask Data Structures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Data structures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algorithms</a:t>
            </a:r>
            <a:r>
              <a:rPr lang="en-IN" sz="2400" dirty="0"/>
              <a:t> play a major role in </a:t>
            </a:r>
            <a:r>
              <a:rPr lang="en-IN" sz="2400" b="1" dirty="0">
                <a:solidFill>
                  <a:srgbClr val="7030A0"/>
                </a:solidFill>
              </a:rPr>
              <a:t>implementing software </a:t>
            </a:r>
            <a:r>
              <a:rPr lang="en-IN" sz="2400" dirty="0"/>
              <a:t>and in the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</a:rPr>
              <a:t>hiring process </a:t>
            </a:r>
            <a:r>
              <a:rPr lang="en-IN" sz="2400" dirty="0"/>
              <a:t>as well.</a:t>
            </a:r>
          </a:p>
          <a:p>
            <a:endParaRPr lang="en-US" sz="2400" dirty="0"/>
          </a:p>
          <a:p>
            <a:r>
              <a:rPr lang="en-IN" sz="2400" dirty="0"/>
              <a:t>If we want to </a:t>
            </a:r>
            <a:r>
              <a:rPr lang="en-IN" sz="2400" b="1" dirty="0">
                <a:solidFill>
                  <a:srgbClr val="7030A0"/>
                </a:solidFill>
              </a:rPr>
              <a:t>test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person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00B050"/>
                </a:solidFill>
              </a:rPr>
              <a:t>how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smart</a:t>
            </a:r>
            <a:r>
              <a:rPr lang="en-IN" sz="2400" dirty="0"/>
              <a:t> he is, </a:t>
            </a:r>
            <a:r>
              <a:rPr lang="en-IN" sz="2400" b="1" dirty="0">
                <a:solidFill>
                  <a:srgbClr val="0070C0"/>
                </a:solidFill>
              </a:rPr>
              <a:t>how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good </a:t>
            </a:r>
            <a:r>
              <a:rPr lang="en-IN" sz="2400" dirty="0"/>
              <a:t>he is at </a:t>
            </a:r>
            <a:r>
              <a:rPr lang="en-IN" sz="2400" b="1" dirty="0">
                <a:solidFill>
                  <a:srgbClr val="002060"/>
                </a:solidFill>
              </a:rPr>
              <a:t>solving problems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7030A0"/>
                </a:solidFill>
              </a:rPr>
              <a:t>how quickly </a:t>
            </a:r>
            <a:r>
              <a:rPr lang="en-IN" sz="2400" dirty="0"/>
              <a:t>he can </a:t>
            </a:r>
            <a:r>
              <a:rPr lang="en-IN" sz="2400" b="1" dirty="0">
                <a:solidFill>
                  <a:srgbClr val="0070C0"/>
                </a:solidFill>
              </a:rPr>
              <a:t>pick up </a:t>
            </a:r>
            <a:r>
              <a:rPr lang="en-IN" sz="2400" dirty="0"/>
              <a:t>new technologies., then it is </a:t>
            </a:r>
            <a:r>
              <a:rPr lang="en-IN" sz="2400" b="1" dirty="0">
                <a:solidFill>
                  <a:srgbClr val="00B050"/>
                </a:solidFill>
              </a:rPr>
              <a:t>very difficult </a:t>
            </a:r>
            <a:r>
              <a:rPr lang="en-IN" sz="2400" dirty="0"/>
              <a:t>to test it in an </a:t>
            </a:r>
            <a:r>
              <a:rPr lang="en-IN" sz="2400" b="1" dirty="0">
                <a:solidFill>
                  <a:srgbClr val="C00000"/>
                </a:solidFill>
              </a:rPr>
              <a:t>hour</a:t>
            </a:r>
            <a:r>
              <a:rPr lang="en-IN" sz="2400" dirty="0"/>
              <a:t>, so </a:t>
            </a:r>
            <a:r>
              <a:rPr lang="en-IN" sz="2400" b="1" dirty="0">
                <a:solidFill>
                  <a:srgbClr val="7030A0"/>
                </a:solidFill>
              </a:rPr>
              <a:t>DSA</a:t>
            </a:r>
            <a:r>
              <a:rPr lang="en-IN" sz="2400" dirty="0"/>
              <a:t>  questions are used as a </a:t>
            </a:r>
            <a:r>
              <a:rPr lang="en-IN" sz="2400" b="1" u="sng" dirty="0">
                <a:solidFill>
                  <a:srgbClr val="0070C0"/>
                </a:solidFill>
              </a:rPr>
              <a:t>SELECTION CRITERIA</a:t>
            </a:r>
            <a:r>
              <a:rPr lang="en-IN" sz="2400" dirty="0"/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Every </a:t>
            </a:r>
            <a:r>
              <a:rPr lang="en-US" sz="2400" b="1" dirty="0">
                <a:solidFill>
                  <a:srgbClr val="C00000"/>
                </a:solidFill>
              </a:rPr>
              <a:t>PRODUCT BASED COMPANY </a:t>
            </a:r>
            <a:r>
              <a:rPr lang="en-IN" sz="2400" dirty="0"/>
              <a:t>focuses on </a:t>
            </a:r>
            <a:r>
              <a:rPr lang="en-IN" sz="2400" b="1" dirty="0">
                <a:solidFill>
                  <a:srgbClr val="7030A0"/>
                </a:solidFill>
              </a:rPr>
              <a:t>DSA</a:t>
            </a:r>
            <a:r>
              <a:rPr lang="en-IN" sz="2400" dirty="0"/>
              <a:t> as they want </a:t>
            </a:r>
            <a:r>
              <a:rPr lang="en-IN" sz="2400" b="1" dirty="0">
                <a:solidFill>
                  <a:srgbClr val="00B050"/>
                </a:solidFill>
              </a:rPr>
              <a:t>people</a:t>
            </a:r>
            <a:r>
              <a:rPr lang="en-IN" sz="2400" dirty="0"/>
              <a:t> who can </a:t>
            </a:r>
            <a:r>
              <a:rPr lang="en-IN" sz="2400" b="1" dirty="0">
                <a:solidFill>
                  <a:srgbClr val="002060"/>
                </a:solidFill>
              </a:rPr>
              <a:t>think out of the box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design algorithms </a:t>
            </a:r>
            <a:r>
              <a:rPr lang="en-IN" sz="2400" dirty="0"/>
              <a:t>that can save the company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thousands of dollars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137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STACK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</a:t>
                      </a:r>
                      <a:r>
                        <a:rPr lang="en-US" sz="2200" b="1" dirty="0"/>
                        <a:t>Stack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Where</a:t>
                      </a:r>
                      <a:r>
                        <a:rPr lang="en-US" sz="2200" b="1" baseline="0" dirty="0"/>
                        <a:t> Stack Is Used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Stack</a:t>
                      </a:r>
                      <a:r>
                        <a:rPr lang="en-US" sz="2200" b="1" baseline="0" dirty="0"/>
                        <a:t> Operations : PUSH , POP, PEEP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Implementing</a:t>
                      </a:r>
                      <a:r>
                        <a:rPr lang="en-US" sz="2200" b="1" baseline="0" dirty="0"/>
                        <a:t> Stack In C Language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Applications Of Stack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Converting INFIX</a:t>
                      </a:r>
                      <a:r>
                        <a:rPr lang="en-US" sz="2200" b="1" baseline="0" dirty="0"/>
                        <a:t> to POSTFIX and PREFIX</a:t>
                      </a:r>
                      <a:endParaRPr lang="en-IN" sz="2200" b="1" dirty="0"/>
                    </a:p>
                    <a:p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Evaluating INFIX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0215112"/>
              </p:ext>
            </p:extLst>
          </p:nvPr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QUEUE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</a:t>
                      </a:r>
                      <a:r>
                        <a:rPr lang="en-US" sz="2200" b="1" dirty="0"/>
                        <a:t>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Linear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Drawbacks Of Linear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Circular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Priority</a:t>
                      </a:r>
                      <a:r>
                        <a:rPr lang="en-US" sz="2200" b="1" baseline="0" dirty="0"/>
                        <a:t>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/>
                        <a:t>Dynamic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Applications</a:t>
                      </a:r>
                      <a:r>
                        <a:rPr lang="en-US" sz="2200" b="1" baseline="0" dirty="0"/>
                        <a:t> Of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Prerequisites Of The Course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What Is Data Structure And Why It Is So Important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Data Structures V/s Algorithm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Examples Of Data Structure And Algorithm In Real Life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Types Of Data Structure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Why Companies Ask Data Structures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Course Outline</a:t>
            </a:r>
            <a:endParaRPr lang="en-US" sz="2300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43768" y="214291"/>
            <a:ext cx="178595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LINKED</a:t>
                      </a:r>
                      <a:r>
                        <a:rPr lang="en-US" sz="2800" baseline="0" dirty="0"/>
                        <a:t> LIST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Static V/s Dynamic Allocation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We Need A Linked List  ? ( Drawbacks Of Array)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Linear Linked</a:t>
                      </a:r>
                      <a:r>
                        <a:rPr lang="en-US" sz="2200" b="1" baseline="0" dirty="0"/>
                        <a:t> List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Implementation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Adding , Searching , Displaying Nodes Of A Linked List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Remove Nodes</a:t>
                      </a:r>
                      <a:r>
                        <a:rPr lang="en-US" sz="2200" b="1" baseline="0" dirty="0"/>
                        <a:t> From A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CIRCULAR LINKED LIST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Circular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We Need A Circular Linked List 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Implementation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Adding , Searching , Displaying Nodes Of A Circular Linked List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Remove Nodes</a:t>
                      </a:r>
                      <a:r>
                        <a:rPr lang="en-US" sz="2200" b="1" baseline="0" dirty="0"/>
                        <a:t> From A </a:t>
                      </a:r>
                      <a:r>
                        <a:rPr lang="en-US" sz="2200" b="1" dirty="0"/>
                        <a:t>Circular </a:t>
                      </a:r>
                      <a:r>
                        <a:rPr lang="en-US" sz="2200" b="1" baseline="0" dirty="0"/>
                        <a:t>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Various Interview Problems On Circular And Linear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Polynomial Representation Using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DOUBLY LINKED LIST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Doubly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We Need A Doubly Linked List 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Implementation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Adding , Searching , Displaying Nodes Of A Doubly Linked List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Remove Nodes</a:t>
                      </a:r>
                      <a:r>
                        <a:rPr lang="en-US" sz="2200" b="1" baseline="0" dirty="0"/>
                        <a:t> From A </a:t>
                      </a:r>
                      <a:r>
                        <a:rPr lang="en-US" sz="2200" b="1" dirty="0"/>
                        <a:t>Circular </a:t>
                      </a:r>
                      <a:r>
                        <a:rPr lang="en-US" sz="2200" b="1" baseline="0" dirty="0"/>
                        <a:t>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Various Interview Problems On Doubly Linked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Linked</a:t>
                      </a:r>
                      <a:r>
                        <a:rPr lang="en-US" sz="2200" b="1" baseline="0" dirty="0"/>
                        <a:t> Implementation Of Stack &amp; Queue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TREE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We Need Tree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Understanding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Types Of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Different</a:t>
                      </a:r>
                      <a:r>
                        <a:rPr lang="en-US" sz="2200" b="1" baseline="0" dirty="0"/>
                        <a:t> Types Of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Different Ways Of Representing Binary Tree In Memory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Creating</a:t>
                      </a:r>
                      <a:r>
                        <a:rPr lang="en-US" sz="2200" b="1" baseline="0" dirty="0"/>
                        <a:t> A BST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TREE OPERATIONS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</a:t>
                      </a:r>
                      <a:r>
                        <a:rPr lang="en-US" sz="2200" b="1" baseline="0" dirty="0"/>
                        <a:t> To Tree Traversal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Preorder , </a:t>
                      </a:r>
                      <a:r>
                        <a:rPr lang="en-US" sz="2200" b="1" dirty="0" err="1"/>
                        <a:t>Inorder</a:t>
                      </a:r>
                      <a:r>
                        <a:rPr lang="en-US" sz="2200" b="1" dirty="0"/>
                        <a:t> and </a:t>
                      </a:r>
                      <a:r>
                        <a:rPr lang="en-US" sz="2200" b="1" dirty="0" err="1"/>
                        <a:t>Postorder</a:t>
                      </a:r>
                      <a:r>
                        <a:rPr lang="en-US" sz="2200" b="1" dirty="0"/>
                        <a:t> Traversal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Implementing Tree Traversal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Deletion In A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Introduction To Heap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Different Operations</a:t>
                      </a:r>
                      <a:r>
                        <a:rPr lang="en-US" sz="2200" b="1" baseline="0" dirty="0"/>
                        <a:t> On Heap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Introduction To AVL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97234763"/>
              </p:ext>
            </p:extLst>
          </p:nvPr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AVL, B-Tree</a:t>
                      </a:r>
                      <a:r>
                        <a:rPr lang="en-US" sz="2800" baseline="0" dirty="0"/>
                        <a:t> &amp; TBT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Rotations In An AVL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Code For AVL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 err="1"/>
                        <a:t>Multiway</a:t>
                      </a:r>
                      <a:r>
                        <a:rPr lang="en-US" sz="2200" b="1" baseline="0" dirty="0"/>
                        <a:t> Search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What Is A B-Tree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Creating A B-Tree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Threaded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Different Operations On A Threaded Binary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GRAPH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 To Graph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What &amp; Why Of Graph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Graph Terminologies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Graph</a:t>
                      </a:r>
                      <a:r>
                        <a:rPr lang="en-US" sz="2200" b="1" baseline="0" dirty="0"/>
                        <a:t> Representations : Adjacency Matrix &amp; Adjacency List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Graph Traversals:</a:t>
                      </a:r>
                      <a:r>
                        <a:rPr lang="en-US" sz="2200" b="1" baseline="0" dirty="0"/>
                        <a:t> BFS &amp; DFS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Single Pair  &amp; All Pair Shortest Path 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Spanning Tree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50006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RECURSION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Introduction To  Recursion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Recursion Is Important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Recursion V/s Iteration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How</a:t>
                      </a:r>
                      <a:r>
                        <a:rPr lang="en-US" sz="2200" b="1" baseline="0" dirty="0"/>
                        <a:t> Recursion Works Internally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Examples Of Recursion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Types Of Recursion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When To Use/Avoid Recursion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31254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COMPLEXITY</a:t>
                      </a:r>
                      <a:r>
                        <a:rPr lang="en-US" sz="2800" baseline="0" dirty="0"/>
                        <a:t> ANALYSIS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Algorithm Runtime</a:t>
                      </a:r>
                      <a:r>
                        <a:rPr lang="en-US" sz="2200" b="1" baseline="0" dirty="0"/>
                        <a:t> Complexity Analysis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</a:t>
                      </a:r>
                      <a:r>
                        <a:rPr lang="en-US" sz="2200" b="1" baseline="0" dirty="0"/>
                        <a:t> Analysis Is Important 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Types Of Complexity Analysis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How</a:t>
                      </a:r>
                      <a:r>
                        <a:rPr lang="en-US" sz="2200" b="1" baseline="0" dirty="0"/>
                        <a:t> To Calculate Complexity Of An Algorithm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6" cy="43755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154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250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SEARCHING &amp; SORTING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Searching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Linear</a:t>
                      </a:r>
                      <a:r>
                        <a:rPr lang="en-US" sz="2200" b="1" baseline="0" dirty="0"/>
                        <a:t> &amp; Binary Search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r>
                        <a:rPr lang="en-US" sz="2200" b="1" dirty="0"/>
                        <a:t>Sorting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Bubble Sort, Insertion Sort, Selection</a:t>
                      </a:r>
                      <a:r>
                        <a:rPr lang="en-US" sz="2200" b="1" baseline="0" dirty="0"/>
                        <a:t> Sort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Quick Sort, Heap Sort, Merge Sort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25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/>
                        <a:t>Why So Many Sorting Techniques Are There</a:t>
                      </a:r>
                      <a:r>
                        <a:rPr lang="en-US" sz="2200" b="1" baseline="0" dirty="0"/>
                        <a:t> ?</a:t>
                      </a:r>
                      <a:endParaRPr lang="en-IN" sz="2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Prerequisites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learn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implement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Data Structures </a:t>
            </a:r>
            <a:r>
              <a:rPr lang="en-IN" sz="2400" dirty="0"/>
              <a:t>we need:</a:t>
            </a:r>
          </a:p>
          <a:p>
            <a:endParaRPr lang="en-US" sz="2400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Knowledge</a:t>
            </a:r>
            <a:r>
              <a:rPr lang="en-US" dirty="0"/>
              <a:t> Of Any </a:t>
            </a:r>
            <a:r>
              <a:rPr lang="en-US" b="1" dirty="0">
                <a:solidFill>
                  <a:srgbClr val="7030A0"/>
                </a:solidFill>
              </a:rPr>
              <a:t>One Programming Language</a:t>
            </a:r>
          </a:p>
          <a:p>
            <a:endParaRPr lang="en-US" sz="2200" dirty="0"/>
          </a:p>
          <a:p>
            <a:pPr lvl="1"/>
            <a:r>
              <a:rPr lang="en-US" dirty="0"/>
              <a:t>We will use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in this course </a:t>
            </a:r>
          </a:p>
          <a:p>
            <a:endParaRPr lang="en-US" sz="2200" dirty="0"/>
          </a:p>
          <a:p>
            <a:pPr lvl="1"/>
            <a:r>
              <a:rPr lang="en-US" dirty="0"/>
              <a:t>No knowledge of </a:t>
            </a:r>
            <a:r>
              <a:rPr lang="en-US" b="1" dirty="0">
                <a:solidFill>
                  <a:srgbClr val="C00000"/>
                </a:solidFill>
              </a:rPr>
              <a:t>C++ </a:t>
            </a:r>
            <a:r>
              <a:rPr lang="en-US" dirty="0"/>
              <a:t>needed</a:t>
            </a:r>
          </a:p>
          <a:p>
            <a:endParaRPr lang="en-US" sz="2200" dirty="0"/>
          </a:p>
          <a:p>
            <a:pPr lvl="1"/>
            <a:r>
              <a:rPr lang="en-US" dirty="0"/>
              <a:t>Topics Of </a:t>
            </a: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US" dirty="0"/>
              <a:t> Required:</a:t>
            </a:r>
          </a:p>
          <a:p>
            <a:pPr lvl="2"/>
            <a:r>
              <a:rPr lang="en-US" sz="1700" b="1" dirty="0">
                <a:solidFill>
                  <a:srgbClr val="0070C0"/>
                </a:solidFill>
              </a:rPr>
              <a:t>Functions</a:t>
            </a:r>
          </a:p>
          <a:p>
            <a:pPr lvl="2"/>
            <a:r>
              <a:rPr lang="en-US" sz="1700" b="1" dirty="0">
                <a:solidFill>
                  <a:srgbClr val="0070C0"/>
                </a:solidFill>
              </a:rPr>
              <a:t>Pointers</a:t>
            </a:r>
          </a:p>
          <a:p>
            <a:pPr lvl="2"/>
            <a:r>
              <a:rPr lang="en-US" sz="1700" b="1" dirty="0">
                <a:solidFill>
                  <a:srgbClr val="0070C0"/>
                </a:solidFill>
              </a:rPr>
              <a:t>Structures</a:t>
            </a:r>
          </a:p>
          <a:p>
            <a:pPr lvl="2"/>
            <a:r>
              <a:rPr lang="en-US" sz="1700" b="1">
                <a:solidFill>
                  <a:srgbClr val="0070C0"/>
                </a:solidFill>
              </a:rPr>
              <a:t>Strings</a:t>
            </a:r>
            <a:endParaRPr lang="en-US" sz="15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Fee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502C0F5-AAE5-43B1-9D82-7C98E1B3F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179512" y="1453446"/>
            <a:ext cx="8784976" cy="494154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Next Class. . .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Next class will be on </a:t>
            </a:r>
            <a:r>
              <a:rPr lang="en-US" sz="2400" b="1" u="sng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Saturday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29</a:t>
            </a:r>
            <a:r>
              <a:rPr lang="en-US" sz="2400" b="1" baseline="30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Jan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@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7:00 PM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For any query ,please feel free to call at :</a:t>
            </a:r>
          </a:p>
          <a:p>
            <a:pPr lvl="1"/>
            <a:endParaRPr lang="en-US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7314853128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7870554215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9826686245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Data Structure </a:t>
            </a:r>
            <a:r>
              <a:rPr lang="en-IN" sz="2400" dirty="0"/>
              <a:t>is a way of </a:t>
            </a:r>
            <a:r>
              <a:rPr lang="en-IN" sz="2400" b="1" dirty="0">
                <a:solidFill>
                  <a:srgbClr val="C00000"/>
                </a:solidFill>
              </a:rPr>
              <a:t>storing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organising</a:t>
            </a:r>
            <a:r>
              <a:rPr lang="en-IN" sz="2400" dirty="0"/>
              <a:t> the </a:t>
            </a:r>
            <a:r>
              <a:rPr lang="en-IN" sz="2400" b="1" u="sng" dirty="0">
                <a:solidFill>
                  <a:srgbClr val="0070C0"/>
                </a:solidFill>
              </a:rPr>
              <a:t>data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00B050"/>
                </a:solidFill>
              </a:rPr>
              <a:t>computer’s memory </a:t>
            </a:r>
            <a:r>
              <a:rPr lang="en-IN" sz="2400" dirty="0"/>
              <a:t>in such a way that we can </a:t>
            </a:r>
            <a:r>
              <a:rPr lang="en-IN" sz="2400" b="1" dirty="0">
                <a:solidFill>
                  <a:srgbClr val="002060"/>
                </a:solidFill>
              </a:rPr>
              <a:t>perform operations </a:t>
            </a:r>
            <a:r>
              <a:rPr lang="en-IN" sz="2400" dirty="0"/>
              <a:t>on these data in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effective</a:t>
            </a:r>
            <a:r>
              <a:rPr lang="en-IN" sz="2400" dirty="0"/>
              <a:t> way.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0070C0"/>
                </a:solidFill>
              </a:rPr>
              <a:t>understand</a:t>
            </a:r>
            <a:r>
              <a:rPr lang="en-US" sz="2400" dirty="0"/>
              <a:t> this more clearly , lets’ take a </a:t>
            </a:r>
            <a:r>
              <a:rPr lang="en-US" sz="2400" b="1" dirty="0">
                <a:solidFill>
                  <a:srgbClr val="C00000"/>
                </a:solidFill>
              </a:rPr>
              <a:t>simple non technical </a:t>
            </a:r>
            <a:r>
              <a:rPr lang="en-US" sz="2400" dirty="0"/>
              <a:t>example , shown in the </a:t>
            </a:r>
            <a:r>
              <a:rPr lang="en-US" sz="2400" b="1" dirty="0">
                <a:solidFill>
                  <a:srgbClr val="002060"/>
                </a:solidFill>
              </a:rPr>
              <a:t>next slide</a:t>
            </a:r>
            <a:endParaRPr lang="en-US" sz="22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Given a </a:t>
            </a:r>
            <a:r>
              <a:rPr lang="en-IN" sz="2400" b="1" dirty="0">
                <a:solidFill>
                  <a:srgbClr val="7030A0"/>
                </a:solidFill>
              </a:rPr>
              <a:t>basket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1"/>
                </a:solidFill>
              </a:rPr>
              <a:t>fruits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vegetables</a:t>
            </a:r>
            <a:r>
              <a:rPr lang="en-IN" sz="2400" dirty="0"/>
              <a:t> , how would you </a:t>
            </a:r>
            <a:r>
              <a:rPr lang="en-IN" sz="2400" b="1" dirty="0">
                <a:solidFill>
                  <a:srgbClr val="0070C0"/>
                </a:solidFill>
              </a:rPr>
              <a:t>find/search</a:t>
            </a:r>
            <a:r>
              <a:rPr lang="en-IN" sz="2400" dirty="0"/>
              <a:t> 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apples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2060"/>
                </a:solidFill>
              </a:rPr>
              <a:t>oranges</a:t>
            </a:r>
            <a:r>
              <a:rPr lang="en-IN" sz="2400" dirty="0"/>
              <a:t> in it  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b="1" dirty="0">
                <a:solidFill>
                  <a:srgbClr val="00B050"/>
                </a:solidFill>
              </a:rPr>
              <a:t>you can observe </a:t>
            </a:r>
            <a:r>
              <a:rPr lang="en-US" sz="2400" dirty="0"/>
              <a:t>, since the </a:t>
            </a:r>
            <a:r>
              <a:rPr lang="en-US" sz="2400" b="1" dirty="0">
                <a:solidFill>
                  <a:srgbClr val="7030A0"/>
                </a:solidFill>
              </a:rPr>
              <a:t>basket</a:t>
            </a:r>
            <a:r>
              <a:rPr lang="en-US" sz="2400" dirty="0"/>
              <a:t> is </a:t>
            </a:r>
            <a:r>
              <a:rPr lang="en-US" sz="2400" b="1" u="sng" dirty="0">
                <a:solidFill>
                  <a:srgbClr val="C00000"/>
                </a:solidFill>
              </a:rPr>
              <a:t>unorganized </a:t>
            </a:r>
            <a:r>
              <a:rPr lang="en-US" sz="2400" dirty="0"/>
              <a:t>, it seems to be </a:t>
            </a:r>
            <a:r>
              <a:rPr lang="en-US" sz="2400" b="1" dirty="0">
                <a:solidFill>
                  <a:srgbClr val="0070C0"/>
                </a:solidFill>
              </a:rPr>
              <a:t>very difficult </a:t>
            </a:r>
            <a:r>
              <a:rPr lang="en-US" sz="2400" dirty="0"/>
              <a:t>for us to </a:t>
            </a:r>
            <a:r>
              <a:rPr lang="en-US" sz="2400" b="1" dirty="0">
                <a:solidFill>
                  <a:srgbClr val="002060"/>
                </a:solidFill>
              </a:rPr>
              <a:t>find</a:t>
            </a:r>
            <a:r>
              <a:rPr lang="en-US" sz="2400" dirty="0"/>
              <a:t> our </a:t>
            </a:r>
            <a:r>
              <a:rPr lang="en-US" sz="2400" b="1" dirty="0">
                <a:solidFill>
                  <a:srgbClr val="0070C0"/>
                </a:solidFill>
              </a:rPr>
              <a:t>items</a:t>
            </a:r>
            <a:r>
              <a:rPr lang="en-US" sz="2400" dirty="0"/>
              <a:t>.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baske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0" y="2500306"/>
            <a:ext cx="3821149" cy="26877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Now </a:t>
            </a:r>
            <a:r>
              <a:rPr lang="en-IN" sz="2400" b="1" dirty="0">
                <a:solidFill>
                  <a:schemeClr val="accent1"/>
                </a:solidFill>
              </a:rPr>
              <a:t>have a look </a:t>
            </a:r>
            <a:r>
              <a:rPr lang="en-IN" sz="2400" dirty="0"/>
              <a:t>at the </a:t>
            </a:r>
            <a:r>
              <a:rPr lang="en-IN" sz="2400" b="1" dirty="0">
                <a:solidFill>
                  <a:srgbClr val="7030A0"/>
                </a:solidFill>
              </a:rPr>
              <a:t>arrangement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C00000"/>
                </a:solidFill>
              </a:rPr>
              <a:t>fruits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vegetables </a:t>
            </a:r>
            <a:r>
              <a:rPr lang="en-IN" sz="2400" dirty="0"/>
              <a:t>shown </a:t>
            </a:r>
            <a:r>
              <a:rPr lang="en-IN" sz="2400" b="1" dirty="0">
                <a:solidFill>
                  <a:srgbClr val="0070C0"/>
                </a:solidFill>
              </a:rPr>
              <a:t>below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2060"/>
                </a:solidFill>
              </a:rPr>
              <a:t>think again </a:t>
            </a:r>
            <a:r>
              <a:rPr lang="en-IN" sz="2400" dirty="0"/>
              <a:t>about the task?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 </a:t>
            </a:r>
            <a:r>
              <a:rPr lang="en-US" sz="2400" b="1" dirty="0">
                <a:solidFill>
                  <a:srgbClr val="00B050"/>
                </a:solidFill>
              </a:rPr>
              <a:t>you can observe </a:t>
            </a:r>
            <a:r>
              <a:rPr lang="en-US" sz="2400" dirty="0"/>
              <a:t>, since the </a:t>
            </a:r>
            <a:r>
              <a:rPr lang="en-US" sz="2400" b="1" dirty="0">
                <a:solidFill>
                  <a:srgbClr val="7030A0"/>
                </a:solidFill>
              </a:rPr>
              <a:t>food items </a:t>
            </a:r>
            <a:r>
              <a:rPr lang="en-US" sz="2400" dirty="0"/>
              <a:t>are now </a:t>
            </a:r>
            <a:r>
              <a:rPr lang="en-US" sz="2400" b="1" u="sng" dirty="0">
                <a:solidFill>
                  <a:srgbClr val="C00000"/>
                </a:solidFill>
              </a:rPr>
              <a:t>organized</a:t>
            </a:r>
            <a:r>
              <a:rPr lang="en-US" sz="2400" dirty="0"/>
              <a:t> , it seems to be </a:t>
            </a:r>
            <a:r>
              <a:rPr lang="en-US" sz="2400" b="1" dirty="0">
                <a:solidFill>
                  <a:srgbClr val="0070C0"/>
                </a:solidFill>
              </a:rPr>
              <a:t>very easy </a:t>
            </a:r>
            <a:r>
              <a:rPr lang="en-US" sz="2400" dirty="0"/>
              <a:t>for us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find</a:t>
            </a:r>
            <a:r>
              <a:rPr lang="en-US" sz="2400" dirty="0"/>
              <a:t> our </a:t>
            </a:r>
            <a:r>
              <a:rPr lang="en-US" sz="2400" b="1" dirty="0">
                <a:solidFill>
                  <a:srgbClr val="7030A0"/>
                </a:solidFill>
              </a:rPr>
              <a:t>items</a:t>
            </a:r>
            <a:r>
              <a:rPr lang="en-US" sz="2400" dirty="0"/>
              <a:t>.</a:t>
            </a:r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basket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60" y="2428868"/>
            <a:ext cx="3643338" cy="26432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So , </a:t>
            </a:r>
            <a:r>
              <a:rPr lang="en-US" sz="2400" b="1" dirty="0">
                <a:solidFill>
                  <a:srgbClr val="7030A0"/>
                </a:solidFill>
              </a:rPr>
              <a:t>what we have done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second</a:t>
            </a:r>
            <a:r>
              <a:rPr lang="en-US" sz="2400" dirty="0"/>
              <a:t> way 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have </a:t>
            </a:r>
            <a:r>
              <a:rPr lang="en-US" sz="2400" b="1" dirty="0">
                <a:solidFill>
                  <a:srgbClr val="C00000"/>
                </a:solidFill>
              </a:rPr>
              <a:t>simply taken </a:t>
            </a:r>
            <a:r>
              <a:rPr lang="en-US" sz="2400" b="1" dirty="0">
                <a:solidFill>
                  <a:srgbClr val="0070C0"/>
                </a:solidFill>
              </a:rPr>
              <a:t>fruits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vegetables</a:t>
            </a:r>
            <a:r>
              <a:rPr lang="en-US" sz="2400" dirty="0"/>
              <a:t> from the </a:t>
            </a:r>
            <a:r>
              <a:rPr lang="en-US" sz="2400" b="1" dirty="0">
                <a:solidFill>
                  <a:srgbClr val="7030A0"/>
                </a:solidFill>
              </a:rPr>
              <a:t>first messy basket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organized</a:t>
            </a:r>
            <a:r>
              <a:rPr lang="en-US" sz="2400" dirty="0"/>
              <a:t> them in a </a:t>
            </a:r>
            <a:r>
              <a:rPr lang="en-US" sz="2400" b="1" dirty="0">
                <a:solidFill>
                  <a:srgbClr val="002060"/>
                </a:solidFill>
              </a:rPr>
              <a:t>proper</a:t>
            </a:r>
            <a:r>
              <a:rPr lang="en-US" sz="2400" dirty="0"/>
              <a:t> way .</a:t>
            </a:r>
          </a:p>
          <a:p>
            <a:endParaRPr lang="en-US" sz="24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 Structure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same concept </a:t>
            </a:r>
            <a:r>
              <a:rPr lang="en-US" sz="2400" dirty="0"/>
              <a:t>applies to </a:t>
            </a:r>
            <a:r>
              <a:rPr lang="en-US" sz="2400" b="1" dirty="0">
                <a:solidFill>
                  <a:srgbClr val="0070C0"/>
                </a:solidFill>
              </a:rPr>
              <a:t>data structures 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Here also </a:t>
            </a:r>
            <a:r>
              <a:rPr lang="en-US" sz="2400" b="1" dirty="0">
                <a:solidFill>
                  <a:srgbClr val="7030A0"/>
                </a:solidFill>
              </a:rPr>
              <a:t>we are given </a:t>
            </a:r>
            <a:r>
              <a:rPr lang="en-US" sz="2400" dirty="0"/>
              <a:t>some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and we </a:t>
            </a:r>
            <a:r>
              <a:rPr lang="en-US" sz="2400" b="1" dirty="0">
                <a:solidFill>
                  <a:srgbClr val="0070C0"/>
                </a:solidFill>
              </a:rPr>
              <a:t>have to do </a:t>
            </a:r>
            <a:r>
              <a:rPr lang="en-US" sz="2400" dirty="0"/>
              <a:t>some </a:t>
            </a:r>
            <a:r>
              <a:rPr lang="en-US" sz="2400" b="1" dirty="0">
                <a:solidFill>
                  <a:srgbClr val="00B050"/>
                </a:solidFill>
              </a:rPr>
              <a:t>processing</a:t>
            </a:r>
            <a:r>
              <a:rPr lang="en-US" sz="2400" dirty="0"/>
              <a:t> on it.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</a:t>
            </a:r>
            <a:r>
              <a:rPr lang="en-US" sz="2400" b="1" dirty="0">
                <a:solidFill>
                  <a:srgbClr val="7030A0"/>
                </a:solidFill>
              </a:rPr>
              <a:t>before processing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data </a:t>
            </a:r>
            <a:r>
              <a:rPr lang="en-US" sz="2400" dirty="0"/>
              <a:t>we </a:t>
            </a:r>
            <a:r>
              <a:rPr lang="en-US" sz="2400" b="1" dirty="0">
                <a:solidFill>
                  <a:srgbClr val="0070C0"/>
                </a:solidFill>
              </a:rPr>
              <a:t>organize</a:t>
            </a:r>
            <a:r>
              <a:rPr lang="en-US" sz="2400" dirty="0"/>
              <a:t> this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in such a way that we can </a:t>
            </a:r>
            <a:r>
              <a:rPr lang="en-US" sz="2400" b="1" dirty="0">
                <a:solidFill>
                  <a:srgbClr val="002060"/>
                </a:solidFill>
              </a:rPr>
              <a:t>easily access/ process/operate </a:t>
            </a:r>
            <a:r>
              <a:rPr lang="en-US" sz="2400" dirty="0"/>
              <a:t>on this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.</a:t>
            </a: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An Algorithm?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rgbClr val="C00000"/>
                </a:solidFill>
              </a:rPr>
              <a:t>Algorithm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0070C0"/>
                </a:solidFill>
              </a:rPr>
              <a:t>set of rules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follow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rgbClr val="00B050"/>
                </a:solidFill>
              </a:rPr>
              <a:t>solve</a:t>
            </a:r>
            <a:r>
              <a:rPr lang="en-US" sz="2400" dirty="0"/>
              <a:t> a particular </a:t>
            </a:r>
            <a:r>
              <a:rPr lang="en-US" sz="2400" b="1" dirty="0">
                <a:solidFill>
                  <a:srgbClr val="002060"/>
                </a:solidFill>
              </a:rPr>
              <a:t>problem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70C0"/>
                </a:solidFill>
              </a:rPr>
              <a:t>Example:</a:t>
            </a:r>
            <a:r>
              <a:rPr lang="en-US" sz="2400" dirty="0"/>
              <a:t> Suppose we want to </a:t>
            </a:r>
            <a:r>
              <a:rPr lang="en-US" sz="2400" b="1" dirty="0">
                <a:solidFill>
                  <a:schemeClr val="accent1"/>
                </a:solidFill>
              </a:rPr>
              <a:t>prepare SALAD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7030A0"/>
                </a:solidFill>
              </a:rPr>
              <a:t>lunch</a:t>
            </a:r>
            <a:r>
              <a:rPr lang="en-US" sz="2400" dirty="0"/>
              <a:t>.</a:t>
            </a: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15206" y="214291"/>
            <a:ext cx="171451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4173</TotalTime>
  <Words>1073</Words>
  <Application>Microsoft Office PowerPoint</Application>
  <PresentationFormat>On-screen Show (4:3)</PresentationFormat>
  <Paragraphs>419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Civic</vt:lpstr>
      <vt:lpstr>Slide 1</vt:lpstr>
      <vt:lpstr>Today’s Agenda</vt:lpstr>
      <vt:lpstr>Prerequisites</vt:lpstr>
      <vt:lpstr>What Is Data Structure ?</vt:lpstr>
      <vt:lpstr>What Is Data Structure ?</vt:lpstr>
      <vt:lpstr>What Is Data Structure ?</vt:lpstr>
      <vt:lpstr>What Is Data Structure ?</vt:lpstr>
      <vt:lpstr>What Is Data Structure ?</vt:lpstr>
      <vt:lpstr>What Is An Algorithm?</vt:lpstr>
      <vt:lpstr>What Is An Algorithm?</vt:lpstr>
      <vt:lpstr>Examples Of DS In Real Life</vt:lpstr>
      <vt:lpstr>Examples Of DS In Real Life</vt:lpstr>
      <vt:lpstr>Types Of Data Structure</vt:lpstr>
      <vt:lpstr>Linear  V/s  Non Linear</vt:lpstr>
      <vt:lpstr>Linear  V/s  Non Linear</vt:lpstr>
      <vt:lpstr>Types Of IT Companies</vt:lpstr>
      <vt:lpstr>Why Companies  Ask Data Structures ?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Outline </vt:lpstr>
      <vt:lpstr>Course Fee</vt:lpstr>
      <vt:lpstr>Next Class. .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SCA001</cp:lastModifiedBy>
  <cp:revision>338</cp:revision>
  <dcterms:created xsi:type="dcterms:W3CDTF">2015-12-21T13:46:48Z</dcterms:created>
  <dcterms:modified xsi:type="dcterms:W3CDTF">2022-01-27T11:23:32Z</dcterms:modified>
</cp:coreProperties>
</file>