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62" r:id="rId4"/>
    <p:sldId id="363" r:id="rId5"/>
    <p:sldId id="364" r:id="rId6"/>
    <p:sldId id="365" r:id="rId7"/>
    <p:sldId id="366" r:id="rId8"/>
    <p:sldId id="367" r:id="rId9"/>
    <p:sldId id="3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han" userId="474f963816709eaa" providerId="LiveId" clId="{F6FDA2C1-0DF8-46D2-AD01-B8FA2CC44910}"/>
    <pc:docChg chg="custSel addSld delSld modSld">
      <pc:chgData name="Aman khan" userId="474f963816709eaa" providerId="LiveId" clId="{F6FDA2C1-0DF8-46D2-AD01-B8FA2CC44910}" dt="2022-08-25T02:17:19.742" v="271"/>
      <pc:docMkLst>
        <pc:docMk/>
      </pc:docMkLst>
      <pc:sldChg chg="modSp modAnim">
        <pc:chgData name="Aman khan" userId="474f963816709eaa" providerId="LiveId" clId="{F6FDA2C1-0DF8-46D2-AD01-B8FA2CC44910}" dt="2022-08-15T16:54:06.430" v="174"/>
        <pc:sldMkLst>
          <pc:docMk/>
          <pc:sldMk cId="0" sldId="362"/>
        </pc:sldMkLst>
        <pc:spChg chg="mod">
          <ac:chgData name="Aman khan" userId="474f963816709eaa" providerId="LiveId" clId="{F6FDA2C1-0DF8-46D2-AD01-B8FA2CC44910}" dt="2022-08-03T07:14:24.836" v="89" actId="20577"/>
          <ac:spMkLst>
            <pc:docMk/>
            <pc:sldMk cId="0" sldId="362"/>
            <ac:spMk id="3" creationId="{00000000-0000-0000-0000-000000000000}"/>
          </ac:spMkLst>
        </pc:spChg>
      </pc:sldChg>
      <pc:sldChg chg="modSp modAnim">
        <pc:chgData name="Aman khan" userId="474f963816709eaa" providerId="LiveId" clId="{F6FDA2C1-0DF8-46D2-AD01-B8FA2CC44910}" dt="2022-08-25T02:17:19.742" v="271"/>
        <pc:sldMkLst>
          <pc:docMk/>
          <pc:sldMk cId="0" sldId="363"/>
        </pc:sldMkLst>
        <pc:spChg chg="mod">
          <ac:chgData name="Aman khan" userId="474f963816709eaa" providerId="LiveId" clId="{F6FDA2C1-0DF8-46D2-AD01-B8FA2CC44910}" dt="2022-08-15T16:57:50.890" v="187" actId="20578"/>
          <ac:spMkLst>
            <pc:docMk/>
            <pc:sldMk cId="0" sldId="363"/>
            <ac:spMk id="3" creationId="{00000000-0000-0000-0000-000000000000}"/>
          </ac:spMkLst>
        </pc:spChg>
        <pc:spChg chg="mod">
          <ac:chgData name="Aman khan" userId="474f963816709eaa" providerId="LiveId" clId="{F6FDA2C1-0DF8-46D2-AD01-B8FA2CC44910}" dt="2022-08-15T18:14:26.061" v="259" actId="20577"/>
          <ac:spMkLst>
            <pc:docMk/>
            <pc:sldMk cId="0" sldId="363"/>
            <ac:spMk id="8" creationId="{00000000-0000-0000-0000-000000000000}"/>
          </ac:spMkLst>
        </pc:spChg>
      </pc:sldChg>
      <pc:sldChg chg="modSp mod modAnim">
        <pc:chgData name="Aman khan" userId="474f963816709eaa" providerId="LiveId" clId="{F6FDA2C1-0DF8-46D2-AD01-B8FA2CC44910}" dt="2022-08-15T18:13:44.011" v="258" actId="20577"/>
        <pc:sldMkLst>
          <pc:docMk/>
          <pc:sldMk cId="0" sldId="364"/>
        </pc:sldMkLst>
        <pc:spChg chg="mod">
          <ac:chgData name="Aman khan" userId="474f963816709eaa" providerId="LiveId" clId="{F6FDA2C1-0DF8-46D2-AD01-B8FA2CC44910}" dt="2022-08-15T18:13:44.011" v="258" actId="20577"/>
          <ac:spMkLst>
            <pc:docMk/>
            <pc:sldMk cId="0" sldId="364"/>
            <ac:spMk id="3" creationId="{00000000-0000-0000-0000-000000000000}"/>
          </ac:spMkLst>
        </pc:spChg>
      </pc:sldChg>
      <pc:sldChg chg="modAnim">
        <pc:chgData name="Aman khan" userId="474f963816709eaa" providerId="LiveId" clId="{F6FDA2C1-0DF8-46D2-AD01-B8FA2CC44910}" dt="2022-08-15T17:01:47.227" v="229"/>
        <pc:sldMkLst>
          <pc:docMk/>
          <pc:sldMk cId="0" sldId="365"/>
        </pc:sldMkLst>
      </pc:sldChg>
      <pc:sldChg chg="modAnim">
        <pc:chgData name="Aman khan" userId="474f963816709eaa" providerId="LiveId" clId="{F6FDA2C1-0DF8-46D2-AD01-B8FA2CC44910}" dt="2022-08-15T17:02:14.327" v="232"/>
        <pc:sldMkLst>
          <pc:docMk/>
          <pc:sldMk cId="0" sldId="366"/>
        </pc:sldMkLst>
      </pc:sldChg>
      <pc:sldChg chg="modAnim">
        <pc:chgData name="Aman khan" userId="474f963816709eaa" providerId="LiveId" clId="{F6FDA2C1-0DF8-46D2-AD01-B8FA2CC44910}" dt="2022-08-15T17:02:31.439" v="233"/>
        <pc:sldMkLst>
          <pc:docMk/>
          <pc:sldMk cId="0" sldId="367"/>
        </pc:sldMkLst>
      </pc:sldChg>
      <pc:sldChg chg="modSp mod modAnim">
        <pc:chgData name="Aman khan" userId="474f963816709eaa" providerId="LiveId" clId="{F6FDA2C1-0DF8-46D2-AD01-B8FA2CC44910}" dt="2022-08-25T02:16:37.002" v="270"/>
        <pc:sldMkLst>
          <pc:docMk/>
          <pc:sldMk cId="0" sldId="368"/>
        </pc:sldMkLst>
        <pc:graphicFrameChg chg="mod">
          <ac:chgData name="Aman khan" userId="474f963816709eaa" providerId="LiveId" clId="{F6FDA2C1-0DF8-46D2-AD01-B8FA2CC44910}" dt="2022-08-03T08:51:05.162" v="158" actId="1076"/>
          <ac:graphicFrameMkLst>
            <pc:docMk/>
            <pc:sldMk cId="0" sldId="368"/>
            <ac:graphicFrameMk id="9" creationId="{00000000-0000-0000-0000-000000000000}"/>
          </ac:graphicFrameMkLst>
        </pc:graphicFrameChg>
        <pc:cxnChg chg="mod">
          <ac:chgData name="Aman khan" userId="474f963816709eaa" providerId="LiveId" clId="{F6FDA2C1-0DF8-46D2-AD01-B8FA2CC44910}" dt="2022-08-03T08:50:54.572" v="157" actId="14100"/>
          <ac:cxnSpMkLst>
            <pc:docMk/>
            <pc:sldMk cId="0" sldId="368"/>
            <ac:cxnSpMk id="18" creationId="{00000000-0000-0000-0000-000000000000}"/>
          </ac:cxnSpMkLst>
        </pc:cxnChg>
      </pc:sldChg>
      <pc:sldChg chg="new del">
        <pc:chgData name="Aman khan" userId="474f963816709eaa" providerId="LiveId" clId="{F6FDA2C1-0DF8-46D2-AD01-B8FA2CC44910}" dt="2022-08-03T07:09:41.702" v="1" actId="47"/>
        <pc:sldMkLst>
          <pc:docMk/>
          <pc:sldMk cId="3417552457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Data structure</a:t>
            </a:r>
          </a:p>
          <a:p>
            <a:r>
              <a:rPr lang="en-US" sz="4400" dirty="0"/>
              <a:t>(in c)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What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b="1" dirty="0">
                <a:solidFill>
                  <a:srgbClr val="FF0000"/>
                </a:solidFill>
              </a:rPr>
              <a:t>Array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b="1" dirty="0">
                <a:solidFill>
                  <a:srgbClr val="00B0F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Terminologies</a:t>
            </a:r>
            <a:r>
              <a:rPr lang="en-US" sz="2400" dirty="0">
                <a:solidFill>
                  <a:schemeClr val="tx1"/>
                </a:solidFill>
              </a:rPr>
              <a:t> related to </a:t>
            </a:r>
            <a:r>
              <a:rPr lang="en-US" sz="2400" b="1" dirty="0">
                <a:solidFill>
                  <a:srgbClr val="FF000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Diagrammatic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view of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Array?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Array</a:t>
            </a:r>
            <a:r>
              <a:rPr lang="en-US" sz="2400" dirty="0">
                <a:solidFill>
                  <a:schemeClr val="tx1"/>
                </a:solidFill>
              </a:rPr>
              <a:t> is a </a:t>
            </a:r>
            <a:r>
              <a:rPr lang="en-US" sz="2400" b="1" dirty="0">
                <a:solidFill>
                  <a:srgbClr val="00B050"/>
                </a:solidFill>
              </a:rPr>
              <a:t>linear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Data Structure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Array </a:t>
            </a:r>
            <a:r>
              <a:rPr lang="en-US" sz="2400" dirty="0"/>
              <a:t>is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00B050"/>
                </a:solidFill>
              </a:rPr>
              <a:t>Homogeneous</a:t>
            </a:r>
            <a:r>
              <a:rPr lang="en-US" sz="2400" dirty="0">
                <a:solidFill>
                  <a:schemeClr val="tx1"/>
                </a:solidFill>
              </a:rPr>
              <a:t> collection of </a:t>
            </a:r>
            <a:r>
              <a:rPr lang="en-US" sz="2400" b="1" dirty="0">
                <a:solidFill>
                  <a:srgbClr val="7030A0"/>
                </a:solidFill>
              </a:rPr>
              <a:t>multiple </a:t>
            </a:r>
            <a:r>
              <a:rPr lang="en-US" sz="2400" dirty="0">
                <a:solidFill>
                  <a:schemeClr val="tx1"/>
                </a:solidFill>
              </a:rPr>
              <a:t>data </a:t>
            </a:r>
            <a:r>
              <a:rPr lang="en-US" sz="2400" b="1" dirty="0">
                <a:solidFill>
                  <a:srgbClr val="0070C0"/>
                </a:solidFill>
              </a:rPr>
              <a:t>items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Open</a:t>
            </a:r>
            <a:r>
              <a:rPr lang="en-US" sz="2400" dirty="0">
                <a:solidFill>
                  <a:schemeClr val="tx1"/>
                </a:solidFill>
              </a:rPr>
              <a:t> from </a:t>
            </a:r>
            <a:r>
              <a:rPr lang="en-US" sz="2400" b="1" dirty="0">
                <a:solidFill>
                  <a:srgbClr val="FF0000"/>
                </a:solidFill>
              </a:rPr>
              <a:t>both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B050"/>
                </a:solidFill>
              </a:rPr>
              <a:t>ends.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/>
              <a:t>It is </a:t>
            </a:r>
            <a:r>
              <a:rPr lang="en-US" sz="2400" b="1" dirty="0">
                <a:solidFill>
                  <a:srgbClr val="00B050"/>
                </a:solidFill>
              </a:rPr>
              <a:t>indexed</a:t>
            </a:r>
            <a:r>
              <a:rPr lang="en-US" sz="2400" b="1" dirty="0"/>
              <a:t> </a:t>
            </a:r>
            <a:r>
              <a:rPr lang="en-US" sz="2400" dirty="0"/>
              <a:t>based </a:t>
            </a:r>
            <a:r>
              <a:rPr lang="en-US" sz="2400" dirty="0">
                <a:solidFill>
                  <a:srgbClr val="FF0000"/>
                </a:solidFill>
              </a:rPr>
              <a:t>data structure</a:t>
            </a:r>
            <a:r>
              <a:rPr lang="en-US" sz="2400" b="1" dirty="0">
                <a:solidFill>
                  <a:srgbClr val="FF0000"/>
                </a:solidFill>
              </a:rPr>
              <a:t> 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It allow</a:t>
            </a:r>
            <a:r>
              <a:rPr lang="en-US" sz="2400" dirty="0"/>
              <a:t> random </a:t>
            </a:r>
            <a:r>
              <a:rPr lang="en-US" sz="2400" b="1" dirty="0">
                <a:solidFill>
                  <a:srgbClr val="7030A0"/>
                </a:solidFill>
              </a:rPr>
              <a:t>access</a:t>
            </a:r>
            <a:r>
              <a:rPr lang="en-US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an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</a:rPr>
              <a:t>conio.h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#include&lt;</a:t>
            </a:r>
            <a:r>
              <a:rPr lang="en-US" sz="2400" dirty="0" err="1">
                <a:solidFill>
                  <a:schemeClr val="tx1"/>
                </a:solidFill>
              </a:rPr>
              <a:t>stdio.h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[5];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for(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=0;i&lt;5;i++)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	       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	       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getch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43438" y="2428868"/>
          <a:ext cx="27146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24" y="24288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622416" y="2071678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0         1        2         3       4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001024" y="364502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14876" y="3000372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714876" y="3286124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288364" y="2786058"/>
            <a:ext cx="0" cy="85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3523" y="244443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Stack?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/>
              <a:t>A</a:t>
            </a:r>
            <a:r>
              <a:rPr lang="en-US" sz="2400" b="1" dirty="0">
                <a:solidFill>
                  <a:srgbClr val="7030A0"/>
                </a:solidFill>
              </a:rPr>
              <a:t> Stack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B050"/>
                </a:solidFill>
              </a:rPr>
              <a:t>linear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Data Structure </a:t>
            </a:r>
            <a:r>
              <a:rPr lang="en-US" sz="2400" dirty="0"/>
              <a:t>developed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by</a:t>
            </a:r>
          </a:p>
          <a:p>
            <a:pPr marL="548640" lvl="2" indent="0">
              <a:buClr>
                <a:schemeClr val="accent1"/>
              </a:buClr>
              <a:buSzPct val="120000"/>
              <a:buNone/>
            </a:pPr>
            <a:r>
              <a:rPr lang="en-US" sz="2400" dirty="0"/>
              <a:t>         </a:t>
            </a:r>
            <a:r>
              <a:rPr lang="en-US" sz="2400" b="1" dirty="0">
                <a:solidFill>
                  <a:srgbClr val="C00000"/>
                </a:solidFill>
              </a:rPr>
              <a:t>Programmer  </a:t>
            </a:r>
            <a:r>
              <a:rPr lang="en-US" sz="2400" dirty="0"/>
              <a:t>like an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Stack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00B050"/>
                </a:solidFill>
              </a:rPr>
              <a:t>restricted</a:t>
            </a:r>
            <a:r>
              <a:rPr lang="en-US" sz="2400" dirty="0"/>
              <a:t> form of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 b="1" dirty="0">
                <a:solidFill>
                  <a:srgbClr val="0070C0"/>
                </a:solidFill>
              </a:rPr>
              <a:t> Open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end</a:t>
            </a:r>
            <a:r>
              <a:rPr lang="en-US" sz="2400" b="1" dirty="0">
                <a:solidFill>
                  <a:srgbClr val="00B050"/>
                </a:solidFill>
              </a:rPr>
              <a:t> only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closed</a:t>
            </a:r>
            <a:r>
              <a:rPr lang="en-US" sz="2400" dirty="0"/>
              <a:t> from the </a:t>
            </a:r>
            <a:r>
              <a:rPr lang="en-US" sz="2400" b="1" dirty="0">
                <a:solidFill>
                  <a:srgbClr val="FF0000"/>
                </a:solidFill>
              </a:rPr>
              <a:t>other</a:t>
            </a:r>
            <a:r>
              <a:rPr lang="en-US" sz="2400" dirty="0"/>
              <a:t> end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Stack</a:t>
            </a:r>
            <a:r>
              <a:rPr lang="en-US" sz="2400" dirty="0"/>
              <a:t> doesn’t allow </a:t>
            </a:r>
            <a:r>
              <a:rPr lang="en-US" sz="2400" b="1" dirty="0">
                <a:solidFill>
                  <a:srgbClr val="FF0000"/>
                </a:solidFill>
              </a:rPr>
              <a:t>random</a:t>
            </a:r>
            <a:r>
              <a:rPr lang="en-US" sz="2400" dirty="0"/>
              <a:t> access of data, rather the data is </a:t>
            </a:r>
            <a:r>
              <a:rPr lang="en-US" sz="2400" b="1" dirty="0">
                <a:solidFill>
                  <a:srgbClr val="7030A0"/>
                </a:solidFill>
              </a:rPr>
              <a:t>accessed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00B050"/>
                </a:solidFill>
              </a:rPr>
              <a:t>sequential</a:t>
            </a:r>
            <a:r>
              <a:rPr lang="en-US" sz="2400" dirty="0"/>
              <a:t> manner.</a:t>
            </a:r>
          </a:p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/>
              <a:t>Like </a:t>
            </a:r>
            <a:r>
              <a:rPr lang="en-US" sz="2400" b="1" dirty="0">
                <a:solidFill>
                  <a:srgbClr val="00B0F0"/>
                </a:solidFill>
              </a:rPr>
              <a:t>array</a:t>
            </a:r>
            <a:r>
              <a:rPr lang="en-US" sz="2400" dirty="0"/>
              <a:t> it is also a </a:t>
            </a:r>
            <a:r>
              <a:rPr lang="en-US" sz="2400" b="1" dirty="0">
                <a:solidFill>
                  <a:srgbClr val="00B050"/>
                </a:solidFill>
              </a:rPr>
              <a:t>homogeneous </a:t>
            </a:r>
            <a:r>
              <a:rPr lang="en-US" sz="2400" b="1" dirty="0">
                <a:solidFill>
                  <a:srgbClr val="FF0000"/>
                </a:solidFill>
              </a:rPr>
              <a:t>collection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elements</a:t>
            </a:r>
            <a:r>
              <a:rPr lang="en-US" sz="2400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/>
              <a:t>Like </a:t>
            </a: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it is also </a:t>
            </a:r>
            <a:r>
              <a:rPr lang="en-US" sz="2400" b="1" dirty="0">
                <a:solidFill>
                  <a:srgbClr val="FF0000"/>
                </a:solidFill>
              </a:rPr>
              <a:t>index </a:t>
            </a:r>
            <a:r>
              <a:rPr lang="en-US" sz="2400" b="1" dirty="0">
                <a:solidFill>
                  <a:srgbClr val="7030A0"/>
                </a:solidFill>
              </a:rPr>
              <a:t>based</a:t>
            </a:r>
            <a:r>
              <a:rPr lang="en-US" sz="2400" dirty="0"/>
              <a:t>.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Terminologies related to Stack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PUSH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POP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LIFO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PEEP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F0"/>
                </a:solidFill>
              </a:rPr>
              <a:t>TOS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UNDERFLOW</a:t>
            </a:r>
            <a:endParaRPr lang="en-US" sz="23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PUSH, POP &amp; LIFO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PUSH</a:t>
            </a:r>
            <a:r>
              <a:rPr lang="en-US" sz="2400" dirty="0"/>
              <a:t> - Push is a </a:t>
            </a:r>
            <a:r>
              <a:rPr lang="en-US" sz="2400" b="1" dirty="0">
                <a:solidFill>
                  <a:srgbClr val="002060"/>
                </a:solidFill>
              </a:rPr>
              <a:t>process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inserting</a:t>
            </a:r>
            <a:r>
              <a:rPr lang="en-US" sz="2400" dirty="0"/>
              <a:t> elements in the </a:t>
            </a:r>
            <a:r>
              <a:rPr lang="en-US" sz="2400" b="1" dirty="0">
                <a:solidFill>
                  <a:srgbClr val="FF0000"/>
                </a:solidFill>
              </a:rPr>
              <a:t>Stack</a:t>
            </a:r>
            <a:r>
              <a:rPr lang="en-US" sz="2400" dirty="0"/>
              <a:t>, one at a </a:t>
            </a:r>
            <a:r>
              <a:rPr lang="en-US" sz="2400" b="1" dirty="0">
                <a:solidFill>
                  <a:srgbClr val="0070C0"/>
                </a:solidFill>
              </a:rPr>
              <a:t>time</a:t>
            </a:r>
            <a:r>
              <a:rPr lang="en-US" sz="2400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POP</a:t>
            </a:r>
            <a:r>
              <a:rPr lang="en-US" sz="2400" dirty="0"/>
              <a:t> - Pop is the </a:t>
            </a:r>
            <a:r>
              <a:rPr lang="en-US" sz="2400" b="1" dirty="0">
                <a:solidFill>
                  <a:srgbClr val="00B050"/>
                </a:solidFill>
              </a:rPr>
              <a:t>process</a:t>
            </a:r>
            <a:r>
              <a:rPr lang="en-US" sz="2400" dirty="0"/>
              <a:t> of removing </a:t>
            </a:r>
            <a:r>
              <a:rPr lang="en-US" sz="2400" b="1" dirty="0">
                <a:solidFill>
                  <a:srgbClr val="7030A0"/>
                </a:solidFill>
              </a:rPr>
              <a:t>elements</a:t>
            </a:r>
            <a:r>
              <a:rPr lang="en-US" sz="2400" dirty="0"/>
              <a:t> from the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  <a:r>
              <a:rPr lang="en-US" sz="2400" dirty="0"/>
              <a:t>, one at a </a:t>
            </a:r>
            <a:r>
              <a:rPr lang="en-US" sz="2400" b="1" dirty="0">
                <a:solidFill>
                  <a:srgbClr val="FF0000"/>
                </a:solidFill>
              </a:rPr>
              <a:t>time</a:t>
            </a:r>
            <a:r>
              <a:rPr lang="en-US" sz="2400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LIFO</a:t>
            </a:r>
            <a:r>
              <a:rPr lang="en-US" sz="2400" dirty="0"/>
              <a:t> - Since </a:t>
            </a:r>
            <a:r>
              <a:rPr lang="en-US" sz="2400" b="1" dirty="0">
                <a:solidFill>
                  <a:srgbClr val="FF0000"/>
                </a:solidFill>
              </a:rPr>
              <a:t>stack</a:t>
            </a:r>
            <a:r>
              <a:rPr lang="en-US" sz="2400" dirty="0"/>
              <a:t> is open from one </a:t>
            </a:r>
            <a:r>
              <a:rPr lang="en-US" sz="2400" b="1" dirty="0">
                <a:solidFill>
                  <a:srgbClr val="7030A0"/>
                </a:solidFill>
              </a:rPr>
              <a:t>end</a:t>
            </a:r>
            <a:r>
              <a:rPr lang="en-US" sz="2400" dirty="0"/>
              <a:t> only, the element </a:t>
            </a:r>
            <a:r>
              <a:rPr lang="en-US" sz="2400" b="1" dirty="0">
                <a:solidFill>
                  <a:srgbClr val="00B050"/>
                </a:solidFill>
              </a:rPr>
              <a:t>inserted</a:t>
            </a:r>
            <a:r>
              <a:rPr lang="en-US" sz="2400" dirty="0"/>
              <a:t>(PUSHED) last will be the </a:t>
            </a:r>
            <a:r>
              <a:rPr lang="en-US" sz="2400" b="1" dirty="0">
                <a:solidFill>
                  <a:srgbClr val="0070C0"/>
                </a:solidFill>
              </a:rPr>
              <a:t>one</a:t>
            </a:r>
            <a:r>
              <a:rPr lang="en-US" sz="2400" dirty="0"/>
              <a:t> to be </a:t>
            </a:r>
            <a:r>
              <a:rPr lang="en-US" sz="2400" b="1" dirty="0">
                <a:solidFill>
                  <a:srgbClr val="7030A0"/>
                </a:solidFill>
              </a:rPr>
              <a:t>removed</a:t>
            </a:r>
            <a:r>
              <a:rPr lang="en-US" sz="2400" dirty="0"/>
              <a:t>(POPPED) first. Thus we say a </a:t>
            </a:r>
            <a:r>
              <a:rPr lang="en-US" sz="2400" b="1" dirty="0">
                <a:solidFill>
                  <a:srgbClr val="FF0000"/>
                </a:solidFill>
              </a:rPr>
              <a:t>stack</a:t>
            </a:r>
            <a:r>
              <a:rPr lang="en-US" sz="2400" dirty="0"/>
              <a:t> is based on </a:t>
            </a:r>
            <a:r>
              <a:rPr lang="en-US" sz="2400" b="1" dirty="0">
                <a:solidFill>
                  <a:srgbClr val="0070C0"/>
                </a:solidFill>
              </a:rPr>
              <a:t>LAST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FIRST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OUT</a:t>
            </a:r>
            <a:r>
              <a:rPr lang="en-US" sz="2400" dirty="0"/>
              <a:t> order.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42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PEEP, TOS, OVERFLOW &amp; </a:t>
            </a:r>
            <a:br>
              <a:rPr lang="en-US" sz="2800" b="1" dirty="0"/>
            </a:br>
            <a:r>
              <a:rPr lang="en-US" sz="2800" b="1" dirty="0"/>
              <a:t>UNDERFLOW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3100" dirty="0"/>
              <a:t> </a:t>
            </a:r>
            <a:r>
              <a:rPr lang="en-US" sz="2300" b="1" dirty="0">
                <a:solidFill>
                  <a:srgbClr val="FF0000"/>
                </a:solidFill>
              </a:rPr>
              <a:t>PEEP</a:t>
            </a:r>
            <a:r>
              <a:rPr lang="en-US" sz="2300" dirty="0"/>
              <a:t>: The </a:t>
            </a:r>
            <a:r>
              <a:rPr lang="en-US" sz="2300" b="1" dirty="0">
                <a:solidFill>
                  <a:srgbClr val="00B050"/>
                </a:solidFill>
              </a:rPr>
              <a:t>process</a:t>
            </a:r>
            <a:r>
              <a:rPr lang="en-US" sz="2300" dirty="0"/>
              <a:t> of </a:t>
            </a:r>
            <a:r>
              <a:rPr lang="en-US" sz="2300" b="1" dirty="0">
                <a:solidFill>
                  <a:srgbClr val="0070C0"/>
                </a:solidFill>
              </a:rPr>
              <a:t>accessing</a:t>
            </a:r>
            <a:r>
              <a:rPr lang="en-US" sz="2300" dirty="0"/>
              <a:t> (not removing) the </a:t>
            </a:r>
            <a:r>
              <a:rPr lang="en-US" sz="2300" b="1" dirty="0">
                <a:solidFill>
                  <a:srgbClr val="7030A0"/>
                </a:solidFill>
              </a:rPr>
              <a:t>top </a:t>
            </a:r>
            <a:r>
              <a:rPr lang="en-US" sz="2300" b="1" dirty="0">
                <a:solidFill>
                  <a:srgbClr val="00B050"/>
                </a:solidFill>
              </a:rPr>
              <a:t>elements </a:t>
            </a:r>
            <a:r>
              <a:rPr lang="en-US" sz="2300" dirty="0"/>
              <a:t>of the </a:t>
            </a:r>
            <a:r>
              <a:rPr lang="en-US" sz="2300" b="1" dirty="0">
                <a:solidFill>
                  <a:srgbClr val="FF0000"/>
                </a:solidFill>
              </a:rPr>
              <a:t>stack</a:t>
            </a:r>
            <a:r>
              <a:rPr lang="en-US" sz="2300" dirty="0"/>
              <a:t>.</a:t>
            </a:r>
          </a:p>
          <a:p>
            <a:pPr marL="514350" indent="-514350">
              <a:buSzPct val="120000"/>
              <a:buNone/>
            </a:pPr>
            <a:endParaRPr lang="en-US" sz="2300" dirty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US" sz="2300" b="1" dirty="0">
                <a:solidFill>
                  <a:srgbClr val="FF0000"/>
                </a:solidFill>
              </a:rPr>
              <a:t>TOS</a:t>
            </a:r>
            <a:r>
              <a:rPr lang="en-US" sz="2300" dirty="0"/>
              <a:t>: It is just a </a:t>
            </a:r>
            <a:r>
              <a:rPr lang="en-US" sz="2300" b="1" dirty="0">
                <a:solidFill>
                  <a:srgbClr val="00B050"/>
                </a:solidFill>
              </a:rPr>
              <a:t>variable</a:t>
            </a:r>
            <a:r>
              <a:rPr lang="en-US" sz="2300" dirty="0"/>
              <a:t> of type int, which </a:t>
            </a:r>
            <a:r>
              <a:rPr lang="en-US" sz="2300" b="1" dirty="0">
                <a:solidFill>
                  <a:srgbClr val="0070C0"/>
                </a:solidFill>
              </a:rPr>
              <a:t>holds</a:t>
            </a:r>
            <a:r>
              <a:rPr lang="en-US" sz="2300" dirty="0"/>
              <a:t> the </a:t>
            </a:r>
            <a:r>
              <a:rPr lang="en-US" sz="2300" b="1" dirty="0">
                <a:solidFill>
                  <a:srgbClr val="7030A0"/>
                </a:solidFill>
              </a:rPr>
              <a:t>indexes</a:t>
            </a:r>
            <a:r>
              <a:rPr lang="en-US" sz="2300" dirty="0"/>
              <a:t> of the </a:t>
            </a:r>
            <a:r>
              <a:rPr lang="en-US" sz="2300" b="1" dirty="0">
                <a:solidFill>
                  <a:srgbClr val="FF0000"/>
                </a:solidFill>
              </a:rPr>
              <a:t>stack</a:t>
            </a:r>
            <a:r>
              <a:rPr lang="en-US" sz="2300" dirty="0"/>
              <a:t>. All the </a:t>
            </a:r>
            <a:r>
              <a:rPr lang="en-US" sz="2300" b="1" dirty="0">
                <a:solidFill>
                  <a:srgbClr val="00B050"/>
                </a:solidFill>
              </a:rPr>
              <a:t>PUSH</a:t>
            </a:r>
            <a:r>
              <a:rPr lang="en-US" sz="2300" dirty="0"/>
              <a:t> and </a:t>
            </a:r>
            <a:r>
              <a:rPr lang="en-US" sz="2300" b="1" dirty="0">
                <a:solidFill>
                  <a:srgbClr val="7030A0"/>
                </a:solidFill>
              </a:rPr>
              <a:t>POP</a:t>
            </a:r>
            <a:r>
              <a:rPr lang="en-US" sz="2300" dirty="0"/>
              <a:t> operations take place at the index pointed by </a:t>
            </a:r>
            <a:r>
              <a:rPr lang="en-US" sz="2300" b="1" dirty="0">
                <a:solidFill>
                  <a:srgbClr val="FF0000"/>
                </a:solidFill>
              </a:rPr>
              <a:t>TOS</a:t>
            </a:r>
            <a:r>
              <a:rPr lang="en-US" sz="2300" dirty="0"/>
              <a:t>. Initially TOS will be at </a:t>
            </a:r>
            <a:r>
              <a:rPr lang="en-US" sz="2300" b="1" dirty="0">
                <a:solidFill>
                  <a:srgbClr val="00B050"/>
                </a:solidFill>
              </a:rPr>
              <a:t>index</a:t>
            </a:r>
            <a:r>
              <a:rPr lang="en-US" sz="2300" dirty="0"/>
              <a:t> -1.</a:t>
            </a:r>
          </a:p>
          <a:p>
            <a:pPr marL="514350" indent="-514350">
              <a:buSzPct val="120000"/>
              <a:buNone/>
            </a:pPr>
            <a:endParaRPr lang="en-US" sz="2300" dirty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70C0"/>
                </a:solidFill>
              </a:rPr>
              <a:t>OVERFLOW</a:t>
            </a:r>
            <a:r>
              <a:rPr lang="en-US" sz="2300" dirty="0"/>
              <a:t> &amp; </a:t>
            </a:r>
            <a:r>
              <a:rPr lang="en-US" sz="2300" b="1" dirty="0">
                <a:solidFill>
                  <a:srgbClr val="FF0000"/>
                </a:solidFill>
              </a:rPr>
              <a:t>UNDERFLOW</a:t>
            </a:r>
            <a:r>
              <a:rPr lang="en-US" sz="2300" dirty="0"/>
              <a:t>: These are </a:t>
            </a:r>
            <a:r>
              <a:rPr lang="en-US" sz="2300" b="1" dirty="0">
                <a:solidFill>
                  <a:srgbClr val="00B050"/>
                </a:solidFill>
              </a:rPr>
              <a:t>conditions</a:t>
            </a:r>
            <a:r>
              <a:rPr lang="en-US" sz="2300" dirty="0"/>
              <a:t> which </a:t>
            </a:r>
            <a:r>
              <a:rPr lang="en-US" sz="2300" b="1" dirty="0">
                <a:solidFill>
                  <a:srgbClr val="7030A0"/>
                </a:solidFill>
              </a:rPr>
              <a:t>arise</a:t>
            </a:r>
            <a:r>
              <a:rPr lang="en-US" sz="2300" dirty="0"/>
              <a:t> when we try to </a:t>
            </a:r>
            <a:r>
              <a:rPr lang="en-US" sz="2300" b="1" dirty="0">
                <a:solidFill>
                  <a:srgbClr val="0070C0"/>
                </a:solidFill>
              </a:rPr>
              <a:t>PUSH</a:t>
            </a:r>
            <a:r>
              <a:rPr lang="en-US" sz="2300" dirty="0"/>
              <a:t> data in a </a:t>
            </a:r>
            <a:r>
              <a:rPr lang="en-US" sz="2300" b="1" dirty="0">
                <a:solidFill>
                  <a:srgbClr val="FF0000"/>
                </a:solidFill>
              </a:rPr>
              <a:t>FULL STACK</a:t>
            </a:r>
            <a:r>
              <a:rPr lang="en-US" sz="2300" dirty="0"/>
              <a:t>, or we try to </a:t>
            </a:r>
            <a:r>
              <a:rPr lang="en-US" sz="2300" b="1" dirty="0">
                <a:solidFill>
                  <a:srgbClr val="0070C0"/>
                </a:solidFill>
              </a:rPr>
              <a:t>POP</a:t>
            </a:r>
            <a:r>
              <a:rPr lang="en-US" sz="2300" dirty="0"/>
              <a:t> data from an </a:t>
            </a:r>
            <a:r>
              <a:rPr lang="en-US" sz="2300" b="1" dirty="0">
                <a:solidFill>
                  <a:srgbClr val="7030A0"/>
                </a:solidFill>
              </a:rPr>
              <a:t>EMPTY</a:t>
            </a:r>
            <a:r>
              <a:rPr lang="en-US" sz="2300" dirty="0"/>
              <a:t> stack, Respectively.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42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Diagrammatic View Of a Stack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/>
          </a:p>
          <a:p>
            <a:pPr marL="514350" indent="-514350">
              <a:buSzPct val="120000"/>
              <a:buNone/>
            </a:pPr>
            <a:r>
              <a:rPr lang="en-US" sz="3100" dirty="0"/>
              <a:t>	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2786056"/>
          <a:ext cx="642942" cy="2000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00826" y="2786058"/>
          <a:ext cx="642942" cy="214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82104"/>
              </p:ext>
            </p:extLst>
          </p:nvPr>
        </p:nvGraphicFramePr>
        <p:xfrm>
          <a:off x="3976662" y="2864184"/>
          <a:ext cx="642942" cy="207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1538" y="478632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214546" y="51313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</a:t>
            </a:r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3108" y="4786322"/>
          <a:ext cx="6905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cxnSpLocks/>
            <a:stCxn id="13" idx="1"/>
            <a:endCxn id="11" idx="3"/>
          </p:cNvCxnSpPr>
          <p:nvPr/>
        </p:nvCxnSpPr>
        <p:spPr>
          <a:xfrm flipH="1">
            <a:off x="1562378" y="4969202"/>
            <a:ext cx="580730" cy="17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370" y="2786058"/>
            <a:ext cx="325730" cy="2119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603328" y="2786058"/>
            <a:ext cx="325730" cy="2119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081160" y="48577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en-IN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57818" y="4500570"/>
          <a:ext cx="6905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cxnSpLocks/>
            <a:stCxn id="17" idx="1"/>
          </p:cNvCxnSpPr>
          <p:nvPr/>
        </p:nvCxnSpPr>
        <p:spPr>
          <a:xfrm flipH="1" flipV="1">
            <a:off x="4714876" y="4643446"/>
            <a:ext cx="642942" cy="40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11524" y="4857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</a:t>
            </a:r>
            <a:endParaRPr lang="en-IN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024858" y="4059800"/>
          <a:ext cx="6905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178564" y="44169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</a:t>
            </a:r>
            <a:endParaRPr lang="en-IN" dirty="0"/>
          </a:p>
        </p:txBody>
      </p:sp>
      <p:cxnSp>
        <p:nvCxnSpPr>
          <p:cNvPr id="31" name="Straight Arrow Connector 30"/>
          <p:cNvCxnSpPr>
            <a:cxnSpLocks/>
            <a:stCxn id="29" idx="1"/>
          </p:cNvCxnSpPr>
          <p:nvPr/>
        </p:nvCxnSpPr>
        <p:spPr>
          <a:xfrm flipH="1" flipV="1">
            <a:off x="7215208" y="4214818"/>
            <a:ext cx="809650" cy="278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1490" y="492919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500298" y="220241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push(10);</a:t>
            </a:r>
            <a:endParaRPr lang="en-IN" dirty="0"/>
          </a:p>
        </p:txBody>
      </p:sp>
      <p:sp>
        <p:nvSpPr>
          <p:cNvPr id="35" name="Arc 34"/>
          <p:cNvSpPr/>
          <p:nvPr/>
        </p:nvSpPr>
        <p:spPr>
          <a:xfrm>
            <a:off x="3069441" y="2357430"/>
            <a:ext cx="1214446" cy="928694"/>
          </a:xfrm>
          <a:prstGeom prst="arc">
            <a:avLst>
              <a:gd name="adj1" fmla="val 16376183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214942" y="21431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push(20);</a:t>
            </a:r>
            <a:endParaRPr lang="en-IN" dirty="0"/>
          </a:p>
        </p:txBody>
      </p:sp>
      <p:sp>
        <p:nvSpPr>
          <p:cNvPr id="37" name="Arc 36"/>
          <p:cNvSpPr/>
          <p:nvPr/>
        </p:nvSpPr>
        <p:spPr>
          <a:xfrm>
            <a:off x="5715008" y="2357430"/>
            <a:ext cx="1214446" cy="928694"/>
          </a:xfrm>
          <a:prstGeom prst="arc">
            <a:avLst>
              <a:gd name="adj1" fmla="val 16376183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6143636" y="2809835"/>
            <a:ext cx="325730" cy="2119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28" grpId="0"/>
      <p:bldP spid="30" grpId="0"/>
      <p:bldP spid="33" grpId="0"/>
      <p:bldP spid="34" grpId="0"/>
      <p:bldP spid="35" grpId="0" animBg="1"/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5059</TotalTime>
  <Words>465</Words>
  <Application>Microsoft Office PowerPoint</Application>
  <PresentationFormat>On-screen Show 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What is an Array?</vt:lpstr>
      <vt:lpstr>Declaring an Array</vt:lpstr>
      <vt:lpstr>What is a Stack?</vt:lpstr>
      <vt:lpstr>Terminologies related to Stack</vt:lpstr>
      <vt:lpstr>PUSH, POP &amp; LIFO</vt:lpstr>
      <vt:lpstr>PEEP, TOS, OVERFLOW &amp;  UNDERFLOW</vt:lpstr>
      <vt:lpstr>Diagrammatic View Of a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Aman khan</cp:lastModifiedBy>
  <cp:revision>217</cp:revision>
  <dcterms:created xsi:type="dcterms:W3CDTF">2015-12-21T13:46:48Z</dcterms:created>
  <dcterms:modified xsi:type="dcterms:W3CDTF">2022-08-25T02:17:25Z</dcterms:modified>
</cp:coreProperties>
</file>