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301" r:id="rId4"/>
    <p:sldId id="309" r:id="rId5"/>
    <p:sldId id="310" r:id="rId6"/>
    <p:sldId id="311" r:id="rId7"/>
    <p:sldId id="258" r:id="rId8"/>
    <p:sldId id="359" r:id="rId9"/>
    <p:sldId id="360" r:id="rId10"/>
    <p:sldId id="361" r:id="rId11"/>
    <p:sldId id="362" r:id="rId12"/>
    <p:sldId id="363" r:id="rId13"/>
    <p:sldId id="364" r:id="rId14"/>
    <p:sldId id="3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 khan" initials="Ak" lastIdx="1" clrIdx="0">
    <p:extLst>
      <p:ext uri="{19B8F6BF-5375-455C-9EA6-DF929625EA0E}">
        <p15:presenceInfo xmlns:p15="http://schemas.microsoft.com/office/powerpoint/2012/main" userId="474f963816709e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5" d="100"/>
          <a:sy n="85" d="100"/>
        </p:scale>
        <p:origin x="1406"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khan" userId="474f963816709eaa" providerId="LiveId" clId="{DB966F82-2FF5-485E-A1F0-EAFA3E11EC06}"/>
    <pc:docChg chg="undo custSel modSld">
      <pc:chgData name="Aman khan" userId="474f963816709eaa" providerId="LiveId" clId="{DB966F82-2FF5-485E-A1F0-EAFA3E11EC06}" dt="2022-08-03T09:15:20.325" v="44"/>
      <pc:docMkLst>
        <pc:docMk/>
      </pc:docMkLst>
      <pc:sldChg chg="modSp mod modAnim">
        <pc:chgData name="Aman khan" userId="474f963816709eaa" providerId="LiveId" clId="{DB966F82-2FF5-485E-A1F0-EAFA3E11EC06}" dt="2022-08-03T09:14:21.538" v="39"/>
        <pc:sldMkLst>
          <pc:docMk/>
          <pc:sldMk cId="0" sldId="258"/>
        </pc:sldMkLst>
        <pc:spChg chg="mod">
          <ac:chgData name="Aman khan" userId="474f963816709eaa" providerId="LiveId" clId="{DB966F82-2FF5-485E-A1F0-EAFA3E11EC06}" dt="2022-08-03T09:07:05.410" v="6" actId="1076"/>
          <ac:spMkLst>
            <pc:docMk/>
            <pc:sldMk cId="0" sldId="258"/>
            <ac:spMk id="12" creationId="{00000000-0000-0000-0000-000000000000}"/>
          </ac:spMkLst>
        </pc:spChg>
        <pc:spChg chg="mod">
          <ac:chgData name="Aman khan" userId="474f963816709eaa" providerId="LiveId" clId="{DB966F82-2FF5-485E-A1F0-EAFA3E11EC06}" dt="2022-08-03T09:11:37.753" v="30" actId="1076"/>
          <ac:spMkLst>
            <pc:docMk/>
            <pc:sldMk cId="0" sldId="258"/>
            <ac:spMk id="13" creationId="{00000000-0000-0000-0000-000000000000}"/>
          </ac:spMkLst>
        </pc:spChg>
      </pc:sldChg>
      <pc:sldChg chg="modAnim">
        <pc:chgData name="Aman khan" userId="474f963816709eaa" providerId="LiveId" clId="{DB966F82-2FF5-485E-A1F0-EAFA3E11EC06}" dt="2022-08-03T09:15:20.325" v="44"/>
        <pc:sldMkLst>
          <pc:docMk/>
          <pc:sldMk cId="0" sldId="359"/>
        </pc:sldMkLst>
      </pc:sldChg>
      <pc:sldChg chg="modSp mod">
        <pc:chgData name="Aman khan" userId="474f963816709eaa" providerId="LiveId" clId="{DB966F82-2FF5-485E-A1F0-EAFA3E11EC06}" dt="2022-08-03T07:35:07.996" v="2" actId="207"/>
        <pc:sldMkLst>
          <pc:docMk/>
          <pc:sldMk cId="1541336601" sldId="363"/>
        </pc:sldMkLst>
        <pc:spChg chg="mod">
          <ac:chgData name="Aman khan" userId="474f963816709eaa" providerId="LiveId" clId="{DB966F82-2FF5-485E-A1F0-EAFA3E11EC06}" dt="2022-08-03T07:35:07.996" v="2" actId="207"/>
          <ac:spMkLst>
            <pc:docMk/>
            <pc:sldMk cId="1541336601" sldId="363"/>
            <ac:spMk id="13" creationId="{355EE5FF-10C5-60EF-F8A7-703C78D9CCF4}"/>
          </ac:spMkLst>
        </pc:spChg>
        <pc:spChg chg="mod">
          <ac:chgData name="Aman khan" userId="474f963816709eaa" providerId="LiveId" clId="{DB966F82-2FF5-485E-A1F0-EAFA3E11EC06}" dt="2022-08-03T07:35:01.899" v="1" actId="207"/>
          <ac:spMkLst>
            <pc:docMk/>
            <pc:sldMk cId="1541336601" sldId="363"/>
            <ac:spMk id="22" creationId="{3C6E5F9C-53AB-7C73-6403-090C32CC0852}"/>
          </ac:spMkLst>
        </pc:spChg>
      </pc:sldChg>
      <pc:sldChg chg="modSp mod">
        <pc:chgData name="Aman khan" userId="474f963816709eaa" providerId="LiveId" clId="{DB966F82-2FF5-485E-A1F0-EAFA3E11EC06}" dt="2022-08-03T07:35:26.126" v="4" actId="207"/>
        <pc:sldMkLst>
          <pc:docMk/>
          <pc:sldMk cId="788829313" sldId="364"/>
        </pc:sldMkLst>
        <pc:spChg chg="mod">
          <ac:chgData name="Aman khan" userId="474f963816709eaa" providerId="LiveId" clId="{DB966F82-2FF5-485E-A1F0-EAFA3E11EC06}" dt="2022-08-03T07:35:26.126" v="4" actId="207"/>
          <ac:spMkLst>
            <pc:docMk/>
            <pc:sldMk cId="788829313" sldId="364"/>
            <ac:spMk id="22" creationId="{3C6E5F9C-53AB-7C73-6403-090C32CC0852}"/>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8-01T07:24:44.460"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0FB2C2-0ABF-4F02-9FE0-4420834939DC}" type="datetimeFigureOut">
              <a:rPr lang="en-IN" smtClean="0"/>
              <a:pPr/>
              <a:t>03-08-2022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43F23-A588-4969-966A-E9DF4EC0B4F5}" type="slidenum">
              <a:rPr lang="en-IN" smtClean="0"/>
              <a:pPr/>
              <a:t>‹#›</a:t>
            </a:fld>
            <a:endParaRPr lang="en-IN"/>
          </a:p>
        </p:txBody>
      </p:sp>
    </p:spTree>
    <p:extLst>
      <p:ext uri="{BB962C8B-B14F-4D97-AF65-F5344CB8AC3E}">
        <p14:creationId xmlns:p14="http://schemas.microsoft.com/office/powerpoint/2010/main" val="1131794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D43F23-A588-4969-966A-E9DF4EC0B4F5}" type="slidenum">
              <a:rPr lang="en-IN" smtClean="0"/>
              <a:pPr/>
              <a:t>7</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D43F23-A588-4969-966A-E9DF4EC0B4F5}" type="slidenum">
              <a:rPr lang="en-IN" smtClean="0"/>
              <a:pPr/>
              <a:t>8</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D43F23-A588-4969-966A-E9DF4EC0B4F5}" type="slidenum">
              <a:rPr lang="en-IN" smtClean="0"/>
              <a:pPr/>
              <a:t>9</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D43F23-A588-4969-966A-E9DF4EC0B4F5}" type="slidenum">
              <a:rPr lang="en-IN" smtClean="0"/>
              <a:pPr/>
              <a:t>10</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5D43F23-A588-4969-966A-E9DF4EC0B4F5}" type="slidenum">
              <a:rPr lang="en-IN" smtClean="0"/>
              <a:pPr/>
              <a:t>11</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7635705C-4C03-4584-B2FF-9C9C53911B04}" type="datetimeFigureOut">
              <a:rPr lang="en-IN" smtClean="0"/>
              <a:pPr/>
              <a:t>03-08-2022</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03-08-2022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12EF78-02D0-46CF-AA89-A273392819F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B12EF78-02D0-46CF-AA89-A273392819FA}"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03-08-2022</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7635705C-4C03-4584-B2FF-9C9C53911B04}" type="datetimeFigureOut">
              <a:rPr lang="en-IN" smtClean="0"/>
              <a:pPr/>
              <a:t>03-08-2022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7B12EF78-02D0-46CF-AA89-A273392819FA}"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7635705C-4C03-4584-B2FF-9C9C53911B04}" type="datetimeFigureOut">
              <a:rPr lang="en-IN" smtClean="0"/>
              <a:pPr/>
              <a:t>03-08-2022</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7635705C-4C03-4584-B2FF-9C9C53911B04}" type="datetimeFigureOut">
              <a:rPr lang="en-IN" smtClean="0"/>
              <a:pPr/>
              <a:t>03-08-2022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12EF78-02D0-46CF-AA89-A273392819FA}"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7635705C-4C03-4584-B2FF-9C9C53911B04}" type="datetimeFigureOut">
              <a:rPr lang="en-IN" smtClean="0"/>
              <a:pPr/>
              <a:t>03-08-2022</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B12EF78-02D0-46CF-AA89-A273392819FA}"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635705C-4C03-4584-B2FF-9C9C53911B04}" type="datetimeFigureOut">
              <a:rPr lang="en-IN" smtClean="0"/>
              <a:pPr/>
              <a:t>03-08-2022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7B12EF78-02D0-46CF-AA89-A273392819F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635705C-4C03-4584-B2FF-9C9C53911B04}" type="datetimeFigureOut">
              <a:rPr lang="en-IN" smtClean="0"/>
              <a:pPr/>
              <a:t>03-08-2022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B12EF78-02D0-46CF-AA89-A273392819F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635705C-4C03-4584-B2FF-9C9C53911B04}" type="datetimeFigureOut">
              <a:rPr lang="en-IN" smtClean="0"/>
              <a:pPr/>
              <a:t>03-08-2022</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B12EF78-02D0-46CF-AA89-A273392819FA}"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635705C-4C03-4584-B2FF-9C9C53911B04}" type="datetimeFigureOut">
              <a:rPr lang="en-IN" smtClean="0"/>
              <a:pPr/>
              <a:t>03-08-2022</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635705C-4C03-4584-B2FF-9C9C53911B04}" type="datetimeFigureOut">
              <a:rPr lang="en-IN" smtClean="0"/>
              <a:pPr/>
              <a:t>03-08-2022</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B12EF78-02D0-46CF-AA89-A273392819FA}"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3286124"/>
            <a:ext cx="7715304" cy="1752600"/>
          </a:xfrm>
        </p:spPr>
        <p:txBody>
          <a:bodyPr>
            <a:normAutofit fontScale="85000" lnSpcReduction="20000"/>
          </a:bodyPr>
          <a:lstStyle/>
          <a:p>
            <a:r>
              <a:rPr lang="en-US" sz="4400" dirty="0"/>
              <a:t>Data structure</a:t>
            </a:r>
          </a:p>
          <a:p>
            <a:r>
              <a:rPr lang="en-US" sz="4400" dirty="0"/>
              <a:t>(in c)</a:t>
            </a:r>
          </a:p>
          <a:p>
            <a:r>
              <a:rPr lang="en-US" sz="4400">
                <a:solidFill>
                  <a:srgbClr val="FF0000"/>
                </a:solidFill>
              </a:rPr>
              <a:t>Lecture 4</a:t>
            </a:r>
            <a:endParaRPr lang="en-US" sz="4400" dirty="0">
              <a:solidFill>
                <a:srgbClr val="FF0000"/>
              </a:solidFill>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645" y="189349"/>
            <a:ext cx="2545155" cy="122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Windows7\Desktop\DATA-STRUCTURES-with-Python.png"/>
          <p:cNvPicPr>
            <a:picLocks noChangeAspect="1" noChangeArrowheads="1"/>
          </p:cNvPicPr>
          <p:nvPr/>
        </p:nvPicPr>
        <p:blipFill>
          <a:blip r:embed="rId3"/>
          <a:srcRect/>
          <a:stretch>
            <a:fillRect/>
          </a:stretch>
        </p:blipFill>
        <p:spPr bwMode="auto">
          <a:xfrm>
            <a:off x="6143636" y="285728"/>
            <a:ext cx="2733671" cy="1952622"/>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rmAutofit/>
          </a:bodyPr>
          <a:lstStyle/>
          <a:p>
            <a:pPr algn="ctr"/>
            <a:r>
              <a:rPr lang="en-US" sz="3600" b="1" dirty="0"/>
              <a:t>Output</a:t>
            </a:r>
            <a:endParaRPr lang="en-IN" sz="3600" b="1" dirty="0"/>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Windows7\Desktop\Untitled.png"/>
          <p:cNvPicPr>
            <a:picLocks noChangeAspect="1" noChangeArrowheads="1"/>
          </p:cNvPicPr>
          <p:nvPr/>
        </p:nvPicPr>
        <p:blipFill>
          <a:blip r:embed="rId4"/>
          <a:srcRect/>
          <a:stretch>
            <a:fillRect/>
          </a:stretch>
        </p:blipFill>
        <p:spPr bwMode="auto">
          <a:xfrm>
            <a:off x="4786314" y="1571612"/>
            <a:ext cx="3963987" cy="4611687"/>
          </a:xfrm>
          <a:prstGeom prst="rect">
            <a:avLst/>
          </a:prstGeom>
          <a:noFill/>
        </p:spPr>
      </p:pic>
      <p:graphicFrame>
        <p:nvGraphicFramePr>
          <p:cNvPr id="8" name="Table 7"/>
          <p:cNvGraphicFramePr>
            <a:graphicFrameLocks noGrp="1"/>
          </p:cNvGraphicFramePr>
          <p:nvPr>
            <p:extLst>
              <p:ext uri="{D42A27DB-BD31-4B8C-83A1-F6EECF244321}">
                <p14:modId xmlns:p14="http://schemas.microsoft.com/office/powerpoint/2010/main" val="1669236599"/>
              </p:ext>
            </p:extLst>
          </p:nvPr>
        </p:nvGraphicFramePr>
        <p:xfrm>
          <a:off x="791852" y="3355942"/>
          <a:ext cx="541604" cy="1855820"/>
        </p:xfrm>
        <a:graphic>
          <a:graphicData uri="http://schemas.openxmlformats.org/drawingml/2006/table">
            <a:tbl>
              <a:tblPr firstRow="1" bandRow="1">
                <a:tableStyleId>{5940675A-B579-460E-94D1-54222C63F5DA}</a:tableStyleId>
              </a:tblPr>
              <a:tblGrid>
                <a:gridCol w="541604">
                  <a:extLst>
                    <a:ext uri="{9D8B030D-6E8A-4147-A177-3AD203B41FA5}">
                      <a16:colId xmlns:a16="http://schemas.microsoft.com/office/drawing/2014/main" val="20000"/>
                    </a:ext>
                  </a:extLst>
                </a:gridCol>
              </a:tblGrid>
              <a:tr h="371164">
                <a:tc>
                  <a:txBody>
                    <a:bodyPr/>
                    <a:lstStyle/>
                    <a:p>
                      <a:r>
                        <a:rPr lang="en-US" dirty="0"/>
                        <a:t>50</a:t>
                      </a:r>
                      <a:endParaRPr lang="en-IN" dirty="0"/>
                    </a:p>
                  </a:txBody>
                  <a:tcPr/>
                </a:tc>
                <a:extLst>
                  <a:ext uri="{0D108BD9-81ED-4DB2-BD59-A6C34878D82A}">
                    <a16:rowId xmlns:a16="http://schemas.microsoft.com/office/drawing/2014/main" val="10000"/>
                  </a:ext>
                </a:extLst>
              </a:tr>
              <a:tr h="371164">
                <a:tc>
                  <a:txBody>
                    <a:bodyPr/>
                    <a:lstStyle/>
                    <a:p>
                      <a:r>
                        <a:rPr lang="en-US" dirty="0"/>
                        <a:t>40</a:t>
                      </a:r>
                      <a:endParaRPr lang="en-IN" dirty="0"/>
                    </a:p>
                  </a:txBody>
                  <a:tcPr/>
                </a:tc>
                <a:extLst>
                  <a:ext uri="{0D108BD9-81ED-4DB2-BD59-A6C34878D82A}">
                    <a16:rowId xmlns:a16="http://schemas.microsoft.com/office/drawing/2014/main" val="10001"/>
                  </a:ext>
                </a:extLst>
              </a:tr>
              <a:tr h="371164">
                <a:tc>
                  <a:txBody>
                    <a:bodyPr/>
                    <a:lstStyle/>
                    <a:p>
                      <a:r>
                        <a:rPr lang="en-US" dirty="0"/>
                        <a:t>30</a:t>
                      </a:r>
                      <a:endParaRPr lang="en-IN" dirty="0"/>
                    </a:p>
                  </a:txBody>
                  <a:tcPr/>
                </a:tc>
                <a:extLst>
                  <a:ext uri="{0D108BD9-81ED-4DB2-BD59-A6C34878D82A}">
                    <a16:rowId xmlns:a16="http://schemas.microsoft.com/office/drawing/2014/main" val="10002"/>
                  </a:ext>
                </a:extLst>
              </a:tr>
              <a:tr h="371164">
                <a:tc>
                  <a:txBody>
                    <a:bodyPr/>
                    <a:lstStyle/>
                    <a:p>
                      <a:r>
                        <a:rPr lang="en-US" dirty="0"/>
                        <a:t>20</a:t>
                      </a:r>
                      <a:endParaRPr lang="en-IN" dirty="0"/>
                    </a:p>
                  </a:txBody>
                  <a:tcPr/>
                </a:tc>
                <a:extLst>
                  <a:ext uri="{0D108BD9-81ED-4DB2-BD59-A6C34878D82A}">
                    <a16:rowId xmlns:a16="http://schemas.microsoft.com/office/drawing/2014/main" val="10003"/>
                  </a:ext>
                </a:extLst>
              </a:tr>
              <a:tr h="371164">
                <a:tc>
                  <a:txBody>
                    <a:bodyPr/>
                    <a:lstStyle/>
                    <a:p>
                      <a:r>
                        <a:rPr lang="en-US" dirty="0"/>
                        <a:t>10</a:t>
                      </a:r>
                      <a:endParaRPr lang="en-IN" dirty="0"/>
                    </a:p>
                  </a:txBody>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598049575"/>
              </p:ext>
            </p:extLst>
          </p:nvPr>
        </p:nvGraphicFramePr>
        <p:xfrm>
          <a:off x="2071670" y="5214950"/>
          <a:ext cx="685012" cy="370840"/>
        </p:xfrm>
        <a:graphic>
          <a:graphicData uri="http://schemas.openxmlformats.org/drawingml/2006/table">
            <a:tbl>
              <a:tblPr firstRow="1" bandRow="1">
                <a:tableStyleId>{5940675A-B579-460E-94D1-54222C63F5DA}</a:tableStyleId>
              </a:tblPr>
              <a:tblGrid>
                <a:gridCol w="685012">
                  <a:extLst>
                    <a:ext uri="{9D8B030D-6E8A-4147-A177-3AD203B41FA5}">
                      <a16:colId xmlns:a16="http://schemas.microsoft.com/office/drawing/2014/main" val="20000"/>
                    </a:ext>
                  </a:extLst>
                </a:gridCol>
              </a:tblGrid>
              <a:tr h="370840">
                <a:tc>
                  <a:txBody>
                    <a:bodyPr/>
                    <a:lstStyle/>
                    <a:p>
                      <a:pPr algn="ctr"/>
                      <a:r>
                        <a:rPr lang="en-US" dirty="0"/>
                        <a:t>-1</a:t>
                      </a:r>
                      <a:endParaRPr lang="en-IN" dirty="0"/>
                    </a:p>
                  </a:txBody>
                  <a:tcPr/>
                </a:tc>
                <a:extLst>
                  <a:ext uri="{0D108BD9-81ED-4DB2-BD59-A6C34878D82A}">
                    <a16:rowId xmlns:a16="http://schemas.microsoft.com/office/drawing/2014/main" val="10000"/>
                  </a:ext>
                </a:extLst>
              </a:tr>
            </a:tbl>
          </a:graphicData>
        </a:graphic>
      </p:graphicFrame>
      <p:sp>
        <p:nvSpPr>
          <p:cNvPr id="11" name="TextBox 10"/>
          <p:cNvSpPr txBox="1"/>
          <p:nvPr/>
        </p:nvSpPr>
        <p:spPr>
          <a:xfrm>
            <a:off x="729518" y="5274246"/>
            <a:ext cx="562975" cy="369332"/>
          </a:xfrm>
          <a:prstGeom prst="rect">
            <a:avLst/>
          </a:prstGeom>
          <a:noFill/>
        </p:spPr>
        <p:txBody>
          <a:bodyPr wrap="none" rtlCol="0">
            <a:spAutoFit/>
          </a:bodyPr>
          <a:lstStyle/>
          <a:p>
            <a:r>
              <a:rPr lang="en-US" b="1" dirty="0" err="1">
                <a:solidFill>
                  <a:srgbClr val="FF0000"/>
                </a:solidFill>
              </a:rPr>
              <a:t>arr</a:t>
            </a:r>
            <a:endParaRPr lang="en-IN" b="1" dirty="0">
              <a:solidFill>
                <a:srgbClr val="FF0000"/>
              </a:solidFill>
            </a:endParaRPr>
          </a:p>
        </p:txBody>
      </p:sp>
      <p:sp>
        <p:nvSpPr>
          <p:cNvPr id="13" name="TextBox 12"/>
          <p:cNvSpPr txBox="1"/>
          <p:nvPr/>
        </p:nvSpPr>
        <p:spPr>
          <a:xfrm>
            <a:off x="2214546" y="5643578"/>
            <a:ext cx="542136" cy="369332"/>
          </a:xfrm>
          <a:prstGeom prst="rect">
            <a:avLst/>
          </a:prstGeom>
          <a:noFill/>
        </p:spPr>
        <p:txBody>
          <a:bodyPr wrap="none" rtlCol="0">
            <a:spAutoFit/>
          </a:bodyPr>
          <a:lstStyle/>
          <a:p>
            <a:r>
              <a:rPr lang="en-US" b="1" dirty="0" err="1">
                <a:solidFill>
                  <a:srgbClr val="00B050"/>
                </a:solidFill>
              </a:rPr>
              <a:t>tos</a:t>
            </a:r>
            <a:endParaRPr lang="en-IN" b="1" dirty="0">
              <a:solidFill>
                <a:srgbClr val="00B050"/>
              </a:solidFill>
            </a:endParaRPr>
          </a:p>
        </p:txBody>
      </p:sp>
      <p:cxnSp>
        <p:nvCxnSpPr>
          <p:cNvPr id="15" name="Straight Arrow Connector 14"/>
          <p:cNvCxnSpPr/>
          <p:nvPr/>
        </p:nvCxnSpPr>
        <p:spPr>
          <a:xfrm rot="10800000">
            <a:off x="1317356" y="5430852"/>
            <a:ext cx="540000" cy="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aphicFrame>
        <p:nvGraphicFramePr>
          <p:cNvPr id="20" name="Table 19"/>
          <p:cNvGraphicFramePr>
            <a:graphicFrameLocks noGrp="1"/>
          </p:cNvGraphicFramePr>
          <p:nvPr>
            <p:extLst>
              <p:ext uri="{D42A27DB-BD31-4B8C-83A1-F6EECF244321}">
                <p14:modId xmlns:p14="http://schemas.microsoft.com/office/powerpoint/2010/main" val="1649149288"/>
              </p:ext>
            </p:extLst>
          </p:nvPr>
        </p:nvGraphicFramePr>
        <p:xfrm>
          <a:off x="2095504" y="3343912"/>
          <a:ext cx="547475" cy="370840"/>
        </p:xfrm>
        <a:graphic>
          <a:graphicData uri="http://schemas.openxmlformats.org/drawingml/2006/table">
            <a:tbl>
              <a:tblPr firstRow="1" bandRow="1">
                <a:tableStyleId>{5940675A-B579-460E-94D1-54222C63F5DA}</a:tableStyleId>
              </a:tblPr>
              <a:tblGrid>
                <a:gridCol w="547475">
                  <a:extLst>
                    <a:ext uri="{9D8B030D-6E8A-4147-A177-3AD203B41FA5}">
                      <a16:colId xmlns:a16="http://schemas.microsoft.com/office/drawing/2014/main" val="20000"/>
                    </a:ext>
                  </a:extLst>
                </a:gridCol>
              </a:tblGrid>
              <a:tr h="370840">
                <a:tc>
                  <a:txBody>
                    <a:bodyPr/>
                    <a:lstStyle/>
                    <a:p>
                      <a:pPr algn="ctr"/>
                      <a:r>
                        <a:rPr lang="en-US" dirty="0"/>
                        <a:t>4</a:t>
                      </a:r>
                      <a:endParaRPr lang="en-IN" dirty="0"/>
                    </a:p>
                  </a:txBody>
                  <a:tcPr/>
                </a:tc>
                <a:extLst>
                  <a:ext uri="{0D108BD9-81ED-4DB2-BD59-A6C34878D82A}">
                    <a16:rowId xmlns:a16="http://schemas.microsoft.com/office/drawing/2014/main" val="10000"/>
                  </a:ext>
                </a:extLst>
              </a:tr>
            </a:tbl>
          </a:graphicData>
        </a:graphic>
      </p:graphicFrame>
      <p:sp>
        <p:nvSpPr>
          <p:cNvPr id="21" name="TextBox 20"/>
          <p:cNvSpPr txBox="1"/>
          <p:nvPr/>
        </p:nvSpPr>
        <p:spPr>
          <a:xfrm>
            <a:off x="428596" y="3251593"/>
            <a:ext cx="325730" cy="2585323"/>
          </a:xfrm>
          <a:prstGeom prst="rect">
            <a:avLst/>
          </a:prstGeom>
          <a:noFill/>
        </p:spPr>
        <p:txBody>
          <a:bodyPr wrap="square" rtlCol="0">
            <a:spAutoFit/>
          </a:bodyPr>
          <a:lstStyle/>
          <a:p>
            <a:pPr>
              <a:lnSpc>
                <a:spcPct val="150000"/>
              </a:lnSpc>
            </a:pPr>
            <a:r>
              <a:rPr lang="en-US" dirty="0"/>
              <a:t>4</a:t>
            </a:r>
          </a:p>
          <a:p>
            <a:pPr>
              <a:lnSpc>
                <a:spcPct val="150000"/>
              </a:lnSpc>
            </a:pPr>
            <a:r>
              <a:rPr lang="en-US" dirty="0"/>
              <a:t>3</a:t>
            </a:r>
          </a:p>
          <a:p>
            <a:pPr>
              <a:lnSpc>
                <a:spcPct val="150000"/>
              </a:lnSpc>
            </a:pPr>
            <a:r>
              <a:rPr lang="en-US" dirty="0"/>
              <a:t>2</a:t>
            </a:r>
          </a:p>
          <a:p>
            <a:pPr>
              <a:lnSpc>
                <a:spcPct val="150000"/>
              </a:lnSpc>
            </a:pPr>
            <a:r>
              <a:rPr lang="en-US" dirty="0"/>
              <a:t>1</a:t>
            </a:r>
          </a:p>
          <a:p>
            <a:pPr>
              <a:lnSpc>
                <a:spcPct val="150000"/>
              </a:lnSpc>
            </a:pPr>
            <a:r>
              <a:rPr lang="en-US" dirty="0"/>
              <a:t>0</a:t>
            </a:r>
          </a:p>
          <a:p>
            <a:pPr>
              <a:lnSpc>
                <a:spcPct val="150000"/>
              </a:lnSpc>
            </a:pPr>
            <a:endParaRPr lang="en-US" dirty="0"/>
          </a:p>
        </p:txBody>
      </p:sp>
      <p:sp>
        <p:nvSpPr>
          <p:cNvPr id="22" name="TextBox 21"/>
          <p:cNvSpPr txBox="1"/>
          <p:nvPr/>
        </p:nvSpPr>
        <p:spPr>
          <a:xfrm>
            <a:off x="2823378" y="3306636"/>
            <a:ext cx="698236" cy="369332"/>
          </a:xfrm>
          <a:prstGeom prst="rect">
            <a:avLst/>
          </a:prstGeom>
          <a:noFill/>
        </p:spPr>
        <p:txBody>
          <a:bodyPr wrap="square" rtlCol="0">
            <a:spAutoFit/>
          </a:bodyPr>
          <a:lstStyle/>
          <a:p>
            <a:r>
              <a:rPr lang="en-US" b="1" dirty="0" err="1">
                <a:solidFill>
                  <a:srgbClr val="00B050"/>
                </a:solidFill>
              </a:rPr>
              <a:t>tos</a:t>
            </a:r>
            <a:endParaRPr lang="en-IN" b="1" dirty="0">
              <a:solidFill>
                <a:srgbClr val="00B050"/>
              </a:solidFill>
            </a:endParaRPr>
          </a:p>
        </p:txBody>
      </p:sp>
      <p:cxnSp>
        <p:nvCxnSpPr>
          <p:cNvPr id="23" name="Straight Arrow Connector 22"/>
          <p:cNvCxnSpPr>
            <a:cxnSpLocks/>
          </p:cNvCxnSpPr>
          <p:nvPr/>
        </p:nvCxnSpPr>
        <p:spPr>
          <a:xfrm flipH="1" flipV="1">
            <a:off x="1506071" y="3558988"/>
            <a:ext cx="534095" cy="12888"/>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2246006" y="3532062"/>
            <a:ext cx="325730" cy="1754326"/>
          </a:xfrm>
          <a:prstGeom prst="rect">
            <a:avLst/>
          </a:prstGeom>
          <a:noFill/>
        </p:spPr>
        <p:txBody>
          <a:bodyPr wrap="square" rtlCol="0">
            <a:spAutoFit/>
          </a:bodyPr>
          <a:lstStyle/>
          <a:p>
            <a:pPr>
              <a:lnSpc>
                <a:spcPct val="150000"/>
              </a:lnSpc>
            </a:pPr>
            <a:r>
              <a:rPr lang="en-US" dirty="0"/>
              <a:t>.</a:t>
            </a:r>
          </a:p>
          <a:p>
            <a:pPr>
              <a:lnSpc>
                <a:spcPct val="150000"/>
              </a:lnSpc>
            </a:pPr>
            <a:r>
              <a:rPr lang="en-US" dirty="0"/>
              <a:t>.</a:t>
            </a:r>
          </a:p>
          <a:p>
            <a:pPr>
              <a:lnSpc>
                <a:spcPct val="150000"/>
              </a:lnSpc>
            </a:pPr>
            <a:r>
              <a:rPr lang="en-US" dirty="0"/>
              <a:t>.</a:t>
            </a:r>
          </a:p>
          <a:p>
            <a:pPr>
              <a:lnSpc>
                <a:spcPct val="150000"/>
              </a:lnSpc>
            </a:pPr>
            <a:r>
              <a:rPr lang="en-US" dirty="0"/>
              <a:t>.</a:t>
            </a:r>
          </a:p>
        </p:txBody>
      </p:sp>
      <p:sp>
        <p:nvSpPr>
          <p:cNvPr id="27" name="Arc 26"/>
          <p:cNvSpPr/>
          <p:nvPr/>
        </p:nvSpPr>
        <p:spPr>
          <a:xfrm rot="14752735">
            <a:off x="1891843" y="1310362"/>
            <a:ext cx="1273227" cy="2922301"/>
          </a:xfrm>
          <a:prstGeom prst="arc">
            <a:avLst>
              <a:gd name="adj1" fmla="val 16200000"/>
              <a:gd name="adj2" fmla="val 41654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graphicFrame>
        <p:nvGraphicFramePr>
          <p:cNvPr id="29" name="Table 28"/>
          <p:cNvGraphicFramePr>
            <a:graphicFrameLocks noGrp="1"/>
          </p:cNvGraphicFramePr>
          <p:nvPr/>
        </p:nvGraphicFramePr>
        <p:xfrm>
          <a:off x="2357422" y="1857364"/>
          <a:ext cx="1681154" cy="640080"/>
        </p:xfrm>
        <a:graphic>
          <a:graphicData uri="http://schemas.openxmlformats.org/drawingml/2006/table">
            <a:tbl>
              <a:tblPr firstRow="1" bandRow="1">
                <a:tableStyleId>{5940675A-B579-460E-94D1-54222C63F5DA}</a:tableStyleId>
              </a:tblPr>
              <a:tblGrid>
                <a:gridCol w="1681154">
                  <a:extLst>
                    <a:ext uri="{9D8B030D-6E8A-4147-A177-3AD203B41FA5}">
                      <a16:colId xmlns:a16="http://schemas.microsoft.com/office/drawing/2014/main" val="20000"/>
                    </a:ext>
                  </a:extLst>
                </a:gridCol>
              </a:tblGrid>
              <a:tr h="585154">
                <a:tc>
                  <a:txBody>
                    <a:bodyPr/>
                    <a:lstStyle/>
                    <a:p>
                      <a:r>
                        <a:rPr lang="en-US" dirty="0"/>
                        <a:t>Popping Starts </a:t>
                      </a:r>
                    </a:p>
                    <a:p>
                      <a:r>
                        <a:rPr lang="en-US" dirty="0"/>
                        <a:t>from here </a:t>
                      </a:r>
                      <a:endParaRPr lang="en-IN" dirty="0"/>
                    </a:p>
                  </a:txBody>
                  <a:tcPr/>
                </a:tc>
                <a:extLst>
                  <a:ext uri="{0D108BD9-81ED-4DB2-BD59-A6C34878D82A}">
                    <a16:rowId xmlns:a16="http://schemas.microsoft.com/office/drawing/2014/main" val="10000"/>
                  </a:ext>
                </a:extLst>
              </a:tr>
            </a:tbl>
          </a:graphicData>
        </a:graphic>
      </p:graphicFrame>
      <p:pic>
        <p:nvPicPr>
          <p:cNvPr id="18" name="Picture 2" descr="C:\Users\Windows7\Desktop\DATA-STRUCTURES-with-Python.png"/>
          <p:cNvPicPr>
            <a:picLocks noChangeAspect="1" noChangeArrowheads="1"/>
          </p:cNvPicPr>
          <p:nvPr/>
        </p:nvPicPr>
        <p:blipFill>
          <a:blip r:embed="rId5"/>
          <a:srcRect/>
          <a:stretch>
            <a:fillRect/>
          </a:stretch>
        </p:blipFill>
        <p:spPr bwMode="auto">
          <a:xfrm>
            <a:off x="7377110" y="214290"/>
            <a:ext cx="1500198" cy="107157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rmAutofit/>
          </a:bodyPr>
          <a:lstStyle/>
          <a:p>
            <a:pPr algn="ctr"/>
            <a:r>
              <a:rPr lang="en-US" sz="3600" b="1" dirty="0"/>
              <a:t>Assignment</a:t>
            </a:r>
            <a:endParaRPr lang="en-IN" sz="3600" b="1" dirty="0"/>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descr="C:\Users\Windows7\Desktop\DATA-STRUCTURES-with-Python.png"/>
          <p:cNvPicPr>
            <a:picLocks noChangeAspect="1" noChangeArrowheads="1"/>
          </p:cNvPicPr>
          <p:nvPr/>
        </p:nvPicPr>
        <p:blipFill>
          <a:blip r:embed="rId4"/>
          <a:srcRect/>
          <a:stretch>
            <a:fillRect/>
          </a:stretch>
        </p:blipFill>
        <p:spPr bwMode="auto">
          <a:xfrm>
            <a:off x="7377110" y="214290"/>
            <a:ext cx="1500198" cy="1071570"/>
          </a:xfrm>
          <a:prstGeom prst="rect">
            <a:avLst/>
          </a:prstGeom>
          <a:noFill/>
        </p:spPr>
      </p:pic>
      <p:sp>
        <p:nvSpPr>
          <p:cNvPr id="19" name="TextBox 18"/>
          <p:cNvSpPr txBox="1"/>
          <p:nvPr/>
        </p:nvSpPr>
        <p:spPr>
          <a:xfrm>
            <a:off x="357158" y="1428736"/>
            <a:ext cx="8072494" cy="1477328"/>
          </a:xfrm>
          <a:prstGeom prst="rect">
            <a:avLst/>
          </a:prstGeom>
          <a:noFill/>
        </p:spPr>
        <p:txBody>
          <a:bodyPr wrap="square" rtlCol="0">
            <a:spAutoFit/>
          </a:bodyPr>
          <a:lstStyle/>
          <a:p>
            <a:r>
              <a:rPr lang="en-US" dirty="0"/>
              <a:t>Modify the main() function of the previous code so that it becomes choice based i.e. let the user decide whether he wants to push or whether he wants to pop the element from the Stack.</a:t>
            </a:r>
          </a:p>
          <a:p>
            <a:endParaRPr lang="en-US" dirty="0"/>
          </a:p>
          <a:p>
            <a:r>
              <a:rPr lang="en-US" dirty="0"/>
              <a:t>OUTPUT:</a:t>
            </a:r>
            <a:endParaRPr lang="en-IN" dirty="0"/>
          </a:p>
        </p:txBody>
      </p:sp>
      <p:pic>
        <p:nvPicPr>
          <p:cNvPr id="3" name="Picture 2" descr="C:\Users\Windows7\Desktop\Untitled2.png"/>
          <p:cNvPicPr>
            <a:picLocks noChangeAspect="1" noChangeArrowheads="1"/>
          </p:cNvPicPr>
          <p:nvPr/>
        </p:nvPicPr>
        <p:blipFill>
          <a:blip r:embed="rId5"/>
          <a:srcRect/>
          <a:stretch>
            <a:fillRect/>
          </a:stretch>
        </p:blipFill>
        <p:spPr bwMode="auto">
          <a:xfrm>
            <a:off x="4714876" y="2857496"/>
            <a:ext cx="4124325" cy="3429024"/>
          </a:xfrm>
          <a:prstGeom prst="rect">
            <a:avLst/>
          </a:prstGeom>
          <a:noFill/>
        </p:spPr>
      </p:pic>
      <p:pic>
        <p:nvPicPr>
          <p:cNvPr id="1027" name="Picture 3" descr="C:\Users\Windows7\Desktop\Untitled.png"/>
          <p:cNvPicPr>
            <a:picLocks noChangeAspect="1" noChangeArrowheads="1"/>
          </p:cNvPicPr>
          <p:nvPr/>
        </p:nvPicPr>
        <p:blipFill>
          <a:blip r:embed="rId6"/>
          <a:srcRect/>
          <a:stretch>
            <a:fillRect/>
          </a:stretch>
        </p:blipFill>
        <p:spPr bwMode="auto">
          <a:xfrm>
            <a:off x="357158" y="2857496"/>
            <a:ext cx="4210050" cy="342902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rmAutofit/>
          </a:bodyPr>
          <a:lstStyle/>
          <a:p>
            <a:pPr algn="ctr"/>
            <a:r>
              <a:rPr lang="en-US" sz="3600" b="1" dirty="0"/>
              <a:t>Assignment</a:t>
            </a:r>
            <a:endParaRPr lang="en-IN" sz="3600" b="1" dirty="0"/>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descr="C:\Users\Windows7\Desktop\DATA-STRUCTURES-with-Python.png"/>
          <p:cNvPicPr>
            <a:picLocks noChangeAspect="1" noChangeArrowheads="1"/>
          </p:cNvPicPr>
          <p:nvPr/>
        </p:nvPicPr>
        <p:blipFill>
          <a:blip r:embed="rId4"/>
          <a:srcRect/>
          <a:stretch>
            <a:fillRect/>
          </a:stretch>
        </p:blipFill>
        <p:spPr bwMode="auto">
          <a:xfrm>
            <a:off x="7377110" y="214290"/>
            <a:ext cx="1500198" cy="1071570"/>
          </a:xfrm>
          <a:prstGeom prst="rect">
            <a:avLst/>
          </a:prstGeom>
          <a:noFill/>
        </p:spPr>
      </p:pic>
      <p:sp>
        <p:nvSpPr>
          <p:cNvPr id="13" name="TextBox 12">
            <a:extLst>
              <a:ext uri="{FF2B5EF4-FFF2-40B4-BE49-F238E27FC236}">
                <a16:creationId xmlns:a16="http://schemas.microsoft.com/office/drawing/2014/main" id="{355EE5FF-10C5-60EF-F8A7-703C78D9CCF4}"/>
              </a:ext>
            </a:extLst>
          </p:cNvPr>
          <p:cNvSpPr txBox="1"/>
          <p:nvPr/>
        </p:nvSpPr>
        <p:spPr>
          <a:xfrm>
            <a:off x="234757" y="1343927"/>
            <a:ext cx="3257123" cy="4247317"/>
          </a:xfrm>
          <a:prstGeom prst="rect">
            <a:avLst/>
          </a:prstGeom>
          <a:noFill/>
        </p:spPr>
        <p:txBody>
          <a:bodyPr wrap="square" rtlCol="0">
            <a:spAutoFit/>
          </a:bodyPr>
          <a:lstStyle/>
          <a:p>
            <a:r>
              <a:rPr lang="en-IN" dirty="0">
                <a:solidFill>
                  <a:srgbClr val="00B050"/>
                </a:solidFill>
              </a:rPr>
              <a:t>#include</a:t>
            </a:r>
            <a:r>
              <a:rPr lang="en-IN" dirty="0"/>
              <a:t>&lt;</a:t>
            </a:r>
            <a:r>
              <a:rPr lang="en-IN" dirty="0">
                <a:solidFill>
                  <a:srgbClr val="FF0000"/>
                </a:solidFill>
              </a:rPr>
              <a:t>stdio.h</a:t>
            </a:r>
            <a:r>
              <a:rPr lang="en-IN" dirty="0"/>
              <a:t>&gt;</a:t>
            </a:r>
          </a:p>
          <a:p>
            <a:r>
              <a:rPr lang="en-IN" dirty="0">
                <a:solidFill>
                  <a:srgbClr val="00B050"/>
                </a:solidFill>
              </a:rPr>
              <a:t>#include</a:t>
            </a:r>
            <a:r>
              <a:rPr lang="en-IN" dirty="0"/>
              <a:t>&lt;</a:t>
            </a:r>
            <a:r>
              <a:rPr lang="en-IN" dirty="0">
                <a:solidFill>
                  <a:srgbClr val="FF0000"/>
                </a:solidFill>
              </a:rPr>
              <a:t>conio.h</a:t>
            </a:r>
            <a:r>
              <a:rPr lang="en-IN" dirty="0"/>
              <a:t>&gt;                                                                                                        </a:t>
            </a:r>
          </a:p>
          <a:p>
            <a:r>
              <a:rPr lang="en-IN" dirty="0"/>
              <a:t>struct </a:t>
            </a:r>
            <a:r>
              <a:rPr lang="en-IN" b="1" dirty="0">
                <a:solidFill>
                  <a:srgbClr val="00B0F0"/>
                </a:solidFill>
              </a:rPr>
              <a:t>Stack</a:t>
            </a:r>
          </a:p>
          <a:p>
            <a:r>
              <a:rPr lang="en-IN" dirty="0"/>
              <a:t>{</a:t>
            </a:r>
          </a:p>
          <a:p>
            <a:r>
              <a:rPr lang="en-IN" dirty="0"/>
              <a:t>	int </a:t>
            </a:r>
            <a:r>
              <a:rPr lang="en-IN" dirty="0" err="1">
                <a:solidFill>
                  <a:srgbClr val="C00000"/>
                </a:solidFill>
              </a:rPr>
              <a:t>arr</a:t>
            </a:r>
            <a:r>
              <a:rPr lang="en-IN" dirty="0"/>
              <a:t>[5];</a:t>
            </a:r>
          </a:p>
          <a:p>
            <a:r>
              <a:rPr lang="en-IN" dirty="0"/>
              <a:t>	int </a:t>
            </a:r>
            <a:r>
              <a:rPr lang="en-IN" dirty="0" err="1">
                <a:solidFill>
                  <a:srgbClr val="00B050"/>
                </a:solidFill>
              </a:rPr>
              <a:t>tos</a:t>
            </a:r>
            <a:r>
              <a:rPr lang="en-IN" dirty="0"/>
              <a:t>;</a:t>
            </a:r>
          </a:p>
          <a:p>
            <a:r>
              <a:rPr lang="en-IN" dirty="0"/>
              <a:t>};</a:t>
            </a:r>
          </a:p>
          <a:p>
            <a:r>
              <a:rPr lang="en-IN" dirty="0"/>
              <a:t>void </a:t>
            </a:r>
            <a:r>
              <a:rPr lang="en-IN" b="1" dirty="0">
                <a:solidFill>
                  <a:srgbClr val="7030A0"/>
                </a:solidFill>
              </a:rPr>
              <a:t>push</a:t>
            </a:r>
            <a:r>
              <a:rPr lang="en-IN" dirty="0"/>
              <a:t>(struct Stack *, int);</a:t>
            </a:r>
          </a:p>
          <a:p>
            <a:r>
              <a:rPr lang="en-IN" dirty="0"/>
              <a:t>int </a:t>
            </a:r>
            <a:r>
              <a:rPr lang="en-IN" b="1" dirty="0">
                <a:solidFill>
                  <a:srgbClr val="0070C0"/>
                </a:solidFill>
              </a:rPr>
              <a:t>pop</a:t>
            </a:r>
            <a:r>
              <a:rPr lang="en-IN" dirty="0"/>
              <a:t>(struct Stack *);</a:t>
            </a:r>
          </a:p>
          <a:p>
            <a:r>
              <a:rPr lang="en-IN" dirty="0"/>
              <a:t>int main()</a:t>
            </a:r>
          </a:p>
          <a:p>
            <a:r>
              <a:rPr lang="en-IN" dirty="0"/>
              <a:t>{</a:t>
            </a:r>
          </a:p>
          <a:p>
            <a:r>
              <a:rPr lang="en-IN" dirty="0"/>
              <a:t>	struct </a:t>
            </a:r>
            <a:r>
              <a:rPr lang="en-IN" dirty="0">
                <a:solidFill>
                  <a:srgbClr val="00B0F0"/>
                </a:solidFill>
              </a:rPr>
              <a:t>Stack</a:t>
            </a:r>
            <a:r>
              <a:rPr lang="en-IN" dirty="0"/>
              <a:t> s;</a:t>
            </a:r>
          </a:p>
          <a:p>
            <a:r>
              <a:rPr lang="en-IN" dirty="0"/>
              <a:t>	int </a:t>
            </a:r>
            <a:r>
              <a:rPr lang="en-IN" b="1" dirty="0" err="1">
                <a:solidFill>
                  <a:srgbClr val="7030A0"/>
                </a:solidFill>
              </a:rPr>
              <a:t>choice</a:t>
            </a:r>
            <a:r>
              <a:rPr lang="en-IN" dirty="0" err="1"/>
              <a:t>,x,i</a:t>
            </a:r>
            <a:r>
              <a:rPr lang="en-IN" dirty="0"/>
              <a:t>;</a:t>
            </a:r>
          </a:p>
          <a:p>
            <a:r>
              <a:rPr lang="en-IN" dirty="0"/>
              <a:t>	</a:t>
            </a:r>
            <a:r>
              <a:rPr lang="en-IN" dirty="0" err="1"/>
              <a:t>s</a:t>
            </a:r>
            <a:r>
              <a:rPr lang="en-IN" dirty="0" err="1">
                <a:solidFill>
                  <a:srgbClr val="00B050"/>
                </a:solidFill>
              </a:rPr>
              <a:t>.tos</a:t>
            </a:r>
            <a:r>
              <a:rPr lang="en-IN" dirty="0"/>
              <a:t>=-1;</a:t>
            </a:r>
          </a:p>
          <a:p>
            <a:r>
              <a:rPr lang="en-IN" dirty="0"/>
              <a:t>              </a:t>
            </a:r>
            <a:r>
              <a:rPr lang="en-IN" dirty="0" err="1"/>
              <a:t>clrscr</a:t>
            </a:r>
            <a:r>
              <a:rPr lang="en-IN" dirty="0"/>
              <a:t>();</a:t>
            </a:r>
          </a:p>
        </p:txBody>
      </p:sp>
      <p:sp>
        <p:nvSpPr>
          <p:cNvPr id="15" name="TextBox 14">
            <a:extLst>
              <a:ext uri="{FF2B5EF4-FFF2-40B4-BE49-F238E27FC236}">
                <a16:creationId xmlns:a16="http://schemas.microsoft.com/office/drawing/2014/main" id="{E654B00F-E776-1B92-2694-F80F3C2382BC}"/>
              </a:ext>
            </a:extLst>
          </p:cNvPr>
          <p:cNvSpPr txBox="1"/>
          <p:nvPr/>
        </p:nvSpPr>
        <p:spPr>
          <a:xfrm>
            <a:off x="4283968" y="1511072"/>
            <a:ext cx="4248473" cy="4870255"/>
          </a:xfrm>
          <a:prstGeom prst="rect">
            <a:avLst/>
          </a:prstGeom>
          <a:noFill/>
        </p:spPr>
        <p:txBody>
          <a:bodyPr wrap="square" rtlCol="0">
            <a:spAutoFit/>
          </a:bodyPr>
          <a:lstStyle/>
          <a:p>
            <a:endParaRPr lang="en-IN" dirty="0"/>
          </a:p>
        </p:txBody>
      </p:sp>
      <p:sp>
        <p:nvSpPr>
          <p:cNvPr id="20" name="TextBox 19">
            <a:extLst>
              <a:ext uri="{FF2B5EF4-FFF2-40B4-BE49-F238E27FC236}">
                <a16:creationId xmlns:a16="http://schemas.microsoft.com/office/drawing/2014/main" id="{CA8B6DA2-E0D5-F117-E1DC-0E2EDA4023AA}"/>
              </a:ext>
            </a:extLst>
          </p:cNvPr>
          <p:cNvSpPr txBox="1"/>
          <p:nvPr/>
        </p:nvSpPr>
        <p:spPr>
          <a:xfrm>
            <a:off x="3563888" y="1376371"/>
            <a:ext cx="5313420" cy="5004956"/>
          </a:xfrm>
          <a:prstGeom prst="rect">
            <a:avLst/>
          </a:prstGeom>
          <a:noFill/>
        </p:spPr>
        <p:txBody>
          <a:bodyPr wrap="square" rtlCol="0">
            <a:spAutoFit/>
          </a:bodyPr>
          <a:lstStyle/>
          <a:p>
            <a:endParaRPr lang="en-IN" dirty="0"/>
          </a:p>
        </p:txBody>
      </p:sp>
      <p:sp>
        <p:nvSpPr>
          <p:cNvPr id="21" name="TextBox 20">
            <a:extLst>
              <a:ext uri="{FF2B5EF4-FFF2-40B4-BE49-F238E27FC236}">
                <a16:creationId xmlns:a16="http://schemas.microsoft.com/office/drawing/2014/main" id="{6C3241CE-B99D-EDC1-ADEE-4CEB4C22CB9C}"/>
              </a:ext>
            </a:extLst>
          </p:cNvPr>
          <p:cNvSpPr txBox="1"/>
          <p:nvPr/>
        </p:nvSpPr>
        <p:spPr>
          <a:xfrm>
            <a:off x="3563888" y="1376371"/>
            <a:ext cx="4968552" cy="369332"/>
          </a:xfrm>
          <a:prstGeom prst="rect">
            <a:avLst/>
          </a:prstGeom>
          <a:noFill/>
        </p:spPr>
        <p:txBody>
          <a:bodyPr wrap="square" rtlCol="0">
            <a:spAutoFit/>
          </a:bodyPr>
          <a:lstStyle/>
          <a:p>
            <a:endParaRPr lang="en-IN" dirty="0"/>
          </a:p>
        </p:txBody>
      </p:sp>
      <p:sp>
        <p:nvSpPr>
          <p:cNvPr id="22" name="TextBox 21">
            <a:extLst>
              <a:ext uri="{FF2B5EF4-FFF2-40B4-BE49-F238E27FC236}">
                <a16:creationId xmlns:a16="http://schemas.microsoft.com/office/drawing/2014/main" id="{3C6E5F9C-53AB-7C73-6403-090C32CC0852}"/>
              </a:ext>
            </a:extLst>
          </p:cNvPr>
          <p:cNvSpPr txBox="1"/>
          <p:nvPr/>
        </p:nvSpPr>
        <p:spPr>
          <a:xfrm>
            <a:off x="3491880" y="1519231"/>
            <a:ext cx="5385428" cy="4801314"/>
          </a:xfrm>
          <a:prstGeom prst="rect">
            <a:avLst/>
          </a:prstGeom>
          <a:noFill/>
        </p:spPr>
        <p:txBody>
          <a:bodyPr wrap="square" rtlCol="0">
            <a:spAutoFit/>
          </a:bodyPr>
          <a:lstStyle/>
          <a:p>
            <a:r>
              <a:rPr lang="en-IN" dirty="0"/>
              <a:t>do{</a:t>
            </a:r>
          </a:p>
          <a:p>
            <a:r>
              <a:rPr lang="en-IN" dirty="0" err="1"/>
              <a:t>printf</a:t>
            </a:r>
            <a:r>
              <a:rPr lang="en-IN" dirty="0"/>
              <a:t>("\</a:t>
            </a:r>
            <a:r>
              <a:rPr lang="en-IN" dirty="0" err="1"/>
              <a:t>nSelect</a:t>
            </a:r>
            <a:r>
              <a:rPr lang="en-IN" dirty="0"/>
              <a:t> </a:t>
            </a:r>
            <a:r>
              <a:rPr lang="en-IN" dirty="0" err="1"/>
              <a:t>anopperation</a:t>
            </a:r>
            <a:r>
              <a:rPr lang="en-IN" dirty="0"/>
              <a:t>:\n1.</a:t>
            </a:r>
            <a:r>
              <a:rPr lang="en-IN" b="1" dirty="0">
                <a:solidFill>
                  <a:srgbClr val="7030A0"/>
                </a:solidFill>
              </a:rPr>
              <a:t>PUSH</a:t>
            </a:r>
            <a:r>
              <a:rPr lang="en-IN" dirty="0"/>
              <a:t>\n2.</a:t>
            </a:r>
            <a:r>
              <a:rPr lang="en-IN" b="1" dirty="0">
                <a:solidFill>
                  <a:srgbClr val="0070C0"/>
                </a:solidFill>
              </a:rPr>
              <a:t>POP</a:t>
            </a:r>
            <a:r>
              <a:rPr lang="en-IN" dirty="0"/>
              <a:t>\n3.QUIT\</a:t>
            </a:r>
            <a:r>
              <a:rPr lang="en-IN" dirty="0" err="1"/>
              <a:t>nEnter</a:t>
            </a:r>
            <a:r>
              <a:rPr lang="en-IN" dirty="0"/>
              <a:t> your choice: ");</a:t>
            </a:r>
          </a:p>
          <a:p>
            <a:r>
              <a:rPr lang="en-IN" dirty="0" err="1"/>
              <a:t>scanf</a:t>
            </a:r>
            <a:r>
              <a:rPr lang="en-IN" dirty="0"/>
              <a:t>("%d",&amp; </a:t>
            </a:r>
            <a:r>
              <a:rPr lang="en-IN" dirty="0">
                <a:solidFill>
                  <a:srgbClr val="7030A0"/>
                </a:solidFill>
              </a:rPr>
              <a:t>choice</a:t>
            </a:r>
            <a:r>
              <a:rPr lang="en-IN" dirty="0"/>
              <a:t>);</a:t>
            </a:r>
          </a:p>
          <a:p>
            <a:r>
              <a:rPr lang="en-IN" dirty="0"/>
              <a:t>     switch (</a:t>
            </a:r>
            <a:r>
              <a:rPr lang="en-IN" dirty="0">
                <a:solidFill>
                  <a:srgbClr val="7030A0"/>
                </a:solidFill>
              </a:rPr>
              <a:t>choice</a:t>
            </a:r>
            <a:r>
              <a:rPr lang="en-IN" dirty="0"/>
              <a:t>)</a:t>
            </a:r>
          </a:p>
          <a:p>
            <a:r>
              <a:rPr lang="en-IN" dirty="0"/>
              <a:t>    {</a:t>
            </a:r>
          </a:p>
          <a:p>
            <a:r>
              <a:rPr lang="en-IN" dirty="0"/>
              <a:t>    case 1:</a:t>
            </a:r>
          </a:p>
          <a:p>
            <a:r>
              <a:rPr lang="en-IN" dirty="0"/>
              <a:t>                  </a:t>
            </a:r>
            <a:r>
              <a:rPr lang="en-IN" dirty="0" err="1"/>
              <a:t>printf</a:t>
            </a:r>
            <a:r>
              <a:rPr lang="en-IN" dirty="0"/>
              <a:t>("\</a:t>
            </a:r>
            <a:r>
              <a:rPr lang="en-IN" dirty="0" err="1"/>
              <a:t>nEnter</a:t>
            </a:r>
            <a:r>
              <a:rPr lang="en-IN" dirty="0"/>
              <a:t> element:");</a:t>
            </a:r>
          </a:p>
          <a:p>
            <a:r>
              <a:rPr lang="en-IN" dirty="0"/>
              <a:t>	            </a:t>
            </a:r>
            <a:r>
              <a:rPr lang="en-IN" dirty="0" err="1"/>
              <a:t>scanf</a:t>
            </a:r>
            <a:r>
              <a:rPr lang="en-IN" dirty="0"/>
              <a:t>("%</a:t>
            </a:r>
            <a:r>
              <a:rPr lang="en-IN" dirty="0" err="1"/>
              <a:t>d",&amp;x</a:t>
            </a:r>
            <a:r>
              <a:rPr lang="en-IN" dirty="0"/>
              <a:t>);</a:t>
            </a:r>
          </a:p>
          <a:p>
            <a:r>
              <a:rPr lang="en-IN" dirty="0"/>
              <a:t>	             </a:t>
            </a:r>
            <a:r>
              <a:rPr lang="en-IN" b="1" dirty="0">
                <a:solidFill>
                  <a:srgbClr val="7030A0"/>
                </a:solidFill>
              </a:rPr>
              <a:t>push</a:t>
            </a:r>
            <a:r>
              <a:rPr lang="en-IN" dirty="0"/>
              <a:t>(&amp;</a:t>
            </a:r>
            <a:r>
              <a:rPr lang="en-IN" dirty="0" err="1"/>
              <a:t>s,x</a:t>
            </a:r>
            <a:r>
              <a:rPr lang="en-IN" dirty="0"/>
              <a:t>);</a:t>
            </a:r>
          </a:p>
          <a:p>
            <a:r>
              <a:rPr lang="en-IN" dirty="0"/>
              <a:t>                             break;</a:t>
            </a:r>
          </a:p>
          <a:p>
            <a:r>
              <a:rPr lang="en-IN" dirty="0"/>
              <a:t>    case 2:</a:t>
            </a:r>
          </a:p>
          <a:p>
            <a:r>
              <a:rPr lang="en-IN" dirty="0"/>
              <a:t>                        x=</a:t>
            </a:r>
            <a:r>
              <a:rPr lang="en-IN" b="1" dirty="0">
                <a:solidFill>
                  <a:srgbClr val="0070C0"/>
                </a:solidFill>
              </a:rPr>
              <a:t>pop</a:t>
            </a:r>
            <a:r>
              <a:rPr lang="en-IN" dirty="0"/>
              <a:t>(&amp;s);</a:t>
            </a:r>
          </a:p>
          <a:p>
            <a:r>
              <a:rPr lang="en-IN" dirty="0"/>
              <a:t>	         if(x!=-1)</a:t>
            </a:r>
          </a:p>
          <a:p>
            <a:r>
              <a:rPr lang="en-IN" dirty="0"/>
              <a:t>	         </a:t>
            </a:r>
            <a:r>
              <a:rPr lang="en-IN" dirty="0" err="1"/>
              <a:t>printf</a:t>
            </a:r>
            <a:r>
              <a:rPr lang="en-IN" dirty="0"/>
              <a:t>("\</a:t>
            </a:r>
            <a:r>
              <a:rPr lang="en-IN" dirty="0" err="1"/>
              <a:t>nPopped</a:t>
            </a:r>
            <a:r>
              <a:rPr lang="en-IN" dirty="0"/>
              <a:t> Element:%</a:t>
            </a:r>
            <a:r>
              <a:rPr lang="en-IN" dirty="0" err="1"/>
              <a:t>d",x</a:t>
            </a:r>
            <a:r>
              <a:rPr lang="en-IN" dirty="0"/>
              <a:t>);</a:t>
            </a:r>
          </a:p>
          <a:p>
            <a:r>
              <a:rPr lang="en-IN" dirty="0"/>
              <a:t>                         break;</a:t>
            </a:r>
          </a:p>
        </p:txBody>
      </p:sp>
    </p:spTree>
    <p:extLst>
      <p:ext uri="{BB962C8B-B14F-4D97-AF65-F5344CB8AC3E}">
        <p14:creationId xmlns:p14="http://schemas.microsoft.com/office/powerpoint/2010/main" val="1541336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rmAutofit/>
          </a:bodyPr>
          <a:lstStyle/>
          <a:p>
            <a:pPr algn="ctr"/>
            <a:r>
              <a:rPr lang="en-US" sz="3600" b="1" dirty="0"/>
              <a:t>Assignment</a:t>
            </a:r>
            <a:endParaRPr lang="en-IN" sz="3600" b="1" dirty="0"/>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descr="C:\Users\Windows7\Desktop\DATA-STRUCTURES-with-Python.png"/>
          <p:cNvPicPr>
            <a:picLocks noChangeAspect="1" noChangeArrowheads="1"/>
          </p:cNvPicPr>
          <p:nvPr/>
        </p:nvPicPr>
        <p:blipFill>
          <a:blip r:embed="rId4"/>
          <a:srcRect/>
          <a:stretch>
            <a:fillRect/>
          </a:stretch>
        </p:blipFill>
        <p:spPr bwMode="auto">
          <a:xfrm>
            <a:off x="7377110" y="214290"/>
            <a:ext cx="1500198" cy="1071570"/>
          </a:xfrm>
          <a:prstGeom prst="rect">
            <a:avLst/>
          </a:prstGeom>
          <a:noFill/>
        </p:spPr>
      </p:pic>
      <p:sp>
        <p:nvSpPr>
          <p:cNvPr id="15" name="TextBox 14">
            <a:extLst>
              <a:ext uri="{FF2B5EF4-FFF2-40B4-BE49-F238E27FC236}">
                <a16:creationId xmlns:a16="http://schemas.microsoft.com/office/drawing/2014/main" id="{E654B00F-E776-1B92-2694-F80F3C2382BC}"/>
              </a:ext>
            </a:extLst>
          </p:cNvPr>
          <p:cNvSpPr txBox="1"/>
          <p:nvPr/>
        </p:nvSpPr>
        <p:spPr>
          <a:xfrm>
            <a:off x="4283968" y="1511072"/>
            <a:ext cx="4248473" cy="4870255"/>
          </a:xfrm>
          <a:prstGeom prst="rect">
            <a:avLst/>
          </a:prstGeom>
          <a:noFill/>
        </p:spPr>
        <p:txBody>
          <a:bodyPr wrap="square" rtlCol="0">
            <a:spAutoFit/>
          </a:bodyPr>
          <a:lstStyle/>
          <a:p>
            <a:endParaRPr lang="en-IN" dirty="0"/>
          </a:p>
        </p:txBody>
      </p:sp>
      <p:sp>
        <p:nvSpPr>
          <p:cNvPr id="20" name="TextBox 19">
            <a:extLst>
              <a:ext uri="{FF2B5EF4-FFF2-40B4-BE49-F238E27FC236}">
                <a16:creationId xmlns:a16="http://schemas.microsoft.com/office/drawing/2014/main" id="{CA8B6DA2-E0D5-F117-E1DC-0E2EDA4023AA}"/>
              </a:ext>
            </a:extLst>
          </p:cNvPr>
          <p:cNvSpPr txBox="1"/>
          <p:nvPr/>
        </p:nvSpPr>
        <p:spPr>
          <a:xfrm>
            <a:off x="3563888" y="1376371"/>
            <a:ext cx="5313420" cy="5004956"/>
          </a:xfrm>
          <a:prstGeom prst="rect">
            <a:avLst/>
          </a:prstGeom>
          <a:noFill/>
        </p:spPr>
        <p:txBody>
          <a:bodyPr wrap="square" rtlCol="0">
            <a:spAutoFit/>
          </a:bodyPr>
          <a:lstStyle/>
          <a:p>
            <a:endParaRPr lang="en-IN" dirty="0"/>
          </a:p>
        </p:txBody>
      </p:sp>
      <p:sp>
        <p:nvSpPr>
          <p:cNvPr id="21" name="TextBox 20">
            <a:extLst>
              <a:ext uri="{FF2B5EF4-FFF2-40B4-BE49-F238E27FC236}">
                <a16:creationId xmlns:a16="http://schemas.microsoft.com/office/drawing/2014/main" id="{6C3241CE-B99D-EDC1-ADEE-4CEB4C22CB9C}"/>
              </a:ext>
            </a:extLst>
          </p:cNvPr>
          <p:cNvSpPr txBox="1"/>
          <p:nvPr/>
        </p:nvSpPr>
        <p:spPr>
          <a:xfrm>
            <a:off x="3563888" y="1376371"/>
            <a:ext cx="4968552" cy="369332"/>
          </a:xfrm>
          <a:prstGeom prst="rect">
            <a:avLst/>
          </a:prstGeom>
          <a:noFill/>
        </p:spPr>
        <p:txBody>
          <a:bodyPr wrap="square" rtlCol="0">
            <a:spAutoFit/>
          </a:bodyPr>
          <a:lstStyle/>
          <a:p>
            <a:endParaRPr lang="en-IN" dirty="0"/>
          </a:p>
        </p:txBody>
      </p:sp>
      <p:sp>
        <p:nvSpPr>
          <p:cNvPr id="22" name="TextBox 21">
            <a:extLst>
              <a:ext uri="{FF2B5EF4-FFF2-40B4-BE49-F238E27FC236}">
                <a16:creationId xmlns:a16="http://schemas.microsoft.com/office/drawing/2014/main" id="{3C6E5F9C-53AB-7C73-6403-090C32CC0852}"/>
              </a:ext>
            </a:extLst>
          </p:cNvPr>
          <p:cNvSpPr txBox="1"/>
          <p:nvPr/>
        </p:nvSpPr>
        <p:spPr>
          <a:xfrm>
            <a:off x="266692" y="1519230"/>
            <a:ext cx="4392488" cy="3970318"/>
          </a:xfrm>
          <a:prstGeom prst="rect">
            <a:avLst/>
          </a:prstGeom>
          <a:noFill/>
        </p:spPr>
        <p:txBody>
          <a:bodyPr wrap="square" rtlCol="0">
            <a:spAutoFit/>
          </a:bodyPr>
          <a:lstStyle/>
          <a:p>
            <a:r>
              <a:rPr lang="en-US" dirty="0"/>
              <a:t>case 3:</a:t>
            </a:r>
          </a:p>
          <a:p>
            <a:r>
              <a:rPr lang="en-US" dirty="0"/>
              <a:t>            </a:t>
            </a:r>
            <a:r>
              <a:rPr lang="en-US" dirty="0" err="1"/>
              <a:t>printf</a:t>
            </a:r>
            <a:r>
              <a:rPr lang="en-US" dirty="0"/>
              <a:t>("\</a:t>
            </a:r>
            <a:r>
              <a:rPr lang="en-US" dirty="0" err="1"/>
              <a:t>nTHANK</a:t>
            </a:r>
            <a:r>
              <a:rPr lang="en-US" dirty="0"/>
              <a:t> YOU");</a:t>
            </a:r>
          </a:p>
          <a:p>
            <a:r>
              <a:rPr lang="en-US" dirty="0"/>
              <a:t>            break;</a:t>
            </a:r>
          </a:p>
          <a:p>
            <a:endParaRPr lang="en-US" dirty="0"/>
          </a:p>
          <a:p>
            <a:r>
              <a:rPr lang="en-US" dirty="0"/>
              <a:t>    default :</a:t>
            </a:r>
          </a:p>
          <a:p>
            <a:r>
              <a:rPr lang="en-US" dirty="0"/>
              <a:t>      </a:t>
            </a:r>
            <a:r>
              <a:rPr lang="en-US" dirty="0" err="1"/>
              <a:t>printf</a:t>
            </a:r>
            <a:r>
              <a:rPr lang="en-US" dirty="0"/>
              <a:t>("\</a:t>
            </a:r>
            <a:r>
              <a:rPr lang="en-US" dirty="0" err="1"/>
              <a:t>nWrong</a:t>
            </a:r>
            <a:r>
              <a:rPr lang="en-US" dirty="0">
                <a:solidFill>
                  <a:srgbClr val="7030A0"/>
                </a:solidFill>
              </a:rPr>
              <a:t> </a:t>
            </a:r>
            <a:r>
              <a:rPr lang="en-US" b="1" dirty="0">
                <a:solidFill>
                  <a:srgbClr val="7030A0"/>
                </a:solidFill>
              </a:rPr>
              <a:t>choice</a:t>
            </a:r>
            <a:r>
              <a:rPr lang="en-US" dirty="0">
                <a:solidFill>
                  <a:srgbClr val="7030A0"/>
                </a:solidFill>
              </a:rPr>
              <a:t> </a:t>
            </a:r>
            <a:r>
              <a:rPr lang="en-US" dirty="0"/>
              <a:t>! Try again");</a:t>
            </a:r>
          </a:p>
          <a:p>
            <a:r>
              <a:rPr lang="en-US" dirty="0"/>
              <a:t>}</a:t>
            </a:r>
          </a:p>
          <a:p>
            <a:endParaRPr lang="en-US" dirty="0"/>
          </a:p>
          <a:p>
            <a:r>
              <a:rPr lang="en-US" dirty="0"/>
              <a:t> }while(</a:t>
            </a:r>
            <a:r>
              <a:rPr lang="en-US" dirty="0">
                <a:solidFill>
                  <a:srgbClr val="7030A0"/>
                </a:solidFill>
              </a:rPr>
              <a:t>choice</a:t>
            </a:r>
            <a:r>
              <a:rPr lang="en-US" dirty="0"/>
              <a:t>!=3);</a:t>
            </a:r>
          </a:p>
          <a:p>
            <a:endParaRPr lang="en-US" dirty="0"/>
          </a:p>
          <a:p>
            <a:endParaRPr lang="en-US" dirty="0"/>
          </a:p>
          <a:p>
            <a:r>
              <a:rPr lang="en-US" dirty="0"/>
              <a:t>  return 0;</a:t>
            </a:r>
          </a:p>
          <a:p>
            <a:r>
              <a:rPr lang="en-US" dirty="0"/>
              <a:t>}</a:t>
            </a:r>
            <a:endParaRPr lang="en-IN" dirty="0"/>
          </a:p>
        </p:txBody>
      </p:sp>
      <p:sp>
        <p:nvSpPr>
          <p:cNvPr id="4" name="TextBox 3">
            <a:extLst>
              <a:ext uri="{FF2B5EF4-FFF2-40B4-BE49-F238E27FC236}">
                <a16:creationId xmlns:a16="http://schemas.microsoft.com/office/drawing/2014/main" id="{43C6074F-3042-7025-F7F1-43FA79C9F244}"/>
              </a:ext>
            </a:extLst>
          </p:cNvPr>
          <p:cNvSpPr txBox="1"/>
          <p:nvPr/>
        </p:nvSpPr>
        <p:spPr>
          <a:xfrm>
            <a:off x="4572001" y="1511072"/>
            <a:ext cx="4392488" cy="2862322"/>
          </a:xfrm>
          <a:prstGeom prst="rect">
            <a:avLst/>
          </a:prstGeom>
          <a:noFill/>
        </p:spPr>
        <p:txBody>
          <a:bodyPr wrap="square" rtlCol="0">
            <a:spAutoFit/>
          </a:bodyPr>
          <a:lstStyle/>
          <a:p>
            <a:r>
              <a:rPr lang="en-IN" dirty="0"/>
              <a:t> void </a:t>
            </a:r>
            <a:r>
              <a:rPr lang="en-IN" b="1" dirty="0">
                <a:solidFill>
                  <a:srgbClr val="7030A0"/>
                </a:solidFill>
              </a:rPr>
              <a:t>push</a:t>
            </a:r>
            <a:r>
              <a:rPr lang="en-IN" dirty="0"/>
              <a:t>(struct </a:t>
            </a:r>
            <a:r>
              <a:rPr lang="en-IN" b="1" dirty="0">
                <a:solidFill>
                  <a:srgbClr val="00B0F0"/>
                </a:solidFill>
              </a:rPr>
              <a:t>Stack</a:t>
            </a:r>
            <a:r>
              <a:rPr lang="en-IN" dirty="0"/>
              <a:t> *p, int x)</a:t>
            </a:r>
          </a:p>
          <a:p>
            <a:r>
              <a:rPr lang="en-IN" dirty="0"/>
              <a:t>{</a:t>
            </a:r>
          </a:p>
          <a:p>
            <a:r>
              <a:rPr lang="en-IN" dirty="0"/>
              <a:t>	if(p-&gt;</a:t>
            </a:r>
            <a:r>
              <a:rPr lang="en-IN" b="1" dirty="0" err="1">
                <a:solidFill>
                  <a:srgbClr val="00B050"/>
                </a:solidFill>
              </a:rPr>
              <a:t>tos</a:t>
            </a:r>
            <a:r>
              <a:rPr lang="en-IN" dirty="0"/>
              <a:t>==4)</a:t>
            </a:r>
          </a:p>
          <a:p>
            <a:r>
              <a:rPr lang="en-IN" dirty="0"/>
              <a:t>	{</a:t>
            </a:r>
          </a:p>
          <a:p>
            <a:r>
              <a:rPr lang="en-IN" dirty="0"/>
              <a:t>           </a:t>
            </a:r>
            <a:r>
              <a:rPr lang="en-IN" dirty="0" err="1"/>
              <a:t>printf</a:t>
            </a:r>
            <a:r>
              <a:rPr lang="en-IN" dirty="0"/>
              <a:t>("\</a:t>
            </a:r>
            <a:r>
              <a:rPr lang="en-IN" dirty="0" err="1"/>
              <a:t>n</a:t>
            </a:r>
            <a:r>
              <a:rPr lang="en-IN" dirty="0" err="1">
                <a:solidFill>
                  <a:srgbClr val="00B0F0"/>
                </a:solidFill>
              </a:rPr>
              <a:t>Stack</a:t>
            </a:r>
            <a:r>
              <a:rPr lang="en-IN" dirty="0"/>
              <a:t>  Overflow");</a:t>
            </a:r>
          </a:p>
          <a:p>
            <a:r>
              <a:rPr lang="en-IN" dirty="0"/>
              <a:t>		return ;</a:t>
            </a:r>
          </a:p>
          <a:p>
            <a:r>
              <a:rPr lang="en-IN" dirty="0"/>
              <a:t>	}</a:t>
            </a:r>
          </a:p>
          <a:p>
            <a:r>
              <a:rPr lang="en-IN" dirty="0"/>
              <a:t>	p-&gt;</a:t>
            </a:r>
            <a:r>
              <a:rPr lang="en-IN" b="1" dirty="0" err="1">
                <a:solidFill>
                  <a:srgbClr val="00B050"/>
                </a:solidFill>
              </a:rPr>
              <a:t>tos</a:t>
            </a:r>
            <a:r>
              <a:rPr lang="en-IN" dirty="0"/>
              <a:t>++;</a:t>
            </a:r>
          </a:p>
          <a:p>
            <a:r>
              <a:rPr lang="en-IN" dirty="0"/>
              <a:t>	p-&gt;</a:t>
            </a:r>
            <a:r>
              <a:rPr lang="en-IN" b="1" dirty="0" err="1">
                <a:solidFill>
                  <a:srgbClr val="C00000"/>
                </a:solidFill>
              </a:rPr>
              <a:t>arr</a:t>
            </a:r>
            <a:r>
              <a:rPr lang="en-IN" dirty="0"/>
              <a:t>[p-&gt;</a:t>
            </a:r>
            <a:r>
              <a:rPr lang="en-IN" b="1" dirty="0" err="1">
                <a:solidFill>
                  <a:srgbClr val="00B050"/>
                </a:solidFill>
              </a:rPr>
              <a:t>tos</a:t>
            </a:r>
            <a:r>
              <a:rPr lang="en-IN" dirty="0"/>
              <a:t>]=x;</a:t>
            </a:r>
          </a:p>
          <a:p>
            <a:r>
              <a:rPr lang="en-IN" dirty="0"/>
              <a:t>}</a:t>
            </a:r>
          </a:p>
        </p:txBody>
      </p:sp>
    </p:spTree>
    <p:extLst>
      <p:ext uri="{BB962C8B-B14F-4D97-AF65-F5344CB8AC3E}">
        <p14:creationId xmlns:p14="http://schemas.microsoft.com/office/powerpoint/2010/main" val="788829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rmAutofit/>
          </a:bodyPr>
          <a:lstStyle/>
          <a:p>
            <a:pPr algn="ctr"/>
            <a:r>
              <a:rPr lang="en-US" sz="3600" b="1" dirty="0"/>
              <a:t>Assignment</a:t>
            </a:r>
            <a:endParaRPr lang="en-IN" sz="3600" b="1" dirty="0"/>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descr="C:\Users\Windows7\Desktop\DATA-STRUCTURES-with-Python.png"/>
          <p:cNvPicPr>
            <a:picLocks noChangeAspect="1" noChangeArrowheads="1"/>
          </p:cNvPicPr>
          <p:nvPr/>
        </p:nvPicPr>
        <p:blipFill>
          <a:blip r:embed="rId4"/>
          <a:srcRect/>
          <a:stretch>
            <a:fillRect/>
          </a:stretch>
        </p:blipFill>
        <p:spPr bwMode="auto">
          <a:xfrm>
            <a:off x="7377110" y="214290"/>
            <a:ext cx="1500198" cy="1071570"/>
          </a:xfrm>
          <a:prstGeom prst="rect">
            <a:avLst/>
          </a:prstGeom>
          <a:noFill/>
        </p:spPr>
      </p:pic>
      <p:sp>
        <p:nvSpPr>
          <p:cNvPr id="15" name="TextBox 14">
            <a:extLst>
              <a:ext uri="{FF2B5EF4-FFF2-40B4-BE49-F238E27FC236}">
                <a16:creationId xmlns:a16="http://schemas.microsoft.com/office/drawing/2014/main" id="{E654B00F-E776-1B92-2694-F80F3C2382BC}"/>
              </a:ext>
            </a:extLst>
          </p:cNvPr>
          <p:cNvSpPr txBox="1"/>
          <p:nvPr/>
        </p:nvSpPr>
        <p:spPr>
          <a:xfrm>
            <a:off x="4283968" y="1511072"/>
            <a:ext cx="4248473" cy="4870255"/>
          </a:xfrm>
          <a:prstGeom prst="rect">
            <a:avLst/>
          </a:prstGeom>
          <a:noFill/>
        </p:spPr>
        <p:txBody>
          <a:bodyPr wrap="square" rtlCol="0">
            <a:spAutoFit/>
          </a:bodyPr>
          <a:lstStyle/>
          <a:p>
            <a:endParaRPr lang="en-IN" dirty="0"/>
          </a:p>
        </p:txBody>
      </p:sp>
      <p:sp>
        <p:nvSpPr>
          <p:cNvPr id="20" name="TextBox 19">
            <a:extLst>
              <a:ext uri="{FF2B5EF4-FFF2-40B4-BE49-F238E27FC236}">
                <a16:creationId xmlns:a16="http://schemas.microsoft.com/office/drawing/2014/main" id="{CA8B6DA2-E0D5-F117-E1DC-0E2EDA4023AA}"/>
              </a:ext>
            </a:extLst>
          </p:cNvPr>
          <p:cNvSpPr txBox="1"/>
          <p:nvPr/>
        </p:nvSpPr>
        <p:spPr>
          <a:xfrm>
            <a:off x="3563888" y="1376371"/>
            <a:ext cx="5313420" cy="5004956"/>
          </a:xfrm>
          <a:prstGeom prst="rect">
            <a:avLst/>
          </a:prstGeom>
          <a:noFill/>
        </p:spPr>
        <p:txBody>
          <a:bodyPr wrap="square" rtlCol="0">
            <a:spAutoFit/>
          </a:bodyPr>
          <a:lstStyle/>
          <a:p>
            <a:endParaRPr lang="en-IN" dirty="0"/>
          </a:p>
        </p:txBody>
      </p:sp>
      <p:sp>
        <p:nvSpPr>
          <p:cNvPr id="21" name="TextBox 20">
            <a:extLst>
              <a:ext uri="{FF2B5EF4-FFF2-40B4-BE49-F238E27FC236}">
                <a16:creationId xmlns:a16="http://schemas.microsoft.com/office/drawing/2014/main" id="{6C3241CE-B99D-EDC1-ADEE-4CEB4C22CB9C}"/>
              </a:ext>
            </a:extLst>
          </p:cNvPr>
          <p:cNvSpPr txBox="1"/>
          <p:nvPr/>
        </p:nvSpPr>
        <p:spPr>
          <a:xfrm>
            <a:off x="3563888" y="1376371"/>
            <a:ext cx="4968552" cy="369332"/>
          </a:xfrm>
          <a:prstGeom prst="rect">
            <a:avLst/>
          </a:prstGeom>
          <a:noFill/>
        </p:spPr>
        <p:txBody>
          <a:bodyPr wrap="square" rtlCol="0">
            <a:spAutoFit/>
          </a:bodyPr>
          <a:lstStyle/>
          <a:p>
            <a:endParaRPr lang="en-IN" dirty="0"/>
          </a:p>
        </p:txBody>
      </p:sp>
      <p:sp>
        <p:nvSpPr>
          <p:cNvPr id="22" name="TextBox 21">
            <a:extLst>
              <a:ext uri="{FF2B5EF4-FFF2-40B4-BE49-F238E27FC236}">
                <a16:creationId xmlns:a16="http://schemas.microsoft.com/office/drawing/2014/main" id="{3C6E5F9C-53AB-7C73-6403-090C32CC0852}"/>
              </a:ext>
            </a:extLst>
          </p:cNvPr>
          <p:cNvSpPr txBox="1"/>
          <p:nvPr/>
        </p:nvSpPr>
        <p:spPr>
          <a:xfrm>
            <a:off x="266692" y="1511072"/>
            <a:ext cx="6177516" cy="3139321"/>
          </a:xfrm>
          <a:prstGeom prst="rect">
            <a:avLst/>
          </a:prstGeom>
          <a:noFill/>
        </p:spPr>
        <p:txBody>
          <a:bodyPr wrap="square" rtlCol="0">
            <a:spAutoFit/>
          </a:bodyPr>
          <a:lstStyle/>
          <a:p>
            <a:r>
              <a:rPr lang="en-IN" dirty="0"/>
              <a:t>int </a:t>
            </a:r>
            <a:r>
              <a:rPr lang="en-IN" b="1" dirty="0">
                <a:solidFill>
                  <a:srgbClr val="0070C0"/>
                </a:solidFill>
              </a:rPr>
              <a:t>pop</a:t>
            </a:r>
            <a:r>
              <a:rPr lang="en-IN" dirty="0"/>
              <a:t>(struct </a:t>
            </a:r>
            <a:r>
              <a:rPr lang="en-IN" b="1" dirty="0">
                <a:solidFill>
                  <a:srgbClr val="00B0F0"/>
                </a:solidFill>
              </a:rPr>
              <a:t>Stack</a:t>
            </a:r>
            <a:r>
              <a:rPr lang="en-IN" dirty="0"/>
              <a:t> *p)</a:t>
            </a:r>
          </a:p>
          <a:p>
            <a:r>
              <a:rPr lang="en-IN" dirty="0"/>
              <a:t>{</a:t>
            </a:r>
          </a:p>
          <a:p>
            <a:r>
              <a:rPr lang="en-IN" dirty="0"/>
              <a:t>	if(p-&gt;</a:t>
            </a:r>
            <a:r>
              <a:rPr lang="en-IN" b="1" dirty="0" err="1">
                <a:solidFill>
                  <a:srgbClr val="00B050"/>
                </a:solidFill>
              </a:rPr>
              <a:t>tos</a:t>
            </a:r>
            <a:r>
              <a:rPr lang="en-IN" dirty="0"/>
              <a:t>==-1)</a:t>
            </a:r>
          </a:p>
          <a:p>
            <a:r>
              <a:rPr lang="en-IN" dirty="0"/>
              <a:t>	{</a:t>
            </a:r>
          </a:p>
          <a:p>
            <a:r>
              <a:rPr lang="en-IN" dirty="0"/>
              <a:t>		</a:t>
            </a:r>
            <a:r>
              <a:rPr lang="en-IN" dirty="0" err="1"/>
              <a:t>printf</a:t>
            </a:r>
            <a:r>
              <a:rPr lang="en-IN" dirty="0"/>
              <a:t>("\</a:t>
            </a:r>
            <a:r>
              <a:rPr lang="en-IN" dirty="0" err="1"/>
              <a:t>n</a:t>
            </a:r>
            <a:r>
              <a:rPr lang="en-IN" dirty="0" err="1">
                <a:solidFill>
                  <a:srgbClr val="00B0F0"/>
                </a:solidFill>
              </a:rPr>
              <a:t>Stack</a:t>
            </a:r>
            <a:r>
              <a:rPr lang="en-IN" dirty="0"/>
              <a:t> Underflow");</a:t>
            </a:r>
          </a:p>
          <a:p>
            <a:r>
              <a:rPr lang="en-IN" dirty="0"/>
              <a:t>		return -1;</a:t>
            </a:r>
          </a:p>
          <a:p>
            <a:r>
              <a:rPr lang="en-IN" dirty="0"/>
              <a:t>	}</a:t>
            </a:r>
          </a:p>
          <a:p>
            <a:endParaRPr lang="en-IN" dirty="0"/>
          </a:p>
          <a:p>
            <a:endParaRPr lang="en-IN" dirty="0"/>
          </a:p>
          <a:p>
            <a:r>
              <a:rPr lang="en-IN" dirty="0"/>
              <a:t>	return p-&gt;</a:t>
            </a:r>
            <a:r>
              <a:rPr lang="en-IN" b="1" dirty="0" err="1">
                <a:solidFill>
                  <a:srgbClr val="C00000"/>
                </a:solidFill>
              </a:rPr>
              <a:t>arr</a:t>
            </a:r>
            <a:r>
              <a:rPr lang="en-IN" dirty="0"/>
              <a:t>[p-&gt;</a:t>
            </a:r>
            <a:r>
              <a:rPr lang="en-IN" b="1" dirty="0" err="1">
                <a:solidFill>
                  <a:srgbClr val="00B050"/>
                </a:solidFill>
              </a:rPr>
              <a:t>tos</a:t>
            </a:r>
            <a:r>
              <a:rPr lang="en-IN" dirty="0"/>
              <a:t>--];</a:t>
            </a:r>
          </a:p>
          <a:p>
            <a:r>
              <a:rPr lang="en-IN" dirty="0"/>
              <a:t>}</a:t>
            </a:r>
          </a:p>
        </p:txBody>
      </p:sp>
    </p:spTree>
    <p:extLst>
      <p:ext uri="{BB962C8B-B14F-4D97-AF65-F5344CB8AC3E}">
        <p14:creationId xmlns:p14="http://schemas.microsoft.com/office/powerpoint/2010/main" val="389497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Today’s Agenda</a:t>
            </a:r>
            <a:endParaRPr lang="en-IN" b="1" dirty="0"/>
          </a:p>
        </p:txBody>
      </p:sp>
      <p:sp>
        <p:nvSpPr>
          <p:cNvPr id="3" name="Content Placeholder 2"/>
          <p:cNvSpPr>
            <a:spLocks noGrp="1"/>
          </p:cNvSpPr>
          <p:nvPr>
            <p:ph sz="quarter" idx="1"/>
          </p:nvPr>
        </p:nvSpPr>
        <p:spPr>
          <a:xfrm>
            <a:off x="301752" y="1527048"/>
            <a:ext cx="8503920" cy="4854280"/>
          </a:xfrm>
        </p:spPr>
        <p:txBody>
          <a:bodyPr>
            <a:normAutofit lnSpcReduction="10000"/>
          </a:bodyPr>
          <a:lstStyle/>
          <a:p>
            <a:pPr marL="514350" indent="-514350">
              <a:buNone/>
            </a:pPr>
            <a:r>
              <a:rPr lang="en-US" sz="2800" b="1" dirty="0"/>
              <a:t>Moving Ahead with STACK</a:t>
            </a:r>
          </a:p>
          <a:p>
            <a:pPr marL="788670" lvl="1" indent="-514350">
              <a:buClr>
                <a:schemeClr val="accent1"/>
              </a:buClr>
              <a:buSzPct val="120000"/>
              <a:buFont typeface="Arial" pitchFamily="34" charset="0"/>
              <a:buChar char="•"/>
            </a:pPr>
            <a:endParaRPr lang="en-US" sz="2400" dirty="0">
              <a:solidFill>
                <a:schemeClr val="tx1"/>
              </a:solidFill>
            </a:endParaRPr>
          </a:p>
          <a:p>
            <a:pPr marL="788670" lvl="1" indent="-514350">
              <a:buClr>
                <a:schemeClr val="accent1"/>
              </a:buClr>
              <a:buSzPct val="120000"/>
              <a:buFont typeface="Arial" pitchFamily="34" charset="0"/>
              <a:buChar char="•"/>
            </a:pPr>
            <a:r>
              <a:rPr lang="en-US" sz="2400" dirty="0">
                <a:solidFill>
                  <a:schemeClr val="tx1"/>
                </a:solidFill>
              </a:rPr>
              <a:t>What is a </a:t>
            </a:r>
            <a:r>
              <a:rPr lang="en-US" sz="2400" dirty="0" err="1">
                <a:solidFill>
                  <a:schemeClr val="tx1"/>
                </a:solidFill>
              </a:rPr>
              <a:t>Pseudocode</a:t>
            </a:r>
            <a:r>
              <a:rPr lang="en-US" sz="2400" dirty="0">
                <a:solidFill>
                  <a:schemeClr val="tx1"/>
                </a:solidFill>
              </a:rPr>
              <a:t>?</a:t>
            </a:r>
          </a:p>
          <a:p>
            <a:pPr marL="788670" lvl="1" indent="-514350">
              <a:buClr>
                <a:schemeClr val="accent1"/>
              </a:buClr>
              <a:buSzPct val="120000"/>
              <a:buFont typeface="Arial" pitchFamily="34" charset="0"/>
              <a:buChar char="•"/>
            </a:pPr>
            <a:endParaRPr lang="en-US" sz="2400" dirty="0">
              <a:solidFill>
                <a:schemeClr val="tx1"/>
              </a:solidFill>
            </a:endParaRPr>
          </a:p>
          <a:p>
            <a:pPr marL="788670" lvl="1" indent="-514350">
              <a:buClr>
                <a:schemeClr val="accent1"/>
              </a:buClr>
              <a:buSzPct val="120000"/>
              <a:buFont typeface="Arial" pitchFamily="34" charset="0"/>
              <a:buChar char="•"/>
            </a:pPr>
            <a:r>
              <a:rPr lang="en-US" sz="2400" dirty="0" err="1">
                <a:solidFill>
                  <a:schemeClr val="tx1"/>
                </a:solidFill>
              </a:rPr>
              <a:t>Pseudocode</a:t>
            </a:r>
            <a:r>
              <a:rPr lang="en-US" sz="2400" dirty="0">
                <a:solidFill>
                  <a:schemeClr val="tx1"/>
                </a:solidFill>
              </a:rPr>
              <a:t> for </a:t>
            </a:r>
            <a:r>
              <a:rPr lang="en-US" sz="2400" dirty="0">
                <a:solidFill>
                  <a:srgbClr val="FF0000"/>
                </a:solidFill>
              </a:rPr>
              <a:t>Push</a:t>
            </a:r>
            <a:r>
              <a:rPr lang="en-US" sz="2400" dirty="0">
                <a:solidFill>
                  <a:schemeClr val="tx1"/>
                </a:solidFill>
              </a:rPr>
              <a:t> and </a:t>
            </a:r>
            <a:r>
              <a:rPr lang="en-US" sz="2400" dirty="0">
                <a:solidFill>
                  <a:srgbClr val="FF0000"/>
                </a:solidFill>
              </a:rPr>
              <a:t>Pop.</a:t>
            </a:r>
          </a:p>
          <a:p>
            <a:pPr marL="788670" lvl="1" indent="-514350">
              <a:buClr>
                <a:schemeClr val="accent1"/>
              </a:buClr>
              <a:buSzPct val="120000"/>
              <a:buFont typeface="Arial" pitchFamily="34" charset="0"/>
              <a:buChar char="•"/>
            </a:pPr>
            <a:endParaRPr lang="en-US" sz="2400" dirty="0">
              <a:solidFill>
                <a:schemeClr val="tx1"/>
              </a:solidFill>
            </a:endParaRPr>
          </a:p>
          <a:p>
            <a:pPr marL="788670" lvl="1" indent="-514350">
              <a:buClr>
                <a:schemeClr val="accent1"/>
              </a:buClr>
              <a:buSzPct val="120000"/>
              <a:buFont typeface="Arial" pitchFamily="34" charset="0"/>
              <a:buChar char="•"/>
            </a:pPr>
            <a:r>
              <a:rPr lang="en-US" sz="2400" dirty="0">
                <a:solidFill>
                  <a:schemeClr val="tx1"/>
                </a:solidFill>
              </a:rPr>
              <a:t>Implementing STACK.</a:t>
            </a:r>
          </a:p>
          <a:p>
            <a:pPr marL="788670" lvl="1" indent="-514350">
              <a:buClr>
                <a:schemeClr val="accent1"/>
              </a:buClr>
              <a:buSzPct val="120000"/>
              <a:buFont typeface="Arial" pitchFamily="34" charset="0"/>
              <a:buChar char="•"/>
            </a:pPr>
            <a:endParaRPr lang="en-US" sz="2400" dirty="0">
              <a:solidFill>
                <a:schemeClr val="tx1"/>
              </a:solidFill>
            </a:endParaRPr>
          </a:p>
          <a:p>
            <a:pPr marL="788670" lvl="1" indent="-514350">
              <a:buClr>
                <a:schemeClr val="accent1"/>
              </a:buClr>
              <a:buSzPct val="120000"/>
              <a:buFont typeface="Arial" pitchFamily="34" charset="0"/>
              <a:buChar char="•"/>
            </a:pPr>
            <a:r>
              <a:rPr lang="en-US" sz="2400" dirty="0">
                <a:solidFill>
                  <a:schemeClr val="tx1"/>
                </a:solidFill>
              </a:rPr>
              <a:t>Implementing Push.</a:t>
            </a:r>
          </a:p>
          <a:p>
            <a:pPr marL="788670" lvl="1" indent="-514350">
              <a:buClr>
                <a:schemeClr val="accent1"/>
              </a:buClr>
              <a:buSzPct val="120000"/>
              <a:buFont typeface="Arial" pitchFamily="34" charset="0"/>
              <a:buChar char="•"/>
            </a:pPr>
            <a:endParaRPr lang="en-US" sz="2400" dirty="0">
              <a:solidFill>
                <a:schemeClr val="tx1"/>
              </a:solidFill>
            </a:endParaRPr>
          </a:p>
          <a:p>
            <a:pPr marL="788670" lvl="1" indent="-514350">
              <a:buClr>
                <a:schemeClr val="accent1"/>
              </a:buClr>
              <a:buSzPct val="120000"/>
              <a:buFont typeface="Arial" pitchFamily="34" charset="0"/>
              <a:buChar char="•"/>
            </a:pPr>
            <a:r>
              <a:rPr lang="en-US" sz="2400">
                <a:solidFill>
                  <a:schemeClr val="tx1"/>
                </a:solidFill>
              </a:rPr>
              <a:t>Implementing Pop.</a:t>
            </a:r>
            <a:endParaRPr lang="en-US" sz="2400" dirty="0">
              <a:solidFill>
                <a:schemeClr val="tx1"/>
              </a:solidFill>
            </a:endParaRPr>
          </a:p>
          <a:p>
            <a:pPr marL="788670" lvl="1" indent="-514350">
              <a:buClr>
                <a:schemeClr val="accent1"/>
              </a:buClr>
              <a:buSzPct val="120000"/>
              <a:buFont typeface="Arial" pitchFamily="34" charset="0"/>
              <a:buChar char="•"/>
            </a:pPr>
            <a:endParaRPr lang="en-US" sz="2400" dirty="0">
              <a:solidFill>
                <a:schemeClr val="tx1"/>
              </a:solidFill>
            </a:endParaRPr>
          </a:p>
          <a:p>
            <a:pPr marL="788670" lvl="1" indent="-514350">
              <a:buClr>
                <a:schemeClr val="accent1"/>
              </a:buClr>
              <a:buSzPct val="120000"/>
              <a:buFont typeface="Arial" pitchFamily="34" charset="0"/>
              <a:buChar char="•"/>
            </a:pPr>
            <a:endParaRPr lang="en-US" sz="2400" dirty="0">
              <a:solidFill>
                <a:schemeClr val="tx1"/>
              </a:solidFill>
            </a:endParaRPr>
          </a:p>
          <a:p>
            <a:pPr marL="514350" indent="-514350">
              <a:buFont typeface="+mj-lt"/>
              <a:buAutoNum type="arabicPeriod"/>
            </a:pPr>
            <a:endParaRPr lang="en-US" sz="2300" dirty="0"/>
          </a:p>
          <a:p>
            <a:pPr marL="514350" indent="-514350">
              <a:buNone/>
            </a:pPr>
            <a:endParaRPr lang="en-US" sz="2300"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Windows7\Desktop\DATA-STRUCTURES-with-Python.png"/>
          <p:cNvPicPr>
            <a:picLocks noChangeAspect="1" noChangeArrowheads="1"/>
          </p:cNvPicPr>
          <p:nvPr/>
        </p:nvPicPr>
        <p:blipFill>
          <a:blip r:embed="rId3"/>
          <a:srcRect/>
          <a:stretch>
            <a:fillRect/>
          </a:stretch>
        </p:blipFill>
        <p:spPr bwMode="auto">
          <a:xfrm>
            <a:off x="7377110" y="214290"/>
            <a:ext cx="1500198" cy="107157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1000"/>
                                        <p:tgtEl>
                                          <p:spTgt spid="3">
                                            <p:txEl>
                                              <p:pRg st="10" end="10"/>
                                            </p:txEl>
                                          </p:spTgt>
                                        </p:tgtEl>
                                      </p:cBhvr>
                                    </p:animEffect>
                                    <p:anim calcmode="lin" valueType="num">
                                      <p:cBhvr>
                                        <p:cTn id="4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What is a </a:t>
            </a:r>
            <a:r>
              <a:rPr lang="en-US" sz="3200" b="1" dirty="0" err="1"/>
              <a:t>Pseudocode</a:t>
            </a:r>
            <a:r>
              <a:rPr lang="en-US" sz="3200" b="1" dirty="0"/>
              <a:t>?</a:t>
            </a:r>
            <a:endParaRPr lang="en-IN" sz="3200" b="1" dirty="0"/>
          </a:p>
        </p:txBody>
      </p:sp>
      <p:sp>
        <p:nvSpPr>
          <p:cNvPr id="3" name="Content Placeholder 2"/>
          <p:cNvSpPr>
            <a:spLocks noGrp="1"/>
          </p:cNvSpPr>
          <p:nvPr>
            <p:ph sz="quarter" idx="1"/>
          </p:nvPr>
        </p:nvSpPr>
        <p:spPr>
          <a:xfrm>
            <a:off x="301752" y="1527048"/>
            <a:ext cx="8503920" cy="4854280"/>
          </a:xfrm>
        </p:spPr>
        <p:txBody>
          <a:bodyPr>
            <a:normAutofit/>
          </a:bodyPr>
          <a:lstStyle/>
          <a:p>
            <a:pPr marL="788670" lvl="1" indent="-514350">
              <a:buClr>
                <a:schemeClr val="accent1"/>
              </a:buClr>
              <a:buSzPct val="120000"/>
              <a:buFont typeface="Arial" pitchFamily="34" charset="0"/>
              <a:buChar char="•"/>
            </a:pPr>
            <a:r>
              <a:rPr lang="en-US" sz="2600" dirty="0">
                <a:solidFill>
                  <a:schemeClr val="tx1"/>
                </a:solidFill>
              </a:rPr>
              <a:t>The term </a:t>
            </a:r>
            <a:r>
              <a:rPr lang="en-US" sz="2600" dirty="0" err="1">
                <a:solidFill>
                  <a:srgbClr val="FF0000"/>
                </a:solidFill>
              </a:rPr>
              <a:t>pseudocode</a:t>
            </a:r>
            <a:r>
              <a:rPr lang="en-US" sz="2600" dirty="0">
                <a:solidFill>
                  <a:schemeClr val="tx1"/>
                </a:solidFill>
              </a:rPr>
              <a:t> in programming is describing each step to be taken for performing a particular operation.</a:t>
            </a:r>
          </a:p>
          <a:p>
            <a:pPr marL="788670" lvl="1" indent="-514350">
              <a:buClr>
                <a:schemeClr val="accent1"/>
              </a:buClr>
              <a:buSzPct val="120000"/>
              <a:buFont typeface="Arial" pitchFamily="34" charset="0"/>
              <a:buChar char="•"/>
            </a:pPr>
            <a:endParaRPr lang="en-US" sz="2600" dirty="0">
              <a:solidFill>
                <a:schemeClr val="tx1"/>
              </a:solidFill>
            </a:endParaRPr>
          </a:p>
          <a:p>
            <a:pPr marL="788670" lvl="1" indent="-514350">
              <a:buClr>
                <a:schemeClr val="accent1"/>
              </a:buClr>
              <a:buSzPct val="120000"/>
              <a:buFont typeface="Arial" pitchFamily="34" charset="0"/>
              <a:buChar char="•"/>
            </a:pPr>
            <a:r>
              <a:rPr lang="en-US" sz="2600" dirty="0">
                <a:solidFill>
                  <a:schemeClr val="tx1"/>
                </a:solidFill>
              </a:rPr>
              <a:t>The </a:t>
            </a:r>
            <a:r>
              <a:rPr lang="en-US" sz="2600" dirty="0" err="1">
                <a:solidFill>
                  <a:srgbClr val="FF0000"/>
                </a:solidFill>
              </a:rPr>
              <a:t>pseudocode</a:t>
            </a:r>
            <a:r>
              <a:rPr lang="en-US" sz="2600" dirty="0">
                <a:solidFill>
                  <a:schemeClr val="tx1"/>
                </a:solidFill>
              </a:rPr>
              <a:t> never considers any language nor it mentions exact syntax of a particular </a:t>
            </a:r>
            <a:r>
              <a:rPr lang="en-US" sz="2600" dirty="0">
                <a:solidFill>
                  <a:srgbClr val="009900"/>
                </a:solidFill>
              </a:rPr>
              <a:t>language</a:t>
            </a:r>
            <a:r>
              <a:rPr lang="en-US" sz="2600" dirty="0">
                <a:solidFill>
                  <a:schemeClr val="tx1"/>
                </a:solidFill>
              </a:rPr>
              <a:t>.</a:t>
            </a:r>
          </a:p>
          <a:p>
            <a:pPr marL="788670" lvl="1" indent="-514350">
              <a:buClr>
                <a:schemeClr val="accent1"/>
              </a:buClr>
              <a:buSzPct val="120000"/>
              <a:buFont typeface="Arial" pitchFamily="34" charset="0"/>
              <a:buChar char="•"/>
            </a:pPr>
            <a:endParaRPr lang="en-US" sz="2600" dirty="0">
              <a:solidFill>
                <a:schemeClr val="tx1"/>
              </a:solidFill>
            </a:endParaRPr>
          </a:p>
          <a:p>
            <a:pPr marL="788670" lvl="1" indent="-514350">
              <a:buClr>
                <a:schemeClr val="accent1"/>
              </a:buClr>
              <a:buSzPct val="120000"/>
              <a:buFont typeface="Arial" pitchFamily="34" charset="0"/>
              <a:buChar char="•"/>
            </a:pPr>
            <a:r>
              <a:rPr lang="en-US" sz="2600" dirty="0">
                <a:solidFill>
                  <a:schemeClr val="tx1"/>
                </a:solidFill>
              </a:rPr>
              <a:t>The </a:t>
            </a:r>
            <a:r>
              <a:rPr lang="en-US" sz="2600" dirty="0" err="1">
                <a:solidFill>
                  <a:srgbClr val="FF0000"/>
                </a:solidFill>
              </a:rPr>
              <a:t>pseudocode</a:t>
            </a:r>
            <a:r>
              <a:rPr lang="en-US" sz="2600" dirty="0">
                <a:solidFill>
                  <a:schemeClr val="tx1"/>
                </a:solidFill>
              </a:rPr>
              <a:t> only describes the steps in </a:t>
            </a:r>
            <a:r>
              <a:rPr lang="en-US" sz="2600" dirty="0">
                <a:solidFill>
                  <a:srgbClr val="009900"/>
                </a:solidFill>
              </a:rPr>
              <a:t>PLAIN ENGLISH</a:t>
            </a:r>
            <a:r>
              <a:rPr lang="en-US" sz="2600" dirty="0">
                <a:solidFill>
                  <a:schemeClr val="tx1"/>
                </a:solidFill>
              </a:rPr>
              <a:t> and the programmer/coder has to implement it in any language choice.</a:t>
            </a:r>
          </a:p>
          <a:p>
            <a:pPr marL="788670" lvl="1" indent="-514350">
              <a:buClr>
                <a:schemeClr val="accent1"/>
              </a:buClr>
              <a:buSzPct val="120000"/>
              <a:buFont typeface="Arial" pitchFamily="34" charset="0"/>
              <a:buChar char="•"/>
            </a:pPr>
            <a:endParaRPr lang="en-US" sz="2400" dirty="0">
              <a:solidFill>
                <a:schemeClr val="tx1"/>
              </a:solidFill>
            </a:endParaRPr>
          </a:p>
          <a:p>
            <a:pPr marL="788670" lvl="1" indent="-514350">
              <a:buClr>
                <a:schemeClr val="accent1"/>
              </a:buClr>
              <a:buSzPct val="120000"/>
              <a:buFont typeface="Arial" pitchFamily="34" charset="0"/>
              <a:buChar char="•"/>
            </a:pPr>
            <a:endParaRPr lang="en-US" sz="2400" dirty="0">
              <a:solidFill>
                <a:srgbClr val="FF0000"/>
              </a:solidFill>
            </a:endParaRPr>
          </a:p>
          <a:p>
            <a:pPr marL="788670" lvl="1" indent="-514350">
              <a:buClr>
                <a:schemeClr val="accent1"/>
              </a:buClr>
              <a:buSzPct val="120000"/>
              <a:buFont typeface="Arial" pitchFamily="34" charset="0"/>
              <a:buChar char="•"/>
            </a:pPr>
            <a:endParaRPr lang="en-US" sz="2300" dirty="0"/>
          </a:p>
          <a:p>
            <a:pPr marL="514350" indent="-514350">
              <a:buNone/>
            </a:pPr>
            <a:endParaRPr lang="en-US" sz="2300"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Windows7\Desktop\DATA-STRUCTURES-with-Python.png"/>
          <p:cNvPicPr>
            <a:picLocks noChangeAspect="1" noChangeArrowheads="1"/>
          </p:cNvPicPr>
          <p:nvPr/>
        </p:nvPicPr>
        <p:blipFill>
          <a:blip r:embed="rId3"/>
          <a:srcRect/>
          <a:stretch>
            <a:fillRect/>
          </a:stretch>
        </p:blipFill>
        <p:spPr bwMode="auto">
          <a:xfrm>
            <a:off x="7377110" y="214290"/>
            <a:ext cx="1500198" cy="107157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err="1"/>
              <a:t>Pseudocode</a:t>
            </a:r>
            <a:r>
              <a:rPr lang="en-US" sz="2800" b="1" dirty="0"/>
              <a:t> For Push</a:t>
            </a:r>
            <a:endParaRPr lang="en-IN" sz="2800" b="1" dirty="0"/>
          </a:p>
        </p:txBody>
      </p:sp>
      <p:sp>
        <p:nvSpPr>
          <p:cNvPr id="3" name="Content Placeholder 2"/>
          <p:cNvSpPr>
            <a:spLocks noGrp="1"/>
          </p:cNvSpPr>
          <p:nvPr>
            <p:ph sz="quarter" idx="1"/>
          </p:nvPr>
        </p:nvSpPr>
        <p:spPr>
          <a:xfrm>
            <a:off x="301752" y="1527048"/>
            <a:ext cx="8503920" cy="4854280"/>
          </a:xfrm>
        </p:spPr>
        <p:txBody>
          <a:bodyPr>
            <a:normAutofit/>
          </a:bodyPr>
          <a:lstStyle/>
          <a:p>
            <a:pPr marL="788670" lvl="1" indent="-514350">
              <a:buClr>
                <a:schemeClr val="accent1"/>
              </a:buClr>
              <a:buSzPct val="120000"/>
              <a:buFont typeface="Arial" pitchFamily="34" charset="0"/>
              <a:buChar char="•"/>
            </a:pPr>
            <a:r>
              <a:rPr lang="en-US" sz="2400" dirty="0">
                <a:solidFill>
                  <a:schemeClr val="tx1"/>
                </a:solidFill>
              </a:rPr>
              <a:t>Check for the </a:t>
            </a:r>
            <a:r>
              <a:rPr lang="en-US" sz="2400" dirty="0">
                <a:solidFill>
                  <a:srgbClr val="FF0000"/>
                </a:solidFill>
              </a:rPr>
              <a:t>overflow</a:t>
            </a:r>
            <a:r>
              <a:rPr lang="en-IN" sz="2400" dirty="0">
                <a:solidFill>
                  <a:schemeClr val="tx1"/>
                </a:solidFill>
              </a:rPr>
              <a:t>.</a:t>
            </a:r>
          </a:p>
          <a:p>
            <a:pPr marL="788670" lvl="1" indent="-514350">
              <a:buClr>
                <a:schemeClr val="accent1"/>
              </a:buClr>
              <a:buSzPct val="120000"/>
              <a:buFont typeface="Arial" pitchFamily="34" charset="0"/>
              <a:buChar char="•"/>
            </a:pPr>
            <a:endParaRPr lang="en-US" sz="2400" dirty="0">
              <a:solidFill>
                <a:schemeClr val="tx1"/>
              </a:solidFill>
            </a:endParaRPr>
          </a:p>
          <a:p>
            <a:pPr marL="788670" lvl="1" indent="-514350">
              <a:buClr>
                <a:schemeClr val="accent1"/>
              </a:buClr>
              <a:buSzPct val="120000"/>
              <a:buFont typeface="Arial" pitchFamily="34" charset="0"/>
              <a:buChar char="•"/>
            </a:pPr>
            <a:r>
              <a:rPr lang="en-US" sz="2400" dirty="0">
                <a:solidFill>
                  <a:schemeClr val="tx1"/>
                </a:solidFill>
              </a:rPr>
              <a:t>If the </a:t>
            </a:r>
            <a:r>
              <a:rPr lang="en-US" sz="2400" dirty="0">
                <a:solidFill>
                  <a:srgbClr val="FF0000"/>
                </a:solidFill>
              </a:rPr>
              <a:t>stack</a:t>
            </a:r>
            <a:r>
              <a:rPr lang="en-US" sz="2400" dirty="0">
                <a:solidFill>
                  <a:schemeClr val="tx1"/>
                </a:solidFill>
              </a:rPr>
              <a:t> is overflow then print “</a:t>
            </a:r>
            <a:r>
              <a:rPr lang="en-US" sz="2400" dirty="0">
                <a:solidFill>
                  <a:srgbClr val="009900"/>
                </a:solidFill>
              </a:rPr>
              <a:t>Stack overflow</a:t>
            </a:r>
            <a:r>
              <a:rPr lang="en-US" sz="2400" dirty="0">
                <a:solidFill>
                  <a:schemeClr val="tx1"/>
                </a:solidFill>
              </a:rPr>
              <a:t>” and </a:t>
            </a:r>
            <a:r>
              <a:rPr lang="en-US" sz="2400" dirty="0">
                <a:solidFill>
                  <a:srgbClr val="0070C0"/>
                </a:solidFill>
              </a:rPr>
              <a:t>return</a:t>
            </a:r>
            <a:r>
              <a:rPr lang="en-US" sz="2400" dirty="0">
                <a:solidFill>
                  <a:schemeClr val="tx1"/>
                </a:solidFill>
              </a:rPr>
              <a:t>.</a:t>
            </a:r>
          </a:p>
          <a:p>
            <a:pPr marL="788670" lvl="1" indent="-514350">
              <a:buClr>
                <a:schemeClr val="accent1"/>
              </a:buClr>
              <a:buSzPct val="120000"/>
              <a:buFont typeface="Arial" pitchFamily="34" charset="0"/>
              <a:buChar char="•"/>
            </a:pPr>
            <a:endParaRPr lang="en-US" sz="2400" dirty="0">
              <a:solidFill>
                <a:schemeClr val="tx1"/>
              </a:solidFill>
            </a:endParaRPr>
          </a:p>
          <a:p>
            <a:pPr marL="788670" lvl="1" indent="-514350">
              <a:buClr>
                <a:schemeClr val="accent1"/>
              </a:buClr>
              <a:buSzPct val="120000"/>
              <a:buFont typeface="Arial" pitchFamily="34" charset="0"/>
              <a:buChar char="•"/>
            </a:pPr>
            <a:r>
              <a:rPr lang="en-US" sz="2400" dirty="0">
                <a:solidFill>
                  <a:schemeClr val="tx1"/>
                </a:solidFill>
              </a:rPr>
              <a:t>Increment </a:t>
            </a:r>
            <a:r>
              <a:rPr lang="en-US" sz="2400" dirty="0" err="1">
                <a:solidFill>
                  <a:srgbClr val="FF0000"/>
                </a:solidFill>
              </a:rPr>
              <a:t>tos</a:t>
            </a:r>
            <a:r>
              <a:rPr lang="en-US" sz="2400" dirty="0">
                <a:solidFill>
                  <a:schemeClr val="tx1"/>
                </a:solidFill>
              </a:rPr>
              <a:t> by 1.</a:t>
            </a:r>
          </a:p>
          <a:p>
            <a:pPr marL="788670" lvl="1" indent="-514350">
              <a:buClr>
                <a:schemeClr val="accent1"/>
              </a:buClr>
              <a:buSzPct val="120000"/>
              <a:buFont typeface="Arial" pitchFamily="34" charset="0"/>
              <a:buChar char="•"/>
            </a:pPr>
            <a:endParaRPr lang="en-US" sz="2400" dirty="0">
              <a:solidFill>
                <a:schemeClr val="tx1"/>
              </a:solidFill>
            </a:endParaRPr>
          </a:p>
          <a:p>
            <a:pPr marL="788670" lvl="1" indent="-514350">
              <a:buClr>
                <a:schemeClr val="accent1"/>
              </a:buClr>
              <a:buSzPct val="120000"/>
              <a:buFont typeface="Arial" pitchFamily="34" charset="0"/>
              <a:buChar char="•"/>
            </a:pPr>
            <a:r>
              <a:rPr lang="en-US" sz="2400" dirty="0">
                <a:solidFill>
                  <a:schemeClr val="tx1"/>
                </a:solidFill>
              </a:rPr>
              <a:t>Insert the element in the </a:t>
            </a:r>
            <a:r>
              <a:rPr lang="en-US" sz="2400" dirty="0">
                <a:solidFill>
                  <a:srgbClr val="FF0000"/>
                </a:solidFill>
              </a:rPr>
              <a:t>stack</a:t>
            </a:r>
            <a:r>
              <a:rPr lang="en-US" sz="2400" dirty="0">
                <a:solidFill>
                  <a:schemeClr val="tx1"/>
                </a:solidFill>
              </a:rPr>
              <a:t> at the position </a:t>
            </a:r>
            <a:r>
              <a:rPr lang="en-US" sz="2400" dirty="0">
                <a:solidFill>
                  <a:srgbClr val="009900"/>
                </a:solidFill>
              </a:rPr>
              <a:t>pointed</a:t>
            </a:r>
            <a:r>
              <a:rPr lang="en-US" sz="2400" dirty="0">
                <a:solidFill>
                  <a:schemeClr val="tx1"/>
                </a:solidFill>
              </a:rPr>
              <a:t> by </a:t>
            </a:r>
            <a:r>
              <a:rPr lang="en-US" sz="2400" dirty="0" err="1">
                <a:solidFill>
                  <a:srgbClr val="FF0000"/>
                </a:solidFill>
              </a:rPr>
              <a:t>tos</a:t>
            </a:r>
            <a:r>
              <a:rPr lang="en-US" sz="2400" dirty="0">
                <a:solidFill>
                  <a:schemeClr val="tx1"/>
                </a:solidFill>
              </a:rPr>
              <a:t>.</a:t>
            </a:r>
            <a:endParaRPr lang="en-IN" sz="2400" dirty="0">
              <a:solidFill>
                <a:schemeClr val="tx1"/>
              </a:solidFill>
            </a:endParaRPr>
          </a:p>
          <a:p>
            <a:pPr marL="788670" lvl="1" indent="-514350">
              <a:buClr>
                <a:schemeClr val="accent1"/>
              </a:buClr>
              <a:buSzPct val="120000"/>
              <a:buFont typeface="Arial" pitchFamily="34" charset="0"/>
              <a:buChar char="•"/>
            </a:pPr>
            <a:endParaRPr lang="en-US" sz="2400" dirty="0">
              <a:solidFill>
                <a:schemeClr val="tx1"/>
              </a:solidFill>
            </a:endParaRPr>
          </a:p>
          <a:p>
            <a:pPr marL="788670" lvl="1" indent="-514350">
              <a:buClr>
                <a:schemeClr val="accent1"/>
              </a:buClr>
              <a:buSzPct val="120000"/>
              <a:buFont typeface="Arial" pitchFamily="34" charset="0"/>
              <a:buChar char="•"/>
            </a:pPr>
            <a:r>
              <a:rPr lang="en-US" sz="2400" dirty="0">
                <a:solidFill>
                  <a:srgbClr val="FF0000"/>
                </a:solidFill>
              </a:rPr>
              <a:t>Finish</a:t>
            </a:r>
            <a:r>
              <a:rPr lang="en-US" sz="2400" dirty="0">
                <a:solidFill>
                  <a:schemeClr val="tx1"/>
                </a:solidFill>
              </a:rPr>
              <a:t> and </a:t>
            </a:r>
            <a:r>
              <a:rPr lang="en-US" sz="2400" dirty="0">
                <a:solidFill>
                  <a:srgbClr val="0070C0"/>
                </a:solidFill>
              </a:rPr>
              <a:t>return</a:t>
            </a:r>
            <a:r>
              <a:rPr lang="en-US" sz="2400" dirty="0">
                <a:solidFill>
                  <a:schemeClr val="tx1"/>
                </a:solidFill>
              </a:rPr>
              <a:t>.</a:t>
            </a:r>
          </a:p>
          <a:p>
            <a:pPr marL="514350" indent="-514350">
              <a:buNone/>
            </a:pPr>
            <a:endParaRPr lang="en-US" sz="2300"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descr="C:\Users\Windows7\Desktop\DATA-STRUCTURES-with-Python.png"/>
          <p:cNvPicPr>
            <a:picLocks noChangeAspect="1" noChangeArrowheads="1"/>
          </p:cNvPicPr>
          <p:nvPr/>
        </p:nvPicPr>
        <p:blipFill>
          <a:blip r:embed="rId3"/>
          <a:srcRect/>
          <a:stretch>
            <a:fillRect/>
          </a:stretch>
        </p:blipFill>
        <p:spPr bwMode="auto">
          <a:xfrm>
            <a:off x="7377110" y="214290"/>
            <a:ext cx="1500198" cy="107157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err="1"/>
              <a:t>Pseudocode</a:t>
            </a:r>
            <a:r>
              <a:rPr lang="en-US" sz="2800" b="1" dirty="0"/>
              <a:t> for Pop</a:t>
            </a:r>
            <a:endParaRPr lang="en-IN" sz="2800" b="1"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a:spLocks noGrp="1"/>
          </p:cNvSpPr>
          <p:nvPr>
            <p:ph sz="quarter" idx="1"/>
          </p:nvPr>
        </p:nvSpPr>
        <p:spPr>
          <a:xfrm>
            <a:off x="301752" y="1714488"/>
            <a:ext cx="8503920" cy="4572000"/>
          </a:xfrm>
        </p:spPr>
        <p:txBody>
          <a:bodyPr>
            <a:normAutofit lnSpcReduction="10000"/>
          </a:bodyPr>
          <a:lstStyle/>
          <a:p>
            <a:pPr marL="788670" lvl="1" indent="-514350">
              <a:buClr>
                <a:schemeClr val="accent1"/>
              </a:buClr>
              <a:buSzPct val="120000"/>
              <a:buFont typeface="Arial" pitchFamily="34" charset="0"/>
              <a:buChar char="•"/>
            </a:pPr>
            <a:r>
              <a:rPr lang="en-US" sz="2400" dirty="0">
                <a:solidFill>
                  <a:schemeClr val="tx1"/>
                </a:solidFill>
              </a:rPr>
              <a:t>Check for the </a:t>
            </a:r>
            <a:r>
              <a:rPr lang="en-US" sz="2400" dirty="0">
                <a:solidFill>
                  <a:srgbClr val="FF0000"/>
                </a:solidFill>
              </a:rPr>
              <a:t>Underflow</a:t>
            </a:r>
            <a:r>
              <a:rPr lang="en-IN" sz="2400" dirty="0">
                <a:solidFill>
                  <a:schemeClr val="tx1"/>
                </a:solidFill>
              </a:rPr>
              <a:t>.</a:t>
            </a:r>
          </a:p>
          <a:p>
            <a:pPr marL="788670" lvl="1" indent="-514350">
              <a:buClr>
                <a:schemeClr val="accent1"/>
              </a:buClr>
              <a:buSzPct val="120000"/>
              <a:buFont typeface="Arial" pitchFamily="34" charset="0"/>
              <a:buChar char="•"/>
            </a:pPr>
            <a:endParaRPr lang="en-US" sz="2400" dirty="0">
              <a:solidFill>
                <a:schemeClr val="tx1"/>
              </a:solidFill>
            </a:endParaRPr>
          </a:p>
          <a:p>
            <a:pPr marL="788670" lvl="1" indent="-514350">
              <a:buClr>
                <a:schemeClr val="accent1"/>
              </a:buClr>
              <a:buSzPct val="120000"/>
              <a:buFont typeface="Arial" pitchFamily="34" charset="0"/>
              <a:buChar char="•"/>
            </a:pPr>
            <a:r>
              <a:rPr lang="en-US" sz="2400" dirty="0">
                <a:solidFill>
                  <a:schemeClr val="tx1"/>
                </a:solidFill>
              </a:rPr>
              <a:t>If the </a:t>
            </a:r>
            <a:r>
              <a:rPr lang="en-US" sz="2400" dirty="0">
                <a:solidFill>
                  <a:srgbClr val="FF0000"/>
                </a:solidFill>
              </a:rPr>
              <a:t>stack</a:t>
            </a:r>
            <a:r>
              <a:rPr lang="en-US" sz="2400" dirty="0">
                <a:solidFill>
                  <a:schemeClr val="tx1"/>
                </a:solidFill>
              </a:rPr>
              <a:t> is underflow then print “</a:t>
            </a:r>
            <a:r>
              <a:rPr lang="en-US" sz="2400" dirty="0">
                <a:solidFill>
                  <a:srgbClr val="009900"/>
                </a:solidFill>
              </a:rPr>
              <a:t>Stack Underflow</a:t>
            </a:r>
            <a:r>
              <a:rPr lang="en-US" sz="2400" dirty="0">
                <a:solidFill>
                  <a:schemeClr val="tx1"/>
                </a:solidFill>
              </a:rPr>
              <a:t>” and </a:t>
            </a:r>
            <a:r>
              <a:rPr lang="en-US" sz="2400" dirty="0">
                <a:solidFill>
                  <a:srgbClr val="0070C0"/>
                </a:solidFill>
              </a:rPr>
              <a:t>return</a:t>
            </a:r>
            <a:r>
              <a:rPr lang="en-US" sz="2400" dirty="0">
                <a:solidFill>
                  <a:schemeClr val="tx1"/>
                </a:solidFill>
              </a:rPr>
              <a:t>.</a:t>
            </a:r>
          </a:p>
          <a:p>
            <a:pPr marL="788670" lvl="1" indent="-514350">
              <a:buClr>
                <a:schemeClr val="accent1"/>
              </a:buClr>
              <a:buSzPct val="120000"/>
              <a:buFont typeface="Arial" pitchFamily="34" charset="0"/>
              <a:buChar char="•"/>
            </a:pPr>
            <a:endParaRPr lang="en-US" sz="2400" dirty="0">
              <a:solidFill>
                <a:schemeClr val="tx1"/>
              </a:solidFill>
            </a:endParaRPr>
          </a:p>
          <a:p>
            <a:pPr marL="788670" lvl="1" indent="-514350">
              <a:buClr>
                <a:schemeClr val="accent1"/>
              </a:buClr>
              <a:buSzPct val="120000"/>
              <a:buFont typeface="Arial" pitchFamily="34" charset="0"/>
              <a:buChar char="•"/>
            </a:pPr>
            <a:r>
              <a:rPr lang="en-US" sz="2400" dirty="0">
                <a:solidFill>
                  <a:schemeClr val="tx1"/>
                </a:solidFill>
              </a:rPr>
              <a:t>Remove the element in the </a:t>
            </a:r>
            <a:r>
              <a:rPr lang="en-US" sz="2400" dirty="0">
                <a:solidFill>
                  <a:srgbClr val="FF0000"/>
                </a:solidFill>
              </a:rPr>
              <a:t>stack</a:t>
            </a:r>
            <a:r>
              <a:rPr lang="en-US" sz="2400" dirty="0">
                <a:solidFill>
                  <a:schemeClr val="tx1"/>
                </a:solidFill>
              </a:rPr>
              <a:t> at the position </a:t>
            </a:r>
            <a:r>
              <a:rPr lang="en-US" sz="2400" dirty="0">
                <a:solidFill>
                  <a:srgbClr val="009900"/>
                </a:solidFill>
              </a:rPr>
              <a:t>pointed</a:t>
            </a:r>
            <a:r>
              <a:rPr lang="en-US" sz="2400" dirty="0">
                <a:solidFill>
                  <a:schemeClr val="tx1"/>
                </a:solidFill>
              </a:rPr>
              <a:t> by </a:t>
            </a:r>
            <a:r>
              <a:rPr lang="en-US" sz="2400" dirty="0" err="1">
                <a:solidFill>
                  <a:srgbClr val="FF0000"/>
                </a:solidFill>
              </a:rPr>
              <a:t>tos</a:t>
            </a:r>
            <a:r>
              <a:rPr lang="en-US" sz="2400" dirty="0">
                <a:solidFill>
                  <a:schemeClr val="tx1"/>
                </a:solidFill>
              </a:rPr>
              <a:t>.</a:t>
            </a:r>
          </a:p>
          <a:p>
            <a:pPr marL="788670" lvl="1" indent="-514350">
              <a:buClr>
                <a:schemeClr val="accent1"/>
              </a:buClr>
              <a:buSzPct val="120000"/>
              <a:buNone/>
            </a:pPr>
            <a:endParaRPr lang="en-US" sz="2400" dirty="0">
              <a:solidFill>
                <a:schemeClr val="tx1"/>
              </a:solidFill>
            </a:endParaRPr>
          </a:p>
          <a:p>
            <a:pPr marL="788670" lvl="1" indent="-514350">
              <a:buClr>
                <a:schemeClr val="accent1"/>
              </a:buClr>
              <a:buSzPct val="120000"/>
              <a:buFont typeface="Arial" pitchFamily="34" charset="0"/>
              <a:buChar char="•"/>
            </a:pPr>
            <a:r>
              <a:rPr lang="en-US" sz="2400" dirty="0">
                <a:solidFill>
                  <a:schemeClr val="tx1"/>
                </a:solidFill>
              </a:rPr>
              <a:t>Decrement </a:t>
            </a:r>
            <a:r>
              <a:rPr lang="en-US" sz="2400" dirty="0" err="1">
                <a:solidFill>
                  <a:srgbClr val="FF0000"/>
                </a:solidFill>
              </a:rPr>
              <a:t>tos</a:t>
            </a:r>
            <a:r>
              <a:rPr lang="en-US" sz="2400" dirty="0">
                <a:solidFill>
                  <a:schemeClr val="tx1"/>
                </a:solidFill>
              </a:rPr>
              <a:t> by 1.</a:t>
            </a:r>
          </a:p>
          <a:p>
            <a:pPr marL="788670" lvl="1" indent="-514350">
              <a:buClr>
                <a:schemeClr val="accent1"/>
              </a:buClr>
              <a:buSzPct val="120000"/>
              <a:buNone/>
            </a:pPr>
            <a:endParaRPr lang="en-US" sz="2400" dirty="0">
              <a:solidFill>
                <a:schemeClr val="tx1"/>
              </a:solidFill>
            </a:endParaRPr>
          </a:p>
          <a:p>
            <a:pPr marL="788670" lvl="1" indent="-514350">
              <a:buClr>
                <a:schemeClr val="accent1"/>
              </a:buClr>
              <a:buSzPct val="120000"/>
              <a:buFont typeface="Arial" pitchFamily="34" charset="0"/>
              <a:buChar char="•"/>
            </a:pPr>
            <a:r>
              <a:rPr lang="en-US" sz="2400" dirty="0">
                <a:solidFill>
                  <a:srgbClr val="0070C0"/>
                </a:solidFill>
              </a:rPr>
              <a:t>Return </a:t>
            </a:r>
            <a:r>
              <a:rPr lang="en-US" sz="2400" dirty="0">
                <a:solidFill>
                  <a:schemeClr val="tx1"/>
                </a:solidFill>
              </a:rPr>
              <a:t>the deleted element.</a:t>
            </a:r>
          </a:p>
          <a:p>
            <a:pPr marL="514350" indent="-514350">
              <a:buNone/>
            </a:pPr>
            <a:endParaRPr lang="en-US" sz="2300" dirty="0"/>
          </a:p>
        </p:txBody>
      </p:sp>
      <p:pic>
        <p:nvPicPr>
          <p:cNvPr id="6" name="Picture 2" descr="C:\Users\Windows7\Desktop\DATA-STRUCTURES-with-Python.png"/>
          <p:cNvPicPr>
            <a:picLocks noChangeAspect="1" noChangeArrowheads="1"/>
          </p:cNvPicPr>
          <p:nvPr/>
        </p:nvPicPr>
        <p:blipFill>
          <a:blip r:embed="rId3"/>
          <a:srcRect/>
          <a:stretch>
            <a:fillRect/>
          </a:stretch>
        </p:blipFill>
        <p:spPr bwMode="auto">
          <a:xfrm>
            <a:off x="7377110" y="214290"/>
            <a:ext cx="1500198" cy="107157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blinds(horizontal)">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animEffect transition="in" filter="blinds(horizontal)">
                                      <p:cBhvr>
                                        <p:cTn id="17" dur="500"/>
                                        <p:tgtEl>
                                          <p:spTgt spid="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6" end="6"/>
                                            </p:txEl>
                                          </p:spTgt>
                                        </p:tgtEl>
                                        <p:attrNameLst>
                                          <p:attrName>style.visibility</p:attrName>
                                        </p:attrNameLst>
                                      </p:cBhvr>
                                      <p:to>
                                        <p:strVal val="visible"/>
                                      </p:to>
                                    </p:set>
                                    <p:animEffect transition="in" filter="blinds(horizontal)">
                                      <p:cBhvr>
                                        <p:cTn id="22" dur="500"/>
                                        <p:tgtEl>
                                          <p:spTgt spid="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animEffect transition="in" filter="blinds(horizontal)">
                                      <p:cBhvr>
                                        <p:cTn id="27"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Implementing Push &amp; Pop</a:t>
            </a:r>
            <a:endParaRPr lang="en-IN" sz="2800" b="1"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28596" y="1500174"/>
            <a:ext cx="8407556" cy="4062651"/>
          </a:xfrm>
          <a:prstGeom prst="rect">
            <a:avLst/>
          </a:prstGeom>
          <a:noFill/>
        </p:spPr>
        <p:txBody>
          <a:bodyPr wrap="square" rtlCol="0">
            <a:spAutoFit/>
          </a:bodyPr>
          <a:lstStyle/>
          <a:p>
            <a:pPr marL="0" lvl="1"/>
            <a:r>
              <a:rPr lang="en-IN" sz="2400" dirty="0"/>
              <a:t>Before Implementing </a:t>
            </a:r>
            <a:r>
              <a:rPr lang="en-IN" sz="2400" dirty="0">
                <a:solidFill>
                  <a:srgbClr val="FF0000"/>
                </a:solidFill>
              </a:rPr>
              <a:t>Push</a:t>
            </a:r>
            <a:r>
              <a:rPr lang="en-IN" sz="2400" dirty="0"/>
              <a:t> &amp; </a:t>
            </a:r>
            <a:r>
              <a:rPr lang="en-IN" sz="2400" dirty="0">
                <a:solidFill>
                  <a:srgbClr val="FF0000"/>
                </a:solidFill>
              </a:rPr>
              <a:t>Pop</a:t>
            </a:r>
            <a:r>
              <a:rPr lang="en-IN" sz="2400" dirty="0"/>
              <a:t> we have to remember three </a:t>
            </a:r>
            <a:r>
              <a:rPr lang="en-IN" sz="2400" dirty="0">
                <a:solidFill>
                  <a:srgbClr val="009900"/>
                </a:solidFill>
              </a:rPr>
              <a:t>key</a:t>
            </a:r>
            <a:r>
              <a:rPr lang="en-IN" sz="2400" dirty="0"/>
              <a:t> points –</a:t>
            </a:r>
          </a:p>
          <a:p>
            <a:pPr marL="0" lvl="1"/>
            <a:endParaRPr lang="en-IN" sz="2400" dirty="0"/>
          </a:p>
          <a:p>
            <a:pPr marL="0" lvl="1">
              <a:buFont typeface="Arial" pitchFamily="34" charset="0"/>
              <a:buChar char="•"/>
            </a:pPr>
            <a:r>
              <a:rPr lang="en-IN" sz="2400" dirty="0"/>
              <a:t> We have to declare </a:t>
            </a:r>
            <a:r>
              <a:rPr lang="en-IN" sz="2400" dirty="0">
                <a:solidFill>
                  <a:srgbClr val="FF0000"/>
                </a:solidFill>
              </a:rPr>
              <a:t>Push</a:t>
            </a:r>
            <a:r>
              <a:rPr lang="en-IN" sz="2400" dirty="0"/>
              <a:t> &amp; </a:t>
            </a:r>
            <a:r>
              <a:rPr lang="en-IN" sz="2400" dirty="0">
                <a:solidFill>
                  <a:srgbClr val="FF0000"/>
                </a:solidFill>
              </a:rPr>
              <a:t>Pop</a:t>
            </a:r>
            <a:r>
              <a:rPr lang="en-IN" sz="2400" dirty="0"/>
              <a:t> prototype.</a:t>
            </a:r>
          </a:p>
          <a:p>
            <a:pPr marL="0" lvl="1">
              <a:buFont typeface="Arial" pitchFamily="34" charset="0"/>
              <a:buChar char="•"/>
            </a:pPr>
            <a:endParaRPr lang="en-IN" sz="2400" dirty="0"/>
          </a:p>
          <a:p>
            <a:pPr marL="0" lvl="1">
              <a:buFont typeface="Arial" pitchFamily="34" charset="0"/>
              <a:buChar char="•"/>
            </a:pPr>
            <a:endParaRPr lang="en-IN" sz="2400" dirty="0"/>
          </a:p>
          <a:p>
            <a:pPr marL="0" lvl="1">
              <a:buFont typeface="Arial" pitchFamily="34" charset="0"/>
              <a:buChar char="•"/>
            </a:pPr>
            <a:r>
              <a:rPr lang="en-IN" sz="2400" dirty="0"/>
              <a:t> We have to pass </a:t>
            </a:r>
            <a:r>
              <a:rPr lang="en-IN" sz="2400" dirty="0">
                <a:solidFill>
                  <a:srgbClr val="FF0000"/>
                </a:solidFill>
              </a:rPr>
              <a:t>argument</a:t>
            </a:r>
            <a:r>
              <a:rPr lang="en-IN" sz="2400" dirty="0"/>
              <a:t> in them as pass by </a:t>
            </a:r>
            <a:r>
              <a:rPr lang="en-IN" sz="2400" dirty="0">
                <a:solidFill>
                  <a:srgbClr val="009900"/>
                </a:solidFill>
              </a:rPr>
              <a:t>reference</a:t>
            </a:r>
            <a:r>
              <a:rPr lang="en-IN" sz="2400" dirty="0"/>
              <a:t>. </a:t>
            </a:r>
          </a:p>
          <a:p>
            <a:pPr marL="0" lvl="1">
              <a:buFont typeface="Arial" pitchFamily="34" charset="0"/>
              <a:buChar char="•"/>
            </a:pPr>
            <a:endParaRPr lang="en-US" sz="2400" dirty="0"/>
          </a:p>
          <a:p>
            <a:pPr marL="0" lvl="1">
              <a:buFont typeface="Arial" pitchFamily="34" charset="0"/>
              <a:buChar char="•"/>
            </a:pPr>
            <a:endParaRPr lang="en-US" sz="2400" dirty="0"/>
          </a:p>
          <a:p>
            <a:pPr marL="342900" lvl="1" indent="-342900">
              <a:buFont typeface="Arial" panose="020B0604020202020204" pitchFamily="34" charset="0"/>
              <a:buChar char="•"/>
            </a:pPr>
            <a:r>
              <a:rPr lang="en-US" sz="2400" dirty="0"/>
              <a:t>Then call these </a:t>
            </a:r>
            <a:r>
              <a:rPr lang="en-US" sz="2400" dirty="0">
                <a:solidFill>
                  <a:srgbClr val="009900"/>
                </a:solidFill>
              </a:rPr>
              <a:t>functions</a:t>
            </a:r>
            <a:r>
              <a:rPr lang="en-US" sz="2400" dirty="0"/>
              <a:t> from </a:t>
            </a:r>
            <a:r>
              <a:rPr lang="en-US" sz="2400" dirty="0">
                <a:solidFill>
                  <a:srgbClr val="0070C0"/>
                </a:solidFill>
              </a:rPr>
              <a:t>main</a:t>
            </a:r>
            <a:r>
              <a:rPr lang="en-US" sz="2400" dirty="0"/>
              <a:t>.</a:t>
            </a:r>
            <a:endParaRPr lang="en-US" sz="2300" dirty="0"/>
          </a:p>
          <a:p>
            <a:endParaRPr lang="en-IN" dirty="0"/>
          </a:p>
        </p:txBody>
      </p:sp>
      <p:pic>
        <p:nvPicPr>
          <p:cNvPr id="8" name="Picture 2" descr="C:\Users\Windows7\Desktop\DATA-STRUCTURES-with-Python.png"/>
          <p:cNvPicPr>
            <a:picLocks noChangeAspect="1" noChangeArrowheads="1"/>
          </p:cNvPicPr>
          <p:nvPr/>
        </p:nvPicPr>
        <p:blipFill>
          <a:blip r:embed="rId3"/>
          <a:srcRect/>
          <a:stretch>
            <a:fillRect/>
          </a:stretch>
        </p:blipFill>
        <p:spPr bwMode="auto">
          <a:xfrm>
            <a:off x="7429520" y="214290"/>
            <a:ext cx="1500198" cy="107157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rmAutofit/>
          </a:bodyPr>
          <a:lstStyle/>
          <a:p>
            <a:pPr algn="ctr"/>
            <a:r>
              <a:rPr lang="en-US" sz="3600" b="1" dirty="0"/>
              <a:t>Implementing Stack</a:t>
            </a:r>
            <a:endParaRPr lang="en-IN" sz="3600" b="1" dirty="0"/>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539552" y="1340768"/>
            <a:ext cx="3195105" cy="5632311"/>
          </a:xfrm>
          <a:prstGeom prst="rect">
            <a:avLst/>
          </a:prstGeom>
          <a:noFill/>
        </p:spPr>
        <p:txBody>
          <a:bodyPr wrap="none" rtlCol="0">
            <a:spAutoFit/>
          </a:bodyPr>
          <a:lstStyle/>
          <a:p>
            <a:r>
              <a:rPr lang="en-US" dirty="0"/>
              <a:t>include&lt;</a:t>
            </a:r>
            <a:r>
              <a:rPr lang="en-US" dirty="0" err="1"/>
              <a:t>conio.h</a:t>
            </a:r>
            <a:r>
              <a:rPr lang="en-US" dirty="0"/>
              <a:t>&gt;</a:t>
            </a:r>
          </a:p>
          <a:p>
            <a:r>
              <a:rPr lang="en-US" dirty="0"/>
              <a:t>include&lt; </a:t>
            </a:r>
            <a:r>
              <a:rPr lang="en-US" dirty="0" err="1"/>
              <a:t>stdio.h</a:t>
            </a:r>
            <a:r>
              <a:rPr lang="en-US" dirty="0"/>
              <a:t>&gt;</a:t>
            </a:r>
          </a:p>
          <a:p>
            <a:endParaRPr lang="en-US" dirty="0"/>
          </a:p>
          <a:p>
            <a:r>
              <a:rPr lang="en-US" dirty="0" err="1"/>
              <a:t>struct</a:t>
            </a:r>
            <a:r>
              <a:rPr lang="en-US" dirty="0"/>
              <a:t> Stack </a:t>
            </a:r>
          </a:p>
          <a:p>
            <a:r>
              <a:rPr lang="en-US" dirty="0"/>
              <a:t>{</a:t>
            </a:r>
          </a:p>
          <a:p>
            <a:r>
              <a:rPr lang="en-US" dirty="0"/>
              <a:t>	</a:t>
            </a:r>
            <a:r>
              <a:rPr lang="en-US" dirty="0" err="1"/>
              <a:t>int</a:t>
            </a:r>
            <a:r>
              <a:rPr lang="en-US" dirty="0"/>
              <a:t> </a:t>
            </a:r>
            <a:r>
              <a:rPr lang="en-US" dirty="0" err="1"/>
              <a:t>arr</a:t>
            </a:r>
            <a:r>
              <a:rPr lang="en-US" dirty="0"/>
              <a:t>[5];</a:t>
            </a:r>
          </a:p>
          <a:p>
            <a:r>
              <a:rPr lang="en-US" dirty="0"/>
              <a:t>	</a:t>
            </a:r>
            <a:r>
              <a:rPr lang="en-US" dirty="0" err="1"/>
              <a:t>int</a:t>
            </a:r>
            <a:r>
              <a:rPr lang="en-US" dirty="0"/>
              <a:t> </a:t>
            </a:r>
            <a:r>
              <a:rPr lang="en-US" dirty="0" err="1"/>
              <a:t>tos</a:t>
            </a:r>
            <a:r>
              <a:rPr lang="en-US" dirty="0"/>
              <a:t>;</a:t>
            </a:r>
          </a:p>
          <a:p>
            <a:r>
              <a:rPr lang="en-US" dirty="0"/>
              <a:t>}</a:t>
            </a:r>
          </a:p>
          <a:p>
            <a:endParaRPr lang="en-US" dirty="0"/>
          </a:p>
          <a:p>
            <a:r>
              <a:rPr lang="en-US" dirty="0"/>
              <a:t>void push(</a:t>
            </a:r>
            <a:r>
              <a:rPr lang="en-US" dirty="0" err="1"/>
              <a:t>struct</a:t>
            </a:r>
            <a:r>
              <a:rPr lang="en-US" dirty="0"/>
              <a:t> Stack *, </a:t>
            </a:r>
            <a:r>
              <a:rPr lang="en-US" dirty="0" err="1"/>
              <a:t>int</a:t>
            </a:r>
            <a:r>
              <a:rPr lang="en-US" dirty="0"/>
              <a:t>);</a:t>
            </a:r>
          </a:p>
          <a:p>
            <a:r>
              <a:rPr lang="en-US" dirty="0" err="1"/>
              <a:t>int</a:t>
            </a:r>
            <a:r>
              <a:rPr lang="en-US" dirty="0"/>
              <a:t> pop(</a:t>
            </a:r>
            <a:r>
              <a:rPr lang="en-US" dirty="0" err="1"/>
              <a:t>struct</a:t>
            </a:r>
            <a:r>
              <a:rPr lang="en-US" dirty="0"/>
              <a:t> Stack *);</a:t>
            </a:r>
          </a:p>
          <a:p>
            <a:endParaRPr lang="en-US" dirty="0"/>
          </a:p>
          <a:p>
            <a:r>
              <a:rPr lang="en-US" dirty="0"/>
              <a:t>void main()</a:t>
            </a:r>
          </a:p>
          <a:p>
            <a:r>
              <a:rPr lang="en-US" dirty="0"/>
              <a:t>{</a:t>
            </a:r>
          </a:p>
          <a:p>
            <a:r>
              <a:rPr lang="en-US" dirty="0"/>
              <a:t>	</a:t>
            </a:r>
            <a:r>
              <a:rPr lang="en-US" dirty="0" err="1"/>
              <a:t>struct</a:t>
            </a:r>
            <a:r>
              <a:rPr lang="en-US" dirty="0"/>
              <a:t> Stack s;</a:t>
            </a:r>
          </a:p>
          <a:p>
            <a:r>
              <a:rPr lang="en-US" dirty="0"/>
              <a:t>	</a:t>
            </a:r>
            <a:r>
              <a:rPr lang="en-US" dirty="0" err="1"/>
              <a:t>int</a:t>
            </a:r>
            <a:r>
              <a:rPr lang="en-US" dirty="0"/>
              <a:t> x, </a:t>
            </a:r>
            <a:r>
              <a:rPr lang="en-US" dirty="0" err="1"/>
              <a:t>i</a:t>
            </a:r>
            <a:r>
              <a:rPr lang="en-US" dirty="0"/>
              <a:t>;</a:t>
            </a:r>
          </a:p>
          <a:p>
            <a:r>
              <a:rPr lang="en-US" dirty="0"/>
              <a:t>	s.tos=-1;</a:t>
            </a:r>
          </a:p>
          <a:p>
            <a:r>
              <a:rPr lang="en-US" dirty="0"/>
              <a:t>	</a:t>
            </a:r>
            <a:r>
              <a:rPr lang="en-US" dirty="0" err="1"/>
              <a:t>clrscr</a:t>
            </a:r>
            <a:r>
              <a:rPr lang="en-US" dirty="0"/>
              <a:t>();</a:t>
            </a:r>
          </a:p>
          <a:p>
            <a:endParaRPr lang="en-US" dirty="0"/>
          </a:p>
          <a:p>
            <a:endParaRPr lang="en-IN" dirty="0"/>
          </a:p>
        </p:txBody>
      </p:sp>
      <p:sp>
        <p:nvSpPr>
          <p:cNvPr id="13" name="TextBox 12"/>
          <p:cNvSpPr txBox="1"/>
          <p:nvPr/>
        </p:nvSpPr>
        <p:spPr>
          <a:xfrm>
            <a:off x="4355976" y="1772816"/>
            <a:ext cx="4637808" cy="4247317"/>
          </a:xfrm>
          <a:prstGeom prst="rect">
            <a:avLst/>
          </a:prstGeom>
          <a:noFill/>
        </p:spPr>
        <p:txBody>
          <a:bodyPr wrap="none" rtlCol="0">
            <a:spAutoFit/>
          </a:bodyPr>
          <a:lstStyle/>
          <a:p>
            <a:r>
              <a:rPr lang="en-US" dirty="0"/>
              <a:t>for(</a:t>
            </a:r>
            <a:r>
              <a:rPr lang="en-US" dirty="0" err="1"/>
              <a:t>i</a:t>
            </a:r>
            <a:r>
              <a:rPr lang="en-US" dirty="0"/>
              <a:t>=0;i&lt;6;i++)</a:t>
            </a:r>
          </a:p>
          <a:p>
            <a:r>
              <a:rPr lang="en-US" dirty="0"/>
              <a:t>{</a:t>
            </a:r>
          </a:p>
          <a:p>
            <a:r>
              <a:rPr lang="en-US" dirty="0"/>
              <a:t>	</a:t>
            </a:r>
            <a:r>
              <a:rPr lang="en-US" dirty="0" err="1"/>
              <a:t>printf</a:t>
            </a:r>
            <a:r>
              <a:rPr lang="en-US" dirty="0"/>
              <a:t>(“Enter element:”);</a:t>
            </a:r>
          </a:p>
          <a:p>
            <a:r>
              <a:rPr lang="en-US" dirty="0"/>
              <a:t>	</a:t>
            </a:r>
            <a:r>
              <a:rPr lang="en-US" dirty="0" err="1"/>
              <a:t>scanf</a:t>
            </a:r>
            <a:r>
              <a:rPr lang="en-US" dirty="0"/>
              <a:t>(“%</a:t>
            </a:r>
            <a:r>
              <a:rPr lang="en-US" dirty="0" err="1"/>
              <a:t>d”,&amp;x</a:t>
            </a:r>
            <a:r>
              <a:rPr lang="en-US" dirty="0"/>
              <a:t>);</a:t>
            </a:r>
          </a:p>
          <a:p>
            <a:r>
              <a:rPr lang="en-US" dirty="0"/>
              <a:t>	push(&amp;</a:t>
            </a:r>
            <a:r>
              <a:rPr lang="en-US" dirty="0" err="1"/>
              <a:t>s,x</a:t>
            </a:r>
            <a:r>
              <a:rPr lang="en-US" dirty="0"/>
              <a:t>);</a:t>
            </a:r>
          </a:p>
          <a:p>
            <a:r>
              <a:rPr lang="en-US" dirty="0"/>
              <a:t>}</a:t>
            </a:r>
          </a:p>
          <a:p>
            <a:endParaRPr lang="en-US" dirty="0"/>
          </a:p>
          <a:p>
            <a:r>
              <a:rPr lang="en-US" dirty="0"/>
              <a:t>for(</a:t>
            </a:r>
            <a:r>
              <a:rPr lang="en-US" dirty="0" err="1"/>
              <a:t>i</a:t>
            </a:r>
            <a:r>
              <a:rPr lang="en-US" dirty="0"/>
              <a:t>=0;i&lt;6;i++)</a:t>
            </a:r>
          </a:p>
          <a:p>
            <a:r>
              <a:rPr lang="en-US" dirty="0"/>
              <a:t>{</a:t>
            </a:r>
          </a:p>
          <a:p>
            <a:r>
              <a:rPr lang="en-US" dirty="0"/>
              <a:t>	x=pop(&amp;s);</a:t>
            </a:r>
          </a:p>
          <a:p>
            <a:r>
              <a:rPr lang="en-US" dirty="0"/>
              <a:t>	</a:t>
            </a:r>
            <a:r>
              <a:rPr lang="en-US" dirty="0" err="1"/>
              <a:t>printf</a:t>
            </a:r>
            <a:r>
              <a:rPr lang="en-US" dirty="0"/>
              <a:t>(“\</a:t>
            </a:r>
            <a:r>
              <a:rPr lang="en-US" dirty="0" err="1"/>
              <a:t>nPopped</a:t>
            </a:r>
            <a:r>
              <a:rPr lang="en-US" dirty="0"/>
              <a:t> Element:%</a:t>
            </a:r>
            <a:r>
              <a:rPr lang="en-US" dirty="0" err="1"/>
              <a:t>d”,x</a:t>
            </a:r>
            <a:r>
              <a:rPr lang="en-US" dirty="0"/>
              <a:t>);</a:t>
            </a:r>
          </a:p>
          <a:p>
            <a:r>
              <a:rPr lang="en-US" dirty="0"/>
              <a:t>}</a:t>
            </a:r>
          </a:p>
          <a:p>
            <a:r>
              <a:rPr lang="en-US" dirty="0" err="1"/>
              <a:t>getch</a:t>
            </a:r>
            <a:r>
              <a:rPr lang="en-US" dirty="0"/>
              <a:t>();</a:t>
            </a:r>
          </a:p>
          <a:p>
            <a:r>
              <a:rPr lang="en-US" dirty="0"/>
              <a:t>}</a:t>
            </a:r>
          </a:p>
          <a:p>
            <a:endParaRPr lang="en-IN" dirty="0"/>
          </a:p>
        </p:txBody>
      </p:sp>
      <p:pic>
        <p:nvPicPr>
          <p:cNvPr id="8" name="Picture 2" descr="C:\Users\Windows7\Desktop\DATA-STRUCTURES-with-Python.png"/>
          <p:cNvPicPr>
            <a:picLocks noChangeAspect="1" noChangeArrowheads="1"/>
          </p:cNvPicPr>
          <p:nvPr/>
        </p:nvPicPr>
        <p:blipFill>
          <a:blip r:embed="rId4"/>
          <a:srcRect/>
          <a:stretch>
            <a:fillRect/>
          </a:stretch>
        </p:blipFill>
        <p:spPr bwMode="auto">
          <a:xfrm>
            <a:off x="7377110" y="214290"/>
            <a:ext cx="1500198" cy="107157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2">
                                            <p:txEl>
                                              <p:pRg st="9" end="9"/>
                                            </p:txEl>
                                          </p:spTgt>
                                        </p:tgtEl>
                                        <p:attrNameLst>
                                          <p:attrName>style.visibility</p:attrName>
                                        </p:attrNameLst>
                                      </p:cBhvr>
                                      <p:to>
                                        <p:strVal val="visible"/>
                                      </p:to>
                                    </p:set>
                                    <p:animEffect transition="in" filter="fade">
                                      <p:cBhvr>
                                        <p:cTn id="13" dur="500"/>
                                        <p:tgtEl>
                                          <p:spTgt spid="12">
                                            <p:txEl>
                                              <p:pRg st="9" end="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2">
                                            <p:txEl>
                                              <p:pRg st="10" end="10"/>
                                            </p:txEl>
                                          </p:spTgt>
                                        </p:tgtEl>
                                        <p:attrNameLst>
                                          <p:attrName>style.visibility</p:attrName>
                                        </p:attrNameLst>
                                      </p:cBhvr>
                                      <p:to>
                                        <p:strVal val="visible"/>
                                      </p:to>
                                    </p:set>
                                    <p:animEffect transition="in" filter="fade">
                                      <p:cBhvr>
                                        <p:cTn id="18" dur="500"/>
                                        <p:tgtEl>
                                          <p:spTgt spid="12">
                                            <p:txEl>
                                              <p:pRg st="10" end="1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5" end="1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6" end="1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7" end="1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3">
                                            <p:txEl>
                                              <p:pRg st="0" end="0"/>
                                            </p:txEl>
                                          </p:spTgt>
                                        </p:tgtEl>
                                        <p:attrNameLst>
                                          <p:attrName>style.visibility</p:attrName>
                                        </p:attrNameLst>
                                      </p:cBhvr>
                                      <p:to>
                                        <p:strVal val="visible"/>
                                      </p:to>
                                    </p:set>
                                    <p:animEffect transition="in" filter="wipe(down)">
                                      <p:cBhvr>
                                        <p:cTn id="33" dur="500"/>
                                        <p:tgtEl>
                                          <p:spTgt spid="13">
                                            <p:txEl>
                                              <p:pRg st="0" end="0"/>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13">
                                            <p:txEl>
                                              <p:pRg st="1" end="1"/>
                                            </p:txEl>
                                          </p:spTgt>
                                        </p:tgtEl>
                                        <p:attrNameLst>
                                          <p:attrName>style.visibility</p:attrName>
                                        </p:attrNameLst>
                                      </p:cBhvr>
                                      <p:to>
                                        <p:strVal val="visible"/>
                                      </p:to>
                                    </p:set>
                                    <p:animEffect transition="in" filter="wipe(down)">
                                      <p:cBhvr>
                                        <p:cTn id="36" dur="500"/>
                                        <p:tgtEl>
                                          <p:spTgt spid="13">
                                            <p:txEl>
                                              <p:pRg st="1" end="1"/>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13">
                                            <p:txEl>
                                              <p:pRg st="5" end="5"/>
                                            </p:txEl>
                                          </p:spTgt>
                                        </p:tgtEl>
                                        <p:attrNameLst>
                                          <p:attrName>style.visibility</p:attrName>
                                        </p:attrNameLst>
                                      </p:cBhvr>
                                      <p:to>
                                        <p:strVal val="visible"/>
                                      </p:to>
                                    </p:set>
                                    <p:animEffect transition="in" filter="wipe(down)">
                                      <p:cBhvr>
                                        <p:cTn id="39" dur="500"/>
                                        <p:tgtEl>
                                          <p:spTgt spid="13">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3">
                                            <p:txEl>
                                              <p:pRg st="2" end="2"/>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3">
                                            <p:txEl>
                                              <p:pRg st="4" end="4"/>
                                            </p:txEl>
                                          </p:spTgt>
                                        </p:tgtEl>
                                        <p:attrNameLst>
                                          <p:attrName>style.visibility</p:attrName>
                                        </p:attrNameLst>
                                      </p:cBhvr>
                                      <p:to>
                                        <p:strVal val="visible"/>
                                      </p:to>
                                    </p:set>
                                    <p:animEffect transition="in" filter="fade">
                                      <p:cBhvr>
                                        <p:cTn id="50" dur="500"/>
                                        <p:tgtEl>
                                          <p:spTgt spid="13">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13">
                                            <p:txEl>
                                              <p:pRg st="7" end="7"/>
                                            </p:txEl>
                                          </p:spTgt>
                                        </p:tgtEl>
                                        <p:attrNameLst>
                                          <p:attrName>style.visibility</p:attrName>
                                        </p:attrNameLst>
                                      </p:cBhvr>
                                      <p:to>
                                        <p:strVal val="visible"/>
                                      </p:to>
                                    </p:set>
                                    <p:animEffect transition="in" filter="wipe(down)">
                                      <p:cBhvr>
                                        <p:cTn id="55" dur="500"/>
                                        <p:tgtEl>
                                          <p:spTgt spid="13">
                                            <p:txEl>
                                              <p:pRg st="7" end="7"/>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13">
                                            <p:txEl>
                                              <p:pRg st="8" end="8"/>
                                            </p:txEl>
                                          </p:spTgt>
                                        </p:tgtEl>
                                        <p:attrNameLst>
                                          <p:attrName>style.visibility</p:attrName>
                                        </p:attrNameLst>
                                      </p:cBhvr>
                                      <p:to>
                                        <p:strVal val="visible"/>
                                      </p:to>
                                    </p:set>
                                    <p:animEffect transition="in" filter="wipe(down)">
                                      <p:cBhvr>
                                        <p:cTn id="58" dur="500"/>
                                        <p:tgtEl>
                                          <p:spTgt spid="13">
                                            <p:txEl>
                                              <p:pRg st="8" end="8"/>
                                            </p:txEl>
                                          </p:spTgt>
                                        </p:tgtEl>
                                      </p:cBhvr>
                                    </p:animEffect>
                                  </p:childTnLst>
                                </p:cTn>
                              </p:par>
                              <p:par>
                                <p:cTn id="59" presetID="22" presetClass="entr" presetSubtype="4" fill="hold" nodeType="withEffect">
                                  <p:stCondLst>
                                    <p:cond delay="0"/>
                                  </p:stCondLst>
                                  <p:childTnLst>
                                    <p:set>
                                      <p:cBhvr>
                                        <p:cTn id="60" dur="1" fill="hold">
                                          <p:stCondLst>
                                            <p:cond delay="0"/>
                                          </p:stCondLst>
                                        </p:cTn>
                                        <p:tgtEl>
                                          <p:spTgt spid="13">
                                            <p:txEl>
                                              <p:pRg st="11" end="11"/>
                                            </p:txEl>
                                          </p:spTgt>
                                        </p:tgtEl>
                                        <p:attrNameLst>
                                          <p:attrName>style.visibility</p:attrName>
                                        </p:attrNameLst>
                                      </p:cBhvr>
                                      <p:to>
                                        <p:strVal val="visible"/>
                                      </p:to>
                                    </p:set>
                                    <p:animEffect transition="in" filter="wipe(down)">
                                      <p:cBhvr>
                                        <p:cTn id="61" dur="500"/>
                                        <p:tgtEl>
                                          <p:spTgt spid="13">
                                            <p:txEl>
                                              <p:pRg st="11" end="11"/>
                                            </p:txEl>
                                          </p:spTgt>
                                        </p:tgtEl>
                                      </p:cBhvr>
                                    </p:animEffect>
                                  </p:childTnLst>
                                </p:cTn>
                              </p:par>
                              <p:par>
                                <p:cTn id="62" presetID="22" presetClass="entr" presetSubtype="4" fill="hold" nodeType="withEffect">
                                  <p:stCondLst>
                                    <p:cond delay="0"/>
                                  </p:stCondLst>
                                  <p:childTnLst>
                                    <p:set>
                                      <p:cBhvr>
                                        <p:cTn id="63" dur="1" fill="hold">
                                          <p:stCondLst>
                                            <p:cond delay="0"/>
                                          </p:stCondLst>
                                        </p:cTn>
                                        <p:tgtEl>
                                          <p:spTgt spid="13">
                                            <p:txEl>
                                              <p:pRg st="13" end="13"/>
                                            </p:txEl>
                                          </p:spTgt>
                                        </p:tgtEl>
                                        <p:attrNameLst>
                                          <p:attrName>style.visibility</p:attrName>
                                        </p:attrNameLst>
                                      </p:cBhvr>
                                      <p:to>
                                        <p:strVal val="visible"/>
                                      </p:to>
                                    </p:set>
                                    <p:animEffect transition="in" filter="wipe(down)">
                                      <p:cBhvr>
                                        <p:cTn id="64" dur="500"/>
                                        <p:tgtEl>
                                          <p:spTgt spid="13">
                                            <p:txEl>
                                              <p:pRg st="13" end="1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3">
                                            <p:txEl>
                                              <p:pRg st="9" end="9"/>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
                                            <p:txEl>
                                              <p:pRg st="10" end="10"/>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rmAutofit/>
          </a:bodyPr>
          <a:lstStyle/>
          <a:p>
            <a:pPr algn="ctr"/>
            <a:r>
              <a:rPr lang="en-US" sz="3600" b="1" dirty="0"/>
              <a:t>Defining Push</a:t>
            </a:r>
            <a:endParaRPr lang="en-IN" sz="3600" b="1" dirty="0"/>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11560" y="1772816"/>
            <a:ext cx="5442516" cy="3785652"/>
          </a:xfrm>
          <a:prstGeom prst="rect">
            <a:avLst/>
          </a:prstGeom>
          <a:noFill/>
        </p:spPr>
        <p:txBody>
          <a:bodyPr wrap="none" rtlCol="0">
            <a:spAutoFit/>
          </a:bodyPr>
          <a:lstStyle/>
          <a:p>
            <a:r>
              <a:rPr lang="en-US" sz="2400" dirty="0"/>
              <a:t>void push(</a:t>
            </a:r>
            <a:r>
              <a:rPr lang="en-US" sz="2400" dirty="0" err="1"/>
              <a:t>struct</a:t>
            </a:r>
            <a:r>
              <a:rPr lang="en-US" sz="2400" dirty="0"/>
              <a:t> Stack *p, </a:t>
            </a:r>
            <a:r>
              <a:rPr lang="en-US" sz="2400" dirty="0" err="1"/>
              <a:t>int</a:t>
            </a:r>
            <a:r>
              <a:rPr lang="en-US" sz="2400" dirty="0"/>
              <a:t> x)</a:t>
            </a:r>
          </a:p>
          <a:p>
            <a:r>
              <a:rPr lang="en-US" sz="2400" dirty="0"/>
              <a:t>{</a:t>
            </a:r>
          </a:p>
          <a:p>
            <a:r>
              <a:rPr lang="en-US" sz="2400" dirty="0"/>
              <a:t>	if(p-&gt;</a:t>
            </a:r>
            <a:r>
              <a:rPr lang="en-US" sz="2400" dirty="0" err="1"/>
              <a:t>tos</a:t>
            </a:r>
            <a:r>
              <a:rPr lang="en-US" sz="2400" dirty="0"/>
              <a:t>==4)</a:t>
            </a:r>
          </a:p>
          <a:p>
            <a:r>
              <a:rPr lang="en-US" sz="2400" dirty="0"/>
              <a:t>	{</a:t>
            </a:r>
          </a:p>
          <a:p>
            <a:r>
              <a:rPr lang="en-US" sz="2400" dirty="0"/>
              <a:t>		</a:t>
            </a:r>
            <a:r>
              <a:rPr lang="en-US" sz="2400" dirty="0" err="1"/>
              <a:t>printf</a:t>
            </a:r>
            <a:r>
              <a:rPr lang="en-US" sz="2400" dirty="0"/>
              <a:t>(“Stack Overflow”);</a:t>
            </a:r>
          </a:p>
          <a:p>
            <a:r>
              <a:rPr lang="en-US" sz="2400" dirty="0"/>
              <a:t>		return;</a:t>
            </a:r>
          </a:p>
          <a:p>
            <a:r>
              <a:rPr lang="en-US" sz="2400" dirty="0"/>
              <a:t>	}</a:t>
            </a:r>
          </a:p>
          <a:p>
            <a:r>
              <a:rPr lang="en-US" sz="2400" dirty="0"/>
              <a:t>	p-&gt;</a:t>
            </a:r>
            <a:r>
              <a:rPr lang="en-US" sz="2400" dirty="0" err="1"/>
              <a:t>tos</a:t>
            </a:r>
            <a:r>
              <a:rPr lang="en-US" sz="2400" dirty="0"/>
              <a:t>++;</a:t>
            </a:r>
          </a:p>
          <a:p>
            <a:r>
              <a:rPr lang="en-US" sz="2400" dirty="0"/>
              <a:t>	p-&gt;</a:t>
            </a:r>
            <a:r>
              <a:rPr lang="en-US" sz="2400" dirty="0" err="1"/>
              <a:t>arr</a:t>
            </a:r>
            <a:r>
              <a:rPr lang="en-US" sz="2400" dirty="0"/>
              <a:t>[p-</a:t>
            </a:r>
            <a:r>
              <a:rPr lang="en-US" sz="2400" dirty="0" err="1"/>
              <a:t>tos</a:t>
            </a:r>
            <a:r>
              <a:rPr lang="en-US" sz="2400" dirty="0"/>
              <a:t>]=x;</a:t>
            </a:r>
          </a:p>
          <a:p>
            <a:r>
              <a:rPr lang="en-US" sz="2400" dirty="0"/>
              <a:t>}</a:t>
            </a:r>
          </a:p>
        </p:txBody>
      </p:sp>
      <p:pic>
        <p:nvPicPr>
          <p:cNvPr id="6" name="Picture 2" descr="C:\Users\Windows7\Desktop\DATA-STRUCTURES-with-Python.png"/>
          <p:cNvPicPr>
            <a:picLocks noChangeAspect="1" noChangeArrowheads="1"/>
          </p:cNvPicPr>
          <p:nvPr/>
        </p:nvPicPr>
        <p:blipFill>
          <a:blip r:embed="rId4"/>
          <a:srcRect/>
          <a:stretch>
            <a:fillRect/>
          </a:stretch>
        </p:blipFill>
        <p:spPr bwMode="auto">
          <a:xfrm>
            <a:off x="7377110" y="214290"/>
            <a:ext cx="1500198" cy="107157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down)">
                                      <p:cBhvr>
                                        <p:cTn id="7" dur="500"/>
                                        <p:tgtEl>
                                          <p:spTgt spid="1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wipe(down)">
                                      <p:cBhvr>
                                        <p:cTn id="10" dur="500"/>
                                        <p:tgtEl>
                                          <p:spTgt spid="12">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2">
                                            <p:txEl>
                                              <p:pRg st="9" end="9"/>
                                            </p:txEl>
                                          </p:spTgt>
                                        </p:tgtEl>
                                        <p:attrNameLst>
                                          <p:attrName>style.visibility</p:attrName>
                                        </p:attrNameLst>
                                      </p:cBhvr>
                                      <p:to>
                                        <p:strVal val="visible"/>
                                      </p:to>
                                    </p:set>
                                    <p:animEffect transition="in" filter="wipe(down)">
                                      <p:cBhvr>
                                        <p:cTn id="13" dur="500"/>
                                        <p:tgtEl>
                                          <p:spTgt spid="12">
                                            <p:txEl>
                                              <p:pRg st="9" end="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2">
                                            <p:txEl>
                                              <p:pRg st="2" end="2"/>
                                            </p:txEl>
                                          </p:spTgt>
                                        </p:tgtEl>
                                        <p:attrNameLst>
                                          <p:attrName>style.visibility</p:attrName>
                                        </p:attrNameLst>
                                      </p:cBhvr>
                                      <p:to>
                                        <p:strVal val="visible"/>
                                      </p:to>
                                    </p:set>
                                    <p:animEffect transition="in" filter="wipe(down)">
                                      <p:cBhvr>
                                        <p:cTn id="18" dur="500"/>
                                        <p:tgtEl>
                                          <p:spTgt spid="12">
                                            <p:txEl>
                                              <p:pRg st="2" end="2"/>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12">
                                            <p:txEl>
                                              <p:pRg st="6" end="6"/>
                                            </p:txEl>
                                          </p:spTgt>
                                        </p:tgtEl>
                                        <p:attrNameLst>
                                          <p:attrName>style.visibility</p:attrName>
                                        </p:attrNameLst>
                                      </p:cBhvr>
                                      <p:to>
                                        <p:strVal val="visible"/>
                                      </p:to>
                                    </p:set>
                                    <p:animEffect transition="in" filter="wipe(down)">
                                      <p:cBhvr>
                                        <p:cTn id="21" dur="500"/>
                                        <p:tgtEl>
                                          <p:spTgt spid="12">
                                            <p:txEl>
                                              <p:pRg st="6" end="6"/>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12">
                                            <p:txEl>
                                              <p:pRg st="3" end="3"/>
                                            </p:txEl>
                                          </p:spTgt>
                                        </p:tgtEl>
                                        <p:attrNameLst>
                                          <p:attrName>style.visibility</p:attrName>
                                        </p:attrNameLst>
                                      </p:cBhvr>
                                      <p:to>
                                        <p:strVal val="visible"/>
                                      </p:to>
                                    </p:set>
                                    <p:animEffect transition="in" filter="wipe(down)">
                                      <p:cBhvr>
                                        <p:cTn id="24" dur="500"/>
                                        <p:tgtEl>
                                          <p:spTgt spid="1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
                                            <p:txEl>
                                              <p:pRg st="7" end="7"/>
                                            </p:txEl>
                                          </p:spTgt>
                                        </p:tgtEl>
                                        <p:attrNameLst>
                                          <p:attrName>style.visibility</p:attrName>
                                        </p:attrNameLst>
                                      </p:cBhvr>
                                      <p:to>
                                        <p:strVal val="visible"/>
                                      </p:to>
                                    </p:set>
                                    <p:animEffect transition="in" filter="fade">
                                      <p:cBhvr>
                                        <p:cTn id="35" dur="500"/>
                                        <p:tgtEl>
                                          <p:spTgt spid="12">
                                            <p:txEl>
                                              <p:pRg st="7" end="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2">
                                            <p:txEl>
                                              <p:pRg st="8" end="8"/>
                                            </p:txEl>
                                          </p:spTgt>
                                        </p:tgtEl>
                                        <p:attrNameLst>
                                          <p:attrName>style.visibility</p:attrName>
                                        </p:attrNameLst>
                                      </p:cBhvr>
                                      <p:to>
                                        <p:strVal val="visible"/>
                                      </p:to>
                                    </p:set>
                                    <p:animEffect transition="in" filter="fade">
                                      <p:cBhvr>
                                        <p:cTn id="38" dur="500"/>
                                        <p:tgtEl>
                                          <p:spTgt spid="1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467600" cy="838200"/>
          </a:xfrm>
        </p:spPr>
        <p:txBody>
          <a:bodyPr>
            <a:normAutofit/>
          </a:bodyPr>
          <a:lstStyle/>
          <a:p>
            <a:pPr algn="ctr"/>
            <a:r>
              <a:rPr lang="en-US" sz="3600" b="1" dirty="0"/>
              <a:t>Defining Pop</a:t>
            </a:r>
            <a:endParaRPr lang="en-IN" sz="3600" b="1" dirty="0"/>
          </a:p>
        </p:txBody>
      </p:sp>
      <p:pic>
        <p:nvPicPr>
          <p:cNvPr id="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467544" y="1844824"/>
            <a:ext cx="5650906" cy="3416320"/>
          </a:xfrm>
          <a:prstGeom prst="rect">
            <a:avLst/>
          </a:prstGeom>
          <a:noFill/>
        </p:spPr>
        <p:txBody>
          <a:bodyPr wrap="none" rtlCol="0">
            <a:spAutoFit/>
          </a:bodyPr>
          <a:lstStyle/>
          <a:p>
            <a:r>
              <a:rPr lang="en-US" sz="2400" dirty="0"/>
              <a:t>int pop(struct Stack *p)</a:t>
            </a:r>
          </a:p>
          <a:p>
            <a:r>
              <a:rPr lang="en-US" sz="2400" dirty="0"/>
              <a:t>{</a:t>
            </a:r>
          </a:p>
          <a:p>
            <a:r>
              <a:rPr lang="en-US" sz="2400" dirty="0"/>
              <a:t>	if(p-&gt;</a:t>
            </a:r>
            <a:r>
              <a:rPr lang="en-US" sz="2400" dirty="0" err="1"/>
              <a:t>tos</a:t>
            </a:r>
            <a:r>
              <a:rPr lang="en-US" sz="2400" dirty="0"/>
              <a:t>==-1)</a:t>
            </a:r>
          </a:p>
          <a:p>
            <a:r>
              <a:rPr lang="en-US" sz="2400" dirty="0"/>
              <a:t>	{</a:t>
            </a:r>
          </a:p>
          <a:p>
            <a:r>
              <a:rPr lang="en-US" sz="2400" dirty="0"/>
              <a:t>		</a:t>
            </a:r>
            <a:r>
              <a:rPr lang="en-US" sz="2400" dirty="0" err="1"/>
              <a:t>printf</a:t>
            </a:r>
            <a:r>
              <a:rPr lang="en-US" sz="2400" dirty="0"/>
              <a:t>(“Stack Underflow”);</a:t>
            </a:r>
          </a:p>
          <a:p>
            <a:r>
              <a:rPr lang="en-US" sz="2400" dirty="0"/>
              <a:t>		return -1;</a:t>
            </a:r>
          </a:p>
          <a:p>
            <a:r>
              <a:rPr lang="en-US" sz="2400" dirty="0"/>
              <a:t>	}</a:t>
            </a:r>
          </a:p>
          <a:p>
            <a:r>
              <a:rPr lang="en-US" sz="2400" dirty="0"/>
              <a:t>	return p-&gt;</a:t>
            </a:r>
            <a:r>
              <a:rPr lang="en-US" sz="2400" dirty="0" err="1"/>
              <a:t>arr</a:t>
            </a:r>
            <a:r>
              <a:rPr lang="en-US" sz="2400" dirty="0"/>
              <a:t>[p-</a:t>
            </a:r>
            <a:r>
              <a:rPr lang="en-US" sz="2400" dirty="0" err="1"/>
              <a:t>tos</a:t>
            </a:r>
            <a:r>
              <a:rPr lang="en-US" sz="2400" dirty="0"/>
              <a:t>--];</a:t>
            </a:r>
          </a:p>
          <a:p>
            <a:r>
              <a:rPr lang="en-US" sz="2400" dirty="0"/>
              <a:t>}</a:t>
            </a:r>
          </a:p>
        </p:txBody>
      </p:sp>
      <p:pic>
        <p:nvPicPr>
          <p:cNvPr id="6" name="Picture 2" descr="C:\Users\Windows7\Desktop\DATA-STRUCTURES-with-Python.png"/>
          <p:cNvPicPr>
            <a:picLocks noChangeAspect="1" noChangeArrowheads="1"/>
          </p:cNvPicPr>
          <p:nvPr/>
        </p:nvPicPr>
        <p:blipFill>
          <a:blip r:embed="rId4"/>
          <a:srcRect/>
          <a:stretch>
            <a:fillRect/>
          </a:stretch>
        </p:blipFill>
        <p:spPr bwMode="auto">
          <a:xfrm>
            <a:off x="7377110" y="214290"/>
            <a:ext cx="1500198" cy="107157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4888</TotalTime>
  <Words>847</Words>
  <Application>Microsoft Office PowerPoint</Application>
  <PresentationFormat>On-screen Show (4:3)</PresentationFormat>
  <Paragraphs>207</Paragraphs>
  <Slides>14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Georgia</vt:lpstr>
      <vt:lpstr>Wingdings</vt:lpstr>
      <vt:lpstr>Wingdings 2</vt:lpstr>
      <vt:lpstr>Civic</vt:lpstr>
      <vt:lpstr>PowerPoint Presentation</vt:lpstr>
      <vt:lpstr>Today’s Agenda</vt:lpstr>
      <vt:lpstr>What is a Pseudocode?</vt:lpstr>
      <vt:lpstr>Pseudocode For Push</vt:lpstr>
      <vt:lpstr>Pseudocode for Pop</vt:lpstr>
      <vt:lpstr>Implementing Push &amp; Pop</vt:lpstr>
      <vt:lpstr>Implementing Stack</vt:lpstr>
      <vt:lpstr>Defining Push</vt:lpstr>
      <vt:lpstr>Defining Pop</vt:lpstr>
      <vt:lpstr>Output</vt:lpstr>
      <vt:lpstr>Assignment</vt:lpstr>
      <vt:lpstr>Assignment</vt:lpstr>
      <vt:lpstr>Assignment</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ON JAVA(J2SE)</dc:title>
  <dc:creator>palash</dc:creator>
  <cp:lastModifiedBy>Aman khan</cp:lastModifiedBy>
  <cp:revision>219</cp:revision>
  <dcterms:created xsi:type="dcterms:W3CDTF">2015-12-21T13:46:48Z</dcterms:created>
  <dcterms:modified xsi:type="dcterms:W3CDTF">2022-08-03T09:15:30Z</dcterms:modified>
</cp:coreProperties>
</file>