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362" r:id="rId4"/>
    <p:sldId id="365" r:id="rId5"/>
    <p:sldId id="366" r:id="rId6"/>
    <p:sldId id="367" r:id="rId7"/>
    <p:sldId id="301" r:id="rId8"/>
    <p:sldId id="363" r:id="rId9"/>
    <p:sldId id="3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1" autoAdjust="0"/>
    <p:restoredTop sz="94660"/>
  </p:normalViewPr>
  <p:slideViewPr>
    <p:cSldViewPr>
      <p:cViewPr varScale="1">
        <p:scale>
          <a:sx n="81" d="100"/>
          <a:sy n="81" d="100"/>
        </p:scale>
        <p:origin x="95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han" userId="474f963816709eaa" providerId="LiveId" clId="{FC097EDC-11ED-4179-BCC7-0B8D4D14CB0F}"/>
    <pc:docChg chg="undo custSel modSld">
      <pc:chgData name="Aman khan" userId="474f963816709eaa" providerId="LiveId" clId="{FC097EDC-11ED-4179-BCC7-0B8D4D14CB0F}" dt="2022-08-25T02:33:41.198" v="307"/>
      <pc:docMkLst>
        <pc:docMk/>
      </pc:docMkLst>
      <pc:sldChg chg="modAnim">
        <pc:chgData name="Aman khan" userId="474f963816709eaa" providerId="LiveId" clId="{FC097EDC-11ED-4179-BCC7-0B8D4D14CB0F}" dt="2022-08-15T17:30:51.972" v="4"/>
        <pc:sldMkLst>
          <pc:docMk/>
          <pc:sldMk cId="0" sldId="257"/>
        </pc:sldMkLst>
      </pc:sldChg>
      <pc:sldChg chg="modSp mod modAnim">
        <pc:chgData name="Aman khan" userId="474f963816709eaa" providerId="LiveId" clId="{FC097EDC-11ED-4179-BCC7-0B8D4D14CB0F}" dt="2022-08-25T02:33:41.198" v="307"/>
        <pc:sldMkLst>
          <pc:docMk/>
          <pc:sldMk cId="0" sldId="301"/>
        </pc:sldMkLst>
        <pc:spChg chg="mod">
          <ac:chgData name="Aman khan" userId="474f963816709eaa" providerId="LiveId" clId="{FC097EDC-11ED-4179-BCC7-0B8D4D14CB0F}" dt="2022-08-15T18:05:51.207" v="272" actId="1076"/>
          <ac:spMkLst>
            <pc:docMk/>
            <pc:sldMk cId="0" sldId="301"/>
            <ac:spMk id="6" creationId="{00000000-0000-0000-0000-000000000000}"/>
          </ac:spMkLst>
        </pc:spChg>
      </pc:sldChg>
      <pc:sldChg chg="modAnim">
        <pc:chgData name="Aman khan" userId="474f963816709eaa" providerId="LiveId" clId="{FC097EDC-11ED-4179-BCC7-0B8D4D14CB0F}" dt="2022-08-15T17:31:59.483" v="10"/>
        <pc:sldMkLst>
          <pc:docMk/>
          <pc:sldMk cId="0" sldId="362"/>
        </pc:sldMkLst>
      </pc:sldChg>
      <pc:sldChg chg="modAnim">
        <pc:chgData name="Aman khan" userId="474f963816709eaa" providerId="LiveId" clId="{FC097EDC-11ED-4179-BCC7-0B8D4D14CB0F}" dt="2022-08-15T17:56:58.958" v="204"/>
        <pc:sldMkLst>
          <pc:docMk/>
          <pc:sldMk cId="0" sldId="363"/>
        </pc:sldMkLst>
      </pc:sldChg>
      <pc:sldChg chg="modSp mod modAnim">
        <pc:chgData name="Aman khan" userId="474f963816709eaa" providerId="LiveId" clId="{FC097EDC-11ED-4179-BCC7-0B8D4D14CB0F}" dt="2022-08-15T18:04:34.816" v="268"/>
        <pc:sldMkLst>
          <pc:docMk/>
          <pc:sldMk cId="0" sldId="364"/>
        </pc:sldMkLst>
        <pc:spChg chg="mod">
          <ac:chgData name="Aman khan" userId="474f963816709eaa" providerId="LiveId" clId="{FC097EDC-11ED-4179-BCC7-0B8D4D14CB0F}" dt="2022-08-15T18:04:30.734" v="267" actId="14100"/>
          <ac:spMkLst>
            <pc:docMk/>
            <pc:sldMk cId="0" sldId="364"/>
            <ac:spMk id="38" creationId="{00000000-0000-0000-0000-000000000000}"/>
          </ac:spMkLst>
        </pc:spChg>
      </pc:sldChg>
      <pc:sldChg chg="modAnim">
        <pc:chgData name="Aman khan" userId="474f963816709eaa" providerId="LiveId" clId="{FC097EDC-11ED-4179-BCC7-0B8D4D14CB0F}" dt="2022-08-15T17:32:33.717" v="11"/>
        <pc:sldMkLst>
          <pc:docMk/>
          <pc:sldMk cId="385010971" sldId="365"/>
        </pc:sldMkLst>
      </pc:sldChg>
      <pc:sldChg chg="modSp mod modAnim">
        <pc:chgData name="Aman khan" userId="474f963816709eaa" providerId="LiveId" clId="{FC097EDC-11ED-4179-BCC7-0B8D4D14CB0F}" dt="2022-08-15T17:45:35.186" v="130"/>
        <pc:sldMkLst>
          <pc:docMk/>
          <pc:sldMk cId="2302571104" sldId="366"/>
        </pc:sldMkLst>
        <pc:spChg chg="mod">
          <ac:chgData name="Aman khan" userId="474f963816709eaa" providerId="LiveId" clId="{FC097EDC-11ED-4179-BCC7-0B8D4D14CB0F}" dt="2022-08-15T17:34:42.251" v="29" actId="20577"/>
          <ac:spMkLst>
            <pc:docMk/>
            <pc:sldMk cId="2302571104" sldId="366"/>
            <ac:spMk id="3" creationId="{00000000-0000-0000-0000-000000000000}"/>
          </ac:spMkLst>
        </pc:spChg>
        <pc:spChg chg="mod">
          <ac:chgData name="Aman khan" userId="474f963816709eaa" providerId="LiveId" clId="{FC097EDC-11ED-4179-BCC7-0B8D4D14CB0F}" dt="2022-08-15T17:37:25.589" v="57" actId="1076"/>
          <ac:spMkLst>
            <pc:docMk/>
            <pc:sldMk cId="2302571104" sldId="366"/>
            <ac:spMk id="11" creationId="{5D98F750-01A7-FCDE-35B4-8EF16B9503E6}"/>
          </ac:spMkLst>
        </pc:spChg>
        <pc:spChg chg="mod">
          <ac:chgData name="Aman khan" userId="474f963816709eaa" providerId="LiveId" clId="{FC097EDC-11ED-4179-BCC7-0B8D4D14CB0F}" dt="2022-08-15T17:41:07.221" v="79" actId="1076"/>
          <ac:spMkLst>
            <pc:docMk/>
            <pc:sldMk cId="2302571104" sldId="366"/>
            <ac:spMk id="22" creationId="{3444FFE0-285D-15D0-895B-3EF64ABC1A15}"/>
          </ac:spMkLst>
        </pc:spChg>
        <pc:spChg chg="mod">
          <ac:chgData name="Aman khan" userId="474f963816709eaa" providerId="LiveId" clId="{FC097EDC-11ED-4179-BCC7-0B8D4D14CB0F}" dt="2022-08-15T17:40:27.550" v="74" actId="1076"/>
          <ac:spMkLst>
            <pc:docMk/>
            <pc:sldMk cId="2302571104" sldId="366"/>
            <ac:spMk id="23" creationId="{A12F4E23-5072-A12A-9206-361C83B554F9}"/>
          </ac:spMkLst>
        </pc:spChg>
        <pc:spChg chg="mod">
          <ac:chgData name="Aman khan" userId="474f963816709eaa" providerId="LiveId" clId="{FC097EDC-11ED-4179-BCC7-0B8D4D14CB0F}" dt="2022-08-15T17:41:02.581" v="78" actId="1076"/>
          <ac:spMkLst>
            <pc:docMk/>
            <pc:sldMk cId="2302571104" sldId="366"/>
            <ac:spMk id="28" creationId="{000EB5F3-F959-2928-0024-238C76019170}"/>
          </ac:spMkLst>
        </pc:spChg>
        <pc:cxnChg chg="mod">
          <ac:chgData name="Aman khan" userId="474f963816709eaa" providerId="LiveId" clId="{FC097EDC-11ED-4179-BCC7-0B8D4D14CB0F}" dt="2022-08-15T17:34:19.273" v="22" actId="14100"/>
          <ac:cxnSpMkLst>
            <pc:docMk/>
            <pc:sldMk cId="2302571104" sldId="366"/>
            <ac:cxnSpMk id="19" creationId="{6B76C359-5681-E21A-9D91-19DEBDC78301}"/>
          </ac:cxnSpMkLst>
        </pc:cxnChg>
      </pc:sldChg>
      <pc:sldChg chg="modSp mod modAnim">
        <pc:chgData name="Aman khan" userId="474f963816709eaa" providerId="LiveId" clId="{FC097EDC-11ED-4179-BCC7-0B8D4D14CB0F}" dt="2022-08-15T17:45:48.802" v="131"/>
        <pc:sldMkLst>
          <pc:docMk/>
          <pc:sldMk cId="3362789341" sldId="367"/>
        </pc:sldMkLst>
        <pc:spChg chg="mod">
          <ac:chgData name="Aman khan" userId="474f963816709eaa" providerId="LiveId" clId="{FC097EDC-11ED-4179-BCC7-0B8D4D14CB0F}" dt="2022-08-15T17:45:16.084" v="123" actId="20577"/>
          <ac:spMkLst>
            <pc:docMk/>
            <pc:sldMk cId="3362789341" sldId="36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25-08-2022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/>
              <a:t>Data structure</a:t>
            </a:r>
          </a:p>
          <a:p>
            <a:r>
              <a:rPr lang="en-US" sz="4400" dirty="0"/>
              <a:t>(in c)</a:t>
            </a:r>
          </a:p>
          <a:p>
            <a:r>
              <a:rPr lang="en-US" sz="4400">
                <a:solidFill>
                  <a:srgbClr val="FF0000"/>
                </a:solidFill>
              </a:rPr>
              <a:t>Lecture 5</a:t>
            </a:r>
          </a:p>
          <a:p>
            <a:endParaRPr lang="en-US" sz="44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/>
              <a:t>Applications Of A Stack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rgbClr val="FF000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is very important </a:t>
            </a:r>
            <a:r>
              <a:rPr lang="en-US" sz="2400" dirty="0">
                <a:solidFill>
                  <a:srgbClr val="00B050"/>
                </a:solidFill>
              </a:rPr>
              <a:t>Data Structure </a:t>
            </a:r>
            <a:r>
              <a:rPr lang="en-US" sz="2400" dirty="0">
                <a:solidFill>
                  <a:schemeClr val="tx1"/>
                </a:solidFill>
              </a:rPr>
              <a:t>which is used by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dirty="0">
                <a:solidFill>
                  <a:srgbClr val="00206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as well as </a:t>
            </a:r>
            <a:r>
              <a:rPr lang="en-US" sz="2400" dirty="0">
                <a:solidFill>
                  <a:srgbClr val="C00000"/>
                </a:solidFill>
              </a:rPr>
              <a:t>programmers</a:t>
            </a:r>
            <a:r>
              <a:rPr lang="en-US" sz="2400" dirty="0">
                <a:solidFill>
                  <a:schemeClr val="tx1"/>
                </a:solidFill>
              </a:rPr>
              <a:t> in many </a:t>
            </a:r>
            <a:r>
              <a:rPr lang="en-US" sz="2400" dirty="0">
                <a:solidFill>
                  <a:srgbClr val="002060"/>
                </a:solidFill>
              </a:rPr>
              <a:t>situation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Compilers</a:t>
            </a:r>
            <a:r>
              <a:rPr lang="en-US" sz="2400" dirty="0">
                <a:solidFill>
                  <a:schemeClr val="tx1"/>
                </a:solidFill>
              </a:rPr>
              <a:t> use </a:t>
            </a:r>
            <a:r>
              <a:rPr lang="en-US" sz="2400" dirty="0">
                <a:solidFill>
                  <a:srgbClr val="00B05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when they use </a:t>
            </a:r>
            <a:r>
              <a:rPr lang="en-US" sz="2400" dirty="0">
                <a:solidFill>
                  <a:srgbClr val="C00000"/>
                </a:solidFill>
              </a:rPr>
              <a:t>local variables</a:t>
            </a:r>
            <a:r>
              <a:rPr lang="en-US" sz="2400" dirty="0">
                <a:solidFill>
                  <a:schemeClr val="tx1"/>
                </a:solidFill>
              </a:rPr>
              <a:t> of a </a:t>
            </a:r>
            <a:r>
              <a:rPr lang="en-US" sz="2400" dirty="0">
                <a:solidFill>
                  <a:srgbClr val="002060"/>
                </a:solidFill>
              </a:rPr>
              <a:t>function </a:t>
            </a:r>
            <a:r>
              <a:rPr lang="en-US" sz="2400" dirty="0">
                <a:solidFill>
                  <a:schemeClr val="tx1"/>
                </a:solidFill>
              </a:rPr>
              <a:t>in </a:t>
            </a:r>
            <a:r>
              <a:rPr lang="en-US" sz="2400" dirty="0">
                <a:solidFill>
                  <a:srgbClr val="FF0000"/>
                </a:solidFill>
              </a:rPr>
              <a:t>memory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Whenever</a:t>
            </a:r>
            <a:r>
              <a:rPr lang="en-US" sz="2400" dirty="0">
                <a:solidFill>
                  <a:schemeClr val="tx1"/>
                </a:solidFill>
              </a:rPr>
              <a:t> we pass </a:t>
            </a:r>
            <a:r>
              <a:rPr lang="en-US" sz="2400" dirty="0">
                <a:solidFill>
                  <a:srgbClr val="0070C0"/>
                </a:solidFill>
              </a:rPr>
              <a:t>arguments</a:t>
            </a:r>
            <a:r>
              <a:rPr lang="en-US" sz="2400" dirty="0">
                <a:solidFill>
                  <a:schemeClr val="tx1"/>
                </a:solidFill>
              </a:rPr>
              <a:t> to a </a:t>
            </a:r>
            <a:r>
              <a:rPr lang="en-US" sz="2400" dirty="0">
                <a:solidFill>
                  <a:srgbClr val="00B05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, the </a:t>
            </a:r>
            <a:r>
              <a:rPr lang="en-US" sz="2400" dirty="0">
                <a:solidFill>
                  <a:srgbClr val="7030A0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 always uses </a:t>
            </a:r>
            <a:r>
              <a:rPr lang="en-US" sz="2400" dirty="0">
                <a:solidFill>
                  <a:srgbClr val="C0000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for passing these </a:t>
            </a:r>
            <a:r>
              <a:rPr lang="en-US" sz="2400" dirty="0">
                <a:solidFill>
                  <a:srgbClr val="0070C0"/>
                </a:solidFill>
              </a:rPr>
              <a:t>arguments</a:t>
            </a:r>
            <a:r>
              <a:rPr lang="en-US" sz="2400" dirty="0">
                <a:solidFill>
                  <a:schemeClr val="tx1"/>
                </a:solidFill>
              </a:rPr>
              <a:t> and in the </a:t>
            </a:r>
            <a:r>
              <a:rPr lang="en-US" sz="2400" dirty="0">
                <a:solidFill>
                  <a:srgbClr val="00B05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 it again </a:t>
            </a:r>
            <a:r>
              <a:rPr lang="en-US" sz="2400" dirty="0">
                <a:solidFill>
                  <a:srgbClr val="7030A0"/>
                </a:solidFill>
              </a:rPr>
              <a:t>pops</a:t>
            </a:r>
            <a:r>
              <a:rPr lang="en-US" sz="2400" dirty="0">
                <a:solidFill>
                  <a:schemeClr val="tx1"/>
                </a:solidFill>
              </a:rPr>
              <a:t> these </a:t>
            </a:r>
            <a:r>
              <a:rPr lang="en-US" sz="2400" dirty="0">
                <a:solidFill>
                  <a:srgbClr val="0070C0"/>
                </a:solidFill>
              </a:rPr>
              <a:t>arguments</a:t>
            </a:r>
            <a:r>
              <a:rPr lang="en-US" sz="2400" dirty="0">
                <a:solidFill>
                  <a:schemeClr val="tx1"/>
                </a:solidFill>
              </a:rPr>
              <a:t> from the </a:t>
            </a:r>
            <a:r>
              <a:rPr lang="en-US" sz="2400" dirty="0">
                <a:solidFill>
                  <a:srgbClr val="FF000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 fontScale="92500"/>
          </a:bodyPr>
          <a:lstStyle/>
          <a:p>
            <a:pPr marL="514350" indent="-51435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Whenever</a:t>
            </a:r>
            <a:r>
              <a:rPr lang="en-US" sz="2400" dirty="0">
                <a:solidFill>
                  <a:schemeClr val="tx1"/>
                </a:solidFill>
              </a:rPr>
              <a:t> compilers</a:t>
            </a:r>
            <a:r>
              <a:rPr lang="en-US" sz="2400" dirty="0">
                <a:solidFill>
                  <a:srgbClr val="0070C0"/>
                </a:solidFill>
              </a:rPr>
              <a:t> encounter </a:t>
            </a: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dirty="0">
                <a:solidFill>
                  <a:srgbClr val="00B05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 call, they always </a:t>
            </a:r>
            <a:r>
              <a:rPr lang="en-US" sz="2400" dirty="0">
                <a:solidFill>
                  <a:srgbClr val="00B050"/>
                </a:solidFill>
              </a:rPr>
              <a:t>stores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dirty="0">
                <a:solidFill>
                  <a:srgbClr val="C00000"/>
                </a:solidFill>
              </a:rPr>
              <a:t>address</a:t>
            </a:r>
            <a:r>
              <a:rPr lang="en-US" sz="2400" dirty="0">
                <a:solidFill>
                  <a:schemeClr val="tx1"/>
                </a:solidFill>
              </a:rPr>
              <a:t> of next instruction to be </a:t>
            </a:r>
            <a:r>
              <a:rPr lang="en-US" sz="2400" dirty="0">
                <a:solidFill>
                  <a:srgbClr val="FF0000"/>
                </a:solidFill>
              </a:rPr>
              <a:t>executed</a:t>
            </a:r>
            <a:r>
              <a:rPr lang="en-US" sz="2400" dirty="0">
                <a:solidFill>
                  <a:schemeClr val="tx1"/>
                </a:solidFill>
              </a:rPr>
              <a:t> in the </a:t>
            </a:r>
            <a:r>
              <a:rPr lang="en-US" sz="2400" dirty="0">
                <a:solidFill>
                  <a:srgbClr val="0070C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, before moving out from calling </a:t>
            </a:r>
            <a:r>
              <a:rPr lang="en-US" sz="2400" dirty="0">
                <a:solidFill>
                  <a:srgbClr val="00B05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 to the called </a:t>
            </a:r>
            <a:r>
              <a:rPr lang="en-US" sz="2400" dirty="0">
                <a:solidFill>
                  <a:srgbClr val="7030A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. Similarly, while returning back from a </a:t>
            </a:r>
            <a:r>
              <a:rPr lang="en-US" sz="2400" dirty="0">
                <a:solidFill>
                  <a:srgbClr val="FF000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, the compilers, first </a:t>
            </a:r>
            <a:r>
              <a:rPr lang="en-US" sz="2400" dirty="0">
                <a:solidFill>
                  <a:srgbClr val="FF0000"/>
                </a:solidFill>
              </a:rPr>
              <a:t>pop</a:t>
            </a:r>
            <a:r>
              <a:rPr lang="en-US" sz="2400" dirty="0">
                <a:solidFill>
                  <a:schemeClr val="tx1"/>
                </a:solidFill>
              </a:rPr>
              <a:t> the last </a:t>
            </a:r>
            <a:r>
              <a:rPr lang="en-US" sz="2400" dirty="0">
                <a:solidFill>
                  <a:srgbClr val="0070C0"/>
                </a:solidFill>
              </a:rPr>
              <a:t>pushed </a:t>
            </a:r>
            <a:r>
              <a:rPr lang="en-US" sz="2400" dirty="0">
                <a:solidFill>
                  <a:schemeClr val="tx1"/>
                </a:solidFill>
              </a:rPr>
              <a:t>instruction from the stack and then </a:t>
            </a:r>
            <a:r>
              <a:rPr lang="en-US" sz="2400" dirty="0">
                <a:solidFill>
                  <a:srgbClr val="00B050"/>
                </a:solidFill>
              </a:rPr>
              <a:t>continue</a:t>
            </a:r>
            <a:r>
              <a:rPr lang="en-US" sz="2400" dirty="0">
                <a:solidFill>
                  <a:schemeClr val="tx1"/>
                </a:solidFill>
              </a:rPr>
              <a:t> with the calling </a:t>
            </a:r>
            <a:r>
              <a:rPr lang="en-US" sz="2400" dirty="0">
                <a:solidFill>
                  <a:srgbClr val="7030A0"/>
                </a:solidFill>
              </a:rPr>
              <a:t>function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Programmers</a:t>
            </a:r>
            <a:r>
              <a:rPr lang="en-US" sz="2400" dirty="0">
                <a:solidFill>
                  <a:schemeClr val="tx1"/>
                </a:solidFill>
              </a:rPr>
              <a:t> use </a:t>
            </a:r>
            <a:r>
              <a:rPr lang="en-US" sz="2400" dirty="0">
                <a:solidFill>
                  <a:srgbClr val="00B050"/>
                </a:solidFill>
              </a:rPr>
              <a:t>Stack</a:t>
            </a:r>
            <a:r>
              <a:rPr lang="en-US" sz="2400" dirty="0">
                <a:solidFill>
                  <a:schemeClr val="tx1"/>
                </a:solidFill>
              </a:rPr>
              <a:t> to solve some very </a:t>
            </a:r>
            <a:r>
              <a:rPr lang="en-US" sz="2400" dirty="0">
                <a:solidFill>
                  <a:srgbClr val="0070C0"/>
                </a:solidFill>
              </a:rPr>
              <a:t>popular</a:t>
            </a:r>
            <a:r>
              <a:rPr lang="en-US" sz="2400" dirty="0">
                <a:solidFill>
                  <a:schemeClr val="tx1"/>
                </a:solidFill>
              </a:rPr>
              <a:t> programming problems: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Merge Sort.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Quick Sort.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Tower of Hanoi</a:t>
            </a:r>
          </a:p>
          <a:p>
            <a:pPr marL="1337310" lvl="3" indent="-514350">
              <a:buClr>
                <a:schemeClr val="accent1"/>
              </a:buClr>
              <a:buSzPct val="120000"/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Expression solving and conversion(INFIX, POSTFIX and PREFIX)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endParaRPr lang="en-US" sz="2300" dirty="0"/>
          </a:p>
          <a:p>
            <a:r>
              <a:rPr lang="en-US" sz="2300" dirty="0"/>
              <a:t>Language like</a:t>
            </a:r>
            <a:r>
              <a:rPr lang="en-US" sz="2300" dirty="0">
                <a:solidFill>
                  <a:srgbClr val="C00000"/>
                </a:solidFill>
              </a:rPr>
              <a:t> </a:t>
            </a:r>
            <a:r>
              <a:rPr lang="en-US" sz="2300" dirty="0" err="1">
                <a:solidFill>
                  <a:srgbClr val="C00000"/>
                </a:solidFill>
              </a:rPr>
              <a:t>c</a:t>
            </a:r>
            <a:r>
              <a:rPr lang="en-US" sz="2300" dirty="0" err="1"/>
              <a:t>,</a:t>
            </a:r>
            <a:r>
              <a:rPr lang="en-US" sz="2300" dirty="0" err="1">
                <a:solidFill>
                  <a:srgbClr val="FF0000"/>
                </a:solidFill>
              </a:rPr>
              <a:t>c</a:t>
            </a:r>
            <a:r>
              <a:rPr lang="en-US" sz="2300" dirty="0">
                <a:solidFill>
                  <a:srgbClr val="FF0000"/>
                </a:solidFill>
              </a:rPr>
              <a:t>++ </a:t>
            </a:r>
            <a:r>
              <a:rPr lang="en-US" sz="2300" dirty="0"/>
              <a:t>or </a:t>
            </a:r>
            <a:r>
              <a:rPr lang="en-US" sz="2300" dirty="0">
                <a:solidFill>
                  <a:srgbClr val="00B0F0"/>
                </a:solidFill>
              </a:rPr>
              <a:t>Java</a:t>
            </a:r>
            <a:r>
              <a:rPr lang="en-US" sz="2300" dirty="0"/>
              <a:t> store all their </a:t>
            </a:r>
            <a:r>
              <a:rPr lang="en-US" sz="2300" dirty="0">
                <a:solidFill>
                  <a:srgbClr val="7030A0"/>
                </a:solidFill>
              </a:rPr>
              <a:t>local variabl</a:t>
            </a:r>
            <a:r>
              <a:rPr lang="en-US" sz="2300" dirty="0"/>
              <a:t>e in a </a:t>
            </a:r>
            <a:r>
              <a:rPr lang="en-US" sz="2300" dirty="0">
                <a:solidFill>
                  <a:srgbClr val="00B050"/>
                </a:solidFill>
              </a:rPr>
              <a:t>MEMORY AREA </a:t>
            </a:r>
            <a:r>
              <a:rPr lang="en-US" sz="2300" dirty="0"/>
              <a:t>called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0" indent="0">
              <a:buNone/>
            </a:pPr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Whenever</a:t>
            </a:r>
            <a:r>
              <a:rPr lang="en-US" sz="2300" dirty="0"/>
              <a:t> we pass </a:t>
            </a:r>
            <a:r>
              <a:rPr lang="en-US" sz="2300" dirty="0">
                <a:solidFill>
                  <a:srgbClr val="00B050"/>
                </a:solidFill>
              </a:rPr>
              <a:t>arguments</a:t>
            </a:r>
            <a:r>
              <a:rPr lang="en-US" sz="2300" dirty="0"/>
              <a:t>  to a </a:t>
            </a:r>
            <a:r>
              <a:rPr lang="en-US" sz="2300" dirty="0">
                <a:solidFill>
                  <a:srgbClr val="0070C0"/>
                </a:solidFill>
              </a:rPr>
              <a:t>function</a:t>
            </a:r>
            <a:r>
              <a:rPr lang="en-US" sz="2300" dirty="0"/>
              <a:t> then these </a:t>
            </a:r>
            <a:r>
              <a:rPr lang="en-US" sz="2300" dirty="0">
                <a:solidFill>
                  <a:srgbClr val="00B050"/>
                </a:solidFill>
              </a:rPr>
              <a:t>arguments</a:t>
            </a:r>
            <a:r>
              <a:rPr lang="en-US" sz="2300" dirty="0"/>
              <a:t>  are also passed with the help of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  <a:r>
              <a:rPr lang="en-US" sz="2300" dirty="0"/>
              <a:t> the </a:t>
            </a:r>
            <a:r>
              <a:rPr lang="en-US" sz="2300" dirty="0">
                <a:solidFill>
                  <a:srgbClr val="FF0000"/>
                </a:solidFill>
              </a:rPr>
              <a:t>compiler</a:t>
            </a:r>
            <a:r>
              <a:rPr lang="en-US" sz="2300" dirty="0"/>
              <a:t>  reads these </a:t>
            </a:r>
            <a:r>
              <a:rPr lang="en-US" sz="2300" dirty="0">
                <a:solidFill>
                  <a:srgbClr val="00B050"/>
                </a:solidFill>
              </a:rPr>
              <a:t>arguments</a:t>
            </a:r>
            <a:r>
              <a:rPr lang="en-US" sz="2300" dirty="0"/>
              <a:t>  in </a:t>
            </a:r>
            <a:r>
              <a:rPr lang="en-US" sz="2300" dirty="0">
                <a:solidFill>
                  <a:srgbClr val="FF0000"/>
                </a:solidFill>
              </a:rPr>
              <a:t>RIGHT</a:t>
            </a:r>
            <a:r>
              <a:rPr lang="en-US" sz="2300" dirty="0"/>
              <a:t> to </a:t>
            </a:r>
            <a:r>
              <a:rPr lang="en-US" sz="2300" dirty="0">
                <a:solidFill>
                  <a:srgbClr val="C00000"/>
                </a:solidFill>
              </a:rPr>
              <a:t>LEFT</a:t>
            </a:r>
            <a:r>
              <a:rPr lang="en-US" sz="2300" dirty="0"/>
              <a:t>,</a:t>
            </a:r>
            <a:r>
              <a:rPr lang="en-US" sz="2300" dirty="0">
                <a:solidFill>
                  <a:srgbClr val="0070C0"/>
                </a:solidFill>
              </a:rPr>
              <a:t>PUSHES</a:t>
            </a:r>
            <a:r>
              <a:rPr lang="en-US" sz="2300" dirty="0"/>
              <a:t> them in the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  <a:r>
              <a:rPr lang="en-US" sz="2300" dirty="0"/>
              <a:t> and then </a:t>
            </a:r>
            <a:r>
              <a:rPr lang="en-US" sz="2300" dirty="0">
                <a:solidFill>
                  <a:srgbClr val="FF0000"/>
                </a:solidFill>
              </a:rPr>
              <a:t>POPS</a:t>
            </a:r>
            <a:r>
              <a:rPr lang="en-US" sz="2300" dirty="0"/>
              <a:t> them from the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  <a:r>
              <a:rPr lang="en-US" sz="2300" dirty="0"/>
              <a:t> and copies them in the </a:t>
            </a:r>
            <a:r>
              <a:rPr lang="en-US" sz="2300" dirty="0">
                <a:solidFill>
                  <a:srgbClr val="7030A0"/>
                </a:solidFill>
              </a:rPr>
              <a:t>FORMAL ARGUMENT 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01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0789" y="1577924"/>
            <a:ext cx="8842248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endParaRPr lang="en-US" sz="2300" dirty="0"/>
          </a:p>
          <a:p>
            <a:pPr marL="514350" indent="-514350">
              <a:buNone/>
            </a:pPr>
            <a:r>
              <a:rPr lang="en-US" sz="2300" dirty="0"/>
              <a:t>int </a:t>
            </a:r>
            <a:r>
              <a:rPr lang="en-US" sz="2300" dirty="0">
                <a:solidFill>
                  <a:srgbClr val="FF0000"/>
                </a:solidFill>
              </a:rPr>
              <a:t>main</a:t>
            </a:r>
            <a:r>
              <a:rPr lang="en-US" sz="2300" dirty="0"/>
              <a:t> ()</a:t>
            </a:r>
          </a:p>
          <a:p>
            <a:pPr marL="514350" indent="-514350">
              <a:buNone/>
            </a:pPr>
            <a:r>
              <a:rPr lang="en-US" sz="2300" dirty="0"/>
              <a:t>{</a:t>
            </a:r>
          </a:p>
          <a:p>
            <a:pPr marL="514350" indent="-514350">
              <a:buNone/>
            </a:pPr>
            <a:r>
              <a:rPr lang="en-US" sz="2300" dirty="0"/>
              <a:t>int a=10,b=20,c=30;</a:t>
            </a:r>
          </a:p>
          <a:p>
            <a:pPr marL="514350" indent="-514350">
              <a:buNone/>
            </a:pPr>
            <a:r>
              <a:rPr lang="en-US" sz="2300" dirty="0" err="1">
                <a:solidFill>
                  <a:srgbClr val="00B050"/>
                </a:solidFill>
              </a:rPr>
              <a:t>printf</a:t>
            </a:r>
            <a:r>
              <a:rPr lang="en-US" sz="2300" dirty="0"/>
              <a:t>(“%d %d %d”,</a:t>
            </a:r>
            <a:r>
              <a:rPr lang="en-US" sz="2300" dirty="0" err="1"/>
              <a:t>a,b,c</a:t>
            </a:r>
            <a:r>
              <a:rPr lang="en-US" sz="2300" dirty="0"/>
              <a:t>);</a:t>
            </a:r>
          </a:p>
          <a:p>
            <a:pPr marL="514350" indent="-514350">
              <a:buNone/>
            </a:pPr>
            <a:r>
              <a:rPr lang="en-US" sz="2300" dirty="0"/>
              <a:t>return 0;             </a:t>
            </a:r>
            <a:endParaRPr lang="en-US" sz="1800" dirty="0"/>
          </a:p>
          <a:p>
            <a:pPr marL="514350" indent="-514350">
              <a:buNone/>
            </a:pPr>
            <a:r>
              <a:rPr lang="en-US" sz="2300" dirty="0"/>
              <a:t>}</a:t>
            </a:r>
          </a:p>
          <a:p>
            <a:pPr marL="514350" indent="-514350">
              <a:buNone/>
            </a:pPr>
            <a:r>
              <a:rPr lang="en-US" sz="2300" dirty="0">
                <a:solidFill>
                  <a:srgbClr val="FF0000"/>
                </a:solidFill>
              </a:rPr>
              <a:t>OUTPUT</a:t>
            </a:r>
            <a:r>
              <a:rPr lang="en-US" sz="2300" dirty="0"/>
              <a:t> :</a:t>
            </a:r>
          </a:p>
          <a:p>
            <a:pPr marL="514350" indent="-514350">
              <a:buNone/>
            </a:pPr>
            <a:r>
              <a:rPr lang="en-US" sz="2300" dirty="0"/>
              <a:t>10</a:t>
            </a:r>
          </a:p>
          <a:p>
            <a:pPr marL="514350" indent="-514350">
              <a:buNone/>
            </a:pPr>
            <a:r>
              <a:rPr lang="en-US" sz="2300" dirty="0"/>
              <a:t>20</a:t>
            </a:r>
          </a:p>
          <a:p>
            <a:pPr marL="514350" indent="-514350">
              <a:buNone/>
            </a:pPr>
            <a:r>
              <a:rPr lang="en-US" sz="2300" dirty="0"/>
              <a:t>30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352AB1-9571-62E0-9398-9032052419DC}"/>
              </a:ext>
            </a:extLst>
          </p:cNvPr>
          <p:cNvCxnSpPr>
            <a:cxnSpLocks/>
          </p:cNvCxnSpPr>
          <p:nvPr/>
        </p:nvCxnSpPr>
        <p:spPr>
          <a:xfrm flipH="1">
            <a:off x="2699792" y="4005064"/>
            <a:ext cx="86409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43977E4-D157-6CED-02B8-663C20CCC2B9}"/>
              </a:ext>
            </a:extLst>
          </p:cNvPr>
          <p:cNvSpPr txBox="1"/>
          <p:nvPr/>
        </p:nvSpPr>
        <p:spPr>
          <a:xfrm>
            <a:off x="3563888" y="3820398"/>
            <a:ext cx="41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</a:t>
            </a:r>
            <a:endParaRPr lang="en-IN" dirty="0">
              <a:solidFill>
                <a:srgbClr val="7030A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8F750-01A7-FCDE-35B4-8EF16B9503E6}"/>
              </a:ext>
            </a:extLst>
          </p:cNvPr>
          <p:cNvSpPr txBox="1"/>
          <p:nvPr/>
        </p:nvSpPr>
        <p:spPr>
          <a:xfrm>
            <a:off x="2418037" y="3820398"/>
            <a:ext cx="419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</a:t>
            </a:r>
            <a:endParaRPr lang="en-IN" dirty="0">
              <a:solidFill>
                <a:srgbClr val="00B0F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3194C1-1814-9471-A76F-31C7C4295A80}"/>
              </a:ext>
            </a:extLst>
          </p:cNvPr>
          <p:cNvCxnSpPr/>
          <p:nvPr/>
        </p:nvCxnSpPr>
        <p:spPr>
          <a:xfrm>
            <a:off x="6156176" y="2461538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C3DC7D1-015D-0237-F3B0-681537AC97E9}"/>
              </a:ext>
            </a:extLst>
          </p:cNvPr>
          <p:cNvCxnSpPr/>
          <p:nvPr/>
        </p:nvCxnSpPr>
        <p:spPr>
          <a:xfrm>
            <a:off x="7020272" y="2420888"/>
            <a:ext cx="0" cy="17281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2E5DF-B112-6560-AC5A-55C700A3D93B}"/>
              </a:ext>
            </a:extLst>
          </p:cNvPr>
          <p:cNvCxnSpPr/>
          <p:nvPr/>
        </p:nvCxnSpPr>
        <p:spPr>
          <a:xfrm>
            <a:off x="6156176" y="4149080"/>
            <a:ext cx="864096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B76C359-5681-E21A-9D91-19DEBDC78301}"/>
              </a:ext>
            </a:extLst>
          </p:cNvPr>
          <p:cNvCxnSpPr>
            <a:cxnSpLocks/>
          </p:cNvCxnSpPr>
          <p:nvPr/>
        </p:nvCxnSpPr>
        <p:spPr>
          <a:xfrm>
            <a:off x="6109752" y="3717032"/>
            <a:ext cx="91051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80710E-B577-00F7-E66A-9793607A80CA}"/>
              </a:ext>
            </a:extLst>
          </p:cNvPr>
          <p:cNvCxnSpPr/>
          <p:nvPr/>
        </p:nvCxnSpPr>
        <p:spPr>
          <a:xfrm>
            <a:off x="6156176" y="3140968"/>
            <a:ext cx="86409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444FFE0-285D-15D0-895B-3EF64ABC1A15}"/>
              </a:ext>
            </a:extLst>
          </p:cNvPr>
          <p:cNvSpPr txBox="1"/>
          <p:nvPr/>
        </p:nvSpPr>
        <p:spPr>
          <a:xfrm>
            <a:off x="6156175" y="3764210"/>
            <a:ext cx="79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c=30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2F4E23-5072-A12A-9206-361C83B554F9}"/>
              </a:ext>
            </a:extLst>
          </p:cNvPr>
          <p:cNvSpPr txBox="1"/>
          <p:nvPr/>
        </p:nvSpPr>
        <p:spPr>
          <a:xfrm>
            <a:off x="6202601" y="3289689"/>
            <a:ext cx="792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b=20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0379C0-9724-988E-79F2-F2EA99E15B12}"/>
              </a:ext>
            </a:extLst>
          </p:cNvPr>
          <p:cNvSpPr txBox="1"/>
          <p:nvPr/>
        </p:nvSpPr>
        <p:spPr>
          <a:xfrm>
            <a:off x="4152507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CF46A1E-9EDE-F853-2411-0DB9B65AF89A}"/>
              </a:ext>
            </a:extLst>
          </p:cNvPr>
          <p:cNvSpPr txBox="1"/>
          <p:nvPr/>
        </p:nvSpPr>
        <p:spPr>
          <a:xfrm>
            <a:off x="6228184" y="2591291"/>
            <a:ext cx="792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a=10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0EB5F3-F959-2928-0024-238C76019170}"/>
              </a:ext>
            </a:extLst>
          </p:cNvPr>
          <p:cNvSpPr txBox="1"/>
          <p:nvPr/>
        </p:nvSpPr>
        <p:spPr>
          <a:xfrm>
            <a:off x="6048163" y="412922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STACK</a:t>
            </a: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2571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2" grpId="0"/>
      <p:bldP spid="23" grpId="0"/>
      <p:bldP spid="25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Application of Stack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842248" cy="4854280"/>
          </a:xfrm>
        </p:spPr>
        <p:txBody>
          <a:bodyPr>
            <a:normAutofit/>
          </a:bodyPr>
          <a:lstStyle/>
          <a:p>
            <a:endParaRPr lang="en-US" sz="2300" dirty="0">
              <a:solidFill>
                <a:srgbClr val="FF0000"/>
              </a:solidFill>
            </a:endParaRPr>
          </a:p>
          <a:p>
            <a:r>
              <a:rPr lang="en-US" sz="2300" dirty="0">
                <a:solidFill>
                  <a:srgbClr val="FF0000"/>
                </a:solidFill>
              </a:rPr>
              <a:t>Programmers</a:t>
            </a:r>
            <a:r>
              <a:rPr lang="en-US" sz="2300" dirty="0"/>
              <a:t> use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  <a:r>
              <a:rPr lang="en-US" sz="2300" dirty="0"/>
              <a:t> for implementing SOME POPULAR </a:t>
            </a:r>
            <a:r>
              <a:rPr lang="en-US" sz="2300" dirty="0">
                <a:solidFill>
                  <a:srgbClr val="C00000"/>
                </a:solidFill>
              </a:rPr>
              <a:t>ALGORITHM</a:t>
            </a:r>
            <a:r>
              <a:rPr lang="en-US" sz="2300" dirty="0"/>
              <a:t> like </a:t>
            </a:r>
            <a:r>
              <a:rPr lang="en-US" sz="2300" dirty="0">
                <a:solidFill>
                  <a:srgbClr val="00B050"/>
                </a:solidFill>
              </a:rPr>
              <a:t>TREE TRAVERSALS      </a:t>
            </a:r>
          </a:p>
          <a:p>
            <a:pPr marL="0" indent="0">
              <a:buNone/>
            </a:pPr>
            <a:r>
              <a:rPr lang="en-US" sz="2300" dirty="0"/>
              <a:t>   (</a:t>
            </a:r>
            <a:r>
              <a:rPr lang="en-US" sz="2300" dirty="0" err="1">
                <a:solidFill>
                  <a:srgbClr val="0070C0"/>
                </a:solidFill>
              </a:rPr>
              <a:t>inorder</a:t>
            </a:r>
            <a:r>
              <a:rPr lang="en-US" sz="2300" dirty="0"/>
              <a:t>, </a:t>
            </a:r>
            <a:r>
              <a:rPr lang="en-US" sz="2300" dirty="0">
                <a:solidFill>
                  <a:srgbClr val="002060"/>
                </a:solidFill>
              </a:rPr>
              <a:t>Preorder</a:t>
            </a:r>
            <a:r>
              <a:rPr lang="en-US" sz="2300" dirty="0"/>
              <a:t>, </a:t>
            </a:r>
            <a:r>
              <a:rPr lang="en-US" sz="2300" dirty="0" err="1">
                <a:solidFill>
                  <a:srgbClr val="00B0F0"/>
                </a:solidFill>
              </a:rPr>
              <a:t>Postorder</a:t>
            </a:r>
            <a:r>
              <a:rPr lang="en-US" sz="2300" dirty="0"/>
              <a:t>),</a:t>
            </a:r>
            <a:r>
              <a:rPr lang="en-US" sz="2300" dirty="0">
                <a:solidFill>
                  <a:srgbClr val="FF0000"/>
                </a:solidFill>
              </a:rPr>
              <a:t>GRAPH TRAVERSAL ,    </a:t>
            </a:r>
          </a:p>
          <a:p>
            <a:pPr marL="0" indent="0">
              <a:buNone/>
            </a:pPr>
            <a:r>
              <a:rPr lang="en-US" sz="2300" dirty="0"/>
              <a:t> (</a:t>
            </a:r>
            <a:r>
              <a:rPr lang="en-US" sz="2300" dirty="0">
                <a:solidFill>
                  <a:srgbClr val="C00000"/>
                </a:solidFill>
              </a:rPr>
              <a:t>Depth FirstSearch</a:t>
            </a:r>
            <a:r>
              <a:rPr lang="en-US" sz="2300" dirty="0"/>
              <a:t>),</a:t>
            </a:r>
            <a:r>
              <a:rPr lang="en-US" sz="2300" dirty="0">
                <a:solidFill>
                  <a:srgbClr val="00B050"/>
                </a:solidFill>
              </a:rPr>
              <a:t>Quick  Sort</a:t>
            </a:r>
            <a:r>
              <a:rPr lang="en-US" sz="2300" dirty="0"/>
              <a:t>.</a:t>
            </a:r>
            <a:br>
              <a:rPr lang="en-US" sz="2300" dirty="0"/>
            </a:br>
            <a:endParaRPr lang="en-US" sz="2300" dirty="0"/>
          </a:p>
          <a:p>
            <a:endParaRPr lang="en-US" sz="2300" dirty="0">
              <a:solidFill>
                <a:srgbClr val="0070C0"/>
              </a:solidFill>
            </a:endParaRPr>
          </a:p>
          <a:p>
            <a:endParaRPr lang="en-US" sz="2300" dirty="0">
              <a:solidFill>
                <a:srgbClr val="0070C0"/>
              </a:solidFill>
            </a:endParaRPr>
          </a:p>
          <a:p>
            <a:r>
              <a:rPr lang="en-US" sz="2300" dirty="0">
                <a:solidFill>
                  <a:srgbClr val="0070C0"/>
                </a:solidFill>
              </a:rPr>
              <a:t>Programmers</a:t>
            </a:r>
            <a:r>
              <a:rPr lang="en-US" sz="2300" dirty="0"/>
              <a:t> also use </a:t>
            </a:r>
            <a:r>
              <a:rPr lang="en-US" sz="2300" dirty="0">
                <a:solidFill>
                  <a:srgbClr val="00B0F0"/>
                </a:solidFill>
              </a:rPr>
              <a:t>STACK</a:t>
            </a:r>
            <a:r>
              <a:rPr lang="en-US" sz="2300" dirty="0"/>
              <a:t> while converting an </a:t>
            </a:r>
            <a:r>
              <a:rPr lang="en-US" sz="2300" dirty="0">
                <a:solidFill>
                  <a:srgbClr val="0070C0"/>
                </a:solidFill>
              </a:rPr>
              <a:t>INFIX </a:t>
            </a:r>
            <a:r>
              <a:rPr lang="en-US" sz="2300" dirty="0"/>
              <a:t>expression  to </a:t>
            </a:r>
            <a:r>
              <a:rPr lang="en-US" sz="2300" dirty="0">
                <a:solidFill>
                  <a:srgbClr val="7030A0"/>
                </a:solidFill>
              </a:rPr>
              <a:t>POSTFIX</a:t>
            </a:r>
            <a:r>
              <a:rPr lang="en-US" sz="2300" dirty="0"/>
              <a:t> or .</a:t>
            </a:r>
            <a:r>
              <a:rPr lang="en-US" sz="2300" dirty="0">
                <a:solidFill>
                  <a:srgbClr val="FF0000"/>
                </a:solidFill>
              </a:rPr>
              <a:t>PREFIX</a:t>
            </a:r>
            <a:r>
              <a:rPr lang="en-US" sz="2300" dirty="0"/>
              <a:t> as well as while evaluating  a </a:t>
            </a:r>
            <a:r>
              <a:rPr lang="en-US" sz="2300" dirty="0">
                <a:solidFill>
                  <a:srgbClr val="7030A0"/>
                </a:solidFill>
              </a:rPr>
              <a:t>POSTFIX</a:t>
            </a:r>
            <a:r>
              <a:rPr lang="en-US" sz="2300" dirty="0"/>
              <a:t> or </a:t>
            </a:r>
            <a:r>
              <a:rPr lang="en-US" sz="2300" dirty="0">
                <a:solidFill>
                  <a:srgbClr val="FF0000"/>
                </a:solidFill>
              </a:rPr>
              <a:t>PREFIX</a:t>
            </a:r>
            <a:r>
              <a:rPr lang="en-US" sz="2300" dirty="0"/>
              <a:t> expression 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78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Application 2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700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For Example-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……..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f1();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err="1">
                <a:solidFill>
                  <a:schemeClr val="tx1"/>
                </a:solidFill>
              </a:rPr>
              <a:t>printf</a:t>
            </a:r>
            <a:r>
              <a:rPr lang="en-US" sz="2600" dirty="0">
                <a:solidFill>
                  <a:schemeClr val="tx1"/>
                </a:solidFill>
              </a:rPr>
              <a:t>(“Hi”);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void f1()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……….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f2();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 err="1">
                <a:solidFill>
                  <a:schemeClr val="tx1"/>
                </a:solidFill>
              </a:rPr>
              <a:t>printf</a:t>
            </a:r>
            <a:r>
              <a:rPr lang="en-US" sz="2600" dirty="0">
                <a:solidFill>
                  <a:schemeClr val="tx1"/>
                </a:solidFill>
              </a:rPr>
              <a:t>(“\</a:t>
            </a:r>
            <a:r>
              <a:rPr lang="en-US" sz="2600" dirty="0" err="1">
                <a:solidFill>
                  <a:schemeClr val="tx1"/>
                </a:solidFill>
              </a:rPr>
              <a:t>nBye</a:t>
            </a:r>
            <a:r>
              <a:rPr lang="en-US" sz="2600" dirty="0">
                <a:solidFill>
                  <a:schemeClr val="tx1"/>
                </a:solidFill>
              </a:rPr>
              <a:t>”);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31526" y="2317616"/>
            <a:ext cx="200567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void f2()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………….</a:t>
            </a:r>
          </a:p>
          <a:p>
            <a:r>
              <a:rPr lang="en-US" dirty="0"/>
              <a:t>………….</a:t>
            </a:r>
          </a:p>
          <a:p>
            <a:r>
              <a:rPr lang="en-US" dirty="0" err="1"/>
              <a:t>printf</a:t>
            </a:r>
            <a:r>
              <a:rPr lang="en-US" dirty="0"/>
              <a:t>(“/</a:t>
            </a:r>
            <a:r>
              <a:rPr lang="en-US" dirty="0" err="1"/>
              <a:t>nHello</a:t>
            </a:r>
            <a:r>
              <a:rPr lang="en-US" dirty="0"/>
              <a:t>”);</a:t>
            </a:r>
          </a:p>
          <a:p>
            <a:r>
              <a:rPr lang="en-US" dirty="0"/>
              <a:t>}</a:t>
            </a:r>
            <a:endParaRPr lang="en-IN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928926" y="1714488"/>
          <a:ext cx="1785950" cy="1603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4457">
                <a:tc>
                  <a:txBody>
                    <a:bodyPr/>
                    <a:lstStyle/>
                    <a:p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457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(“\</a:t>
                      </a:r>
                      <a:r>
                        <a:rPr lang="en-US" dirty="0" err="1"/>
                        <a:t>nBye</a:t>
                      </a:r>
                      <a:r>
                        <a:rPr lang="en-US" dirty="0"/>
                        <a:t>”)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4457">
                <a:tc>
                  <a:txBody>
                    <a:bodyPr/>
                    <a:lstStyle/>
                    <a:p>
                      <a:r>
                        <a:rPr lang="en-US" dirty="0" err="1"/>
                        <a:t>printf</a:t>
                      </a:r>
                      <a:r>
                        <a:rPr lang="en-US" dirty="0"/>
                        <a:t>(“Hi”);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00298" y="1357298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</a:t>
            </a:r>
            <a:endParaRPr lang="en-IN" dirty="0"/>
          </a:p>
        </p:txBody>
      </p:sp>
      <p:cxnSp>
        <p:nvCxnSpPr>
          <p:cNvPr id="13" name="Curved Connector 12"/>
          <p:cNvCxnSpPr/>
          <p:nvPr/>
        </p:nvCxnSpPr>
        <p:spPr>
          <a:xfrm flipV="1">
            <a:off x="2000232" y="3000372"/>
            <a:ext cx="1000132" cy="285752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15069771">
            <a:off x="252900" y="3271386"/>
            <a:ext cx="1197445" cy="873230"/>
          </a:xfrm>
          <a:prstGeom prst="arc">
            <a:avLst>
              <a:gd name="adj1" fmla="val 13269596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1178695" y="3750471"/>
            <a:ext cx="271464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Arc 26"/>
          <p:cNvSpPr/>
          <p:nvPr/>
        </p:nvSpPr>
        <p:spPr>
          <a:xfrm rot="8395547">
            <a:off x="-177542" y="1023427"/>
            <a:ext cx="7067232" cy="3357586"/>
          </a:xfrm>
          <a:prstGeom prst="arc">
            <a:avLst>
              <a:gd name="adj1" fmla="val 12891637"/>
              <a:gd name="adj2" fmla="val 21114568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/>
          <p:cNvSpPr/>
          <p:nvPr/>
        </p:nvSpPr>
        <p:spPr>
          <a:xfrm>
            <a:off x="5572132" y="4357694"/>
            <a:ext cx="2428892" cy="1428760"/>
          </a:xfrm>
          <a:prstGeom prst="rect">
            <a:avLst/>
          </a:prstGeom>
        </p:spPr>
        <p:style>
          <a:lnRef idx="1">
            <a:schemeClr val="accent3"/>
          </a:lnRef>
          <a:fillRef idx="1001">
            <a:schemeClr val="lt2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Output:</a:t>
            </a:r>
          </a:p>
          <a:p>
            <a:r>
              <a:rPr lang="en-US" dirty="0"/>
              <a:t>Hello</a:t>
            </a:r>
          </a:p>
          <a:p>
            <a:r>
              <a:rPr lang="en-US" dirty="0"/>
              <a:t>Bye</a:t>
            </a:r>
          </a:p>
          <a:p>
            <a:r>
              <a:rPr lang="en-US" dirty="0"/>
              <a:t>Hi</a:t>
            </a:r>
            <a:endParaRPr lang="en-IN" dirty="0"/>
          </a:p>
          <a:p>
            <a:pPr algn="ctr"/>
            <a:endParaRPr lang="en-IN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7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Application 2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6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(“%d %d %d”, a, b, c);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For Example-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(“%d %d %d”,++</a:t>
            </a:r>
            <a:r>
              <a:rPr lang="en-US" sz="1800" dirty="0" err="1">
                <a:solidFill>
                  <a:schemeClr val="tx1"/>
                </a:solidFill>
              </a:rPr>
              <a:t>a,a,a</a:t>
            </a:r>
            <a:r>
              <a:rPr lang="en-US" sz="1800" dirty="0">
                <a:solidFill>
                  <a:schemeClr val="tx1"/>
                </a:solidFill>
              </a:rPr>
              <a:t>++);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357686" y="2143116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928926" y="1428736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Argument</a:t>
            </a:r>
            <a:endParaRPr lang="en-IN" dirty="0"/>
          </a:p>
        </p:txBody>
      </p:sp>
      <p:sp>
        <p:nvSpPr>
          <p:cNvPr id="17" name="Arc 16"/>
          <p:cNvSpPr/>
          <p:nvPr/>
        </p:nvSpPr>
        <p:spPr>
          <a:xfrm rot="15069771">
            <a:off x="2793873" y="1914064"/>
            <a:ext cx="1197445" cy="873230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/>
          <p:cNvCxnSpPr/>
          <p:nvPr/>
        </p:nvCxnSpPr>
        <p:spPr>
          <a:xfrm rot="10800000">
            <a:off x="1000100" y="2928934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9379315">
            <a:off x="3085489" y="1873841"/>
            <a:ext cx="1633726" cy="1481787"/>
          </a:xfrm>
          <a:prstGeom prst="arc">
            <a:avLst>
              <a:gd name="adj1" fmla="val 135568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/>
          <p:cNvSpPr/>
          <p:nvPr/>
        </p:nvSpPr>
        <p:spPr>
          <a:xfrm rot="18857559">
            <a:off x="4538077" y="209015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rot="18857559">
            <a:off x="4538077" y="2590224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57559">
            <a:off x="4538077" y="316172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5786446" y="2130974"/>
            <a:ext cx="3145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  <a:p>
            <a:endParaRPr lang="en-US" dirty="0"/>
          </a:p>
          <a:p>
            <a:r>
              <a:rPr lang="en-US" dirty="0"/>
              <a:t>b</a:t>
            </a:r>
          </a:p>
          <a:p>
            <a:endParaRPr lang="en-US" dirty="0"/>
          </a:p>
          <a:p>
            <a:r>
              <a:rPr lang="en-US" dirty="0"/>
              <a:t>c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3143240" y="5214950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14942" y="4468835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Arc 32"/>
          <p:cNvSpPr/>
          <p:nvPr/>
        </p:nvSpPr>
        <p:spPr>
          <a:xfrm rot="18857559">
            <a:off x="5395334" y="4448266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/>
          <p:cNvSpPr/>
          <p:nvPr/>
        </p:nvSpPr>
        <p:spPr>
          <a:xfrm rot="18857559">
            <a:off x="5395334" y="494833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c 34"/>
          <p:cNvSpPr/>
          <p:nvPr/>
        </p:nvSpPr>
        <p:spPr>
          <a:xfrm rot="18857559">
            <a:off x="5395334" y="544839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715140" y="4452002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r>
              <a:rPr lang="en-US" dirty="0"/>
              <a:t>11</a:t>
            </a:r>
          </a:p>
          <a:p>
            <a:endParaRPr lang="en-US" dirty="0"/>
          </a:p>
          <a:p>
            <a:r>
              <a:rPr lang="en-US" dirty="0"/>
              <a:t>10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71538" y="5559998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OUTPU: 12 11 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0" grpId="0" animBg="1"/>
      <p:bldP spid="21" grpId="0" animBg="1"/>
      <p:bldP spid="22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Examples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a=10;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 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(“%d %d %d”, a,++</a:t>
            </a:r>
            <a:r>
              <a:rPr lang="en-US" sz="1800" dirty="0" err="1">
                <a:solidFill>
                  <a:schemeClr val="tx1"/>
                </a:solidFill>
              </a:rPr>
              <a:t>a,a</a:t>
            </a:r>
            <a:r>
              <a:rPr lang="en-US" sz="1800" dirty="0">
                <a:solidFill>
                  <a:schemeClr val="tx1"/>
                </a:solidFill>
              </a:rPr>
              <a:t>++);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void main()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{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int</a:t>
            </a:r>
            <a:r>
              <a:rPr lang="en-US" sz="1800" dirty="0">
                <a:solidFill>
                  <a:schemeClr val="tx1"/>
                </a:solidFill>
              </a:rPr>
              <a:t> a=5;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err="1">
                <a:solidFill>
                  <a:schemeClr val="tx1"/>
                </a:solidFill>
              </a:rPr>
              <a:t>printf</a:t>
            </a:r>
            <a:r>
              <a:rPr lang="en-US" sz="1800" dirty="0">
                <a:solidFill>
                  <a:schemeClr val="tx1"/>
                </a:solidFill>
              </a:rPr>
              <a:t>(“%d %d %</a:t>
            </a:r>
            <a:r>
              <a:rPr lang="en-US" sz="1800" dirty="0" err="1">
                <a:solidFill>
                  <a:schemeClr val="tx1"/>
                </a:solidFill>
              </a:rPr>
              <a:t>d”,a</a:t>
            </a:r>
            <a:r>
              <a:rPr lang="en-US" sz="1800" dirty="0">
                <a:solidFill>
                  <a:schemeClr val="tx1"/>
                </a:solidFill>
              </a:rPr>
              <a:t>=10,a,a&gt;6);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1800" dirty="0">
                <a:solidFill>
                  <a:schemeClr val="tx1"/>
                </a:solidFill>
              </a:rPr>
              <a:t>}</a:t>
            </a:r>
          </a:p>
          <a:p>
            <a:pPr marL="514350" indent="-514350">
              <a:buNone/>
            </a:pPr>
            <a:endParaRPr lang="en-US" sz="1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929190" y="2214554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rot="10800000">
            <a:off x="2143108" y="3000372"/>
            <a:ext cx="228601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19379315">
            <a:off x="3781844" y="2056940"/>
            <a:ext cx="1633726" cy="1481787"/>
          </a:xfrm>
          <a:prstGeom prst="arc">
            <a:avLst>
              <a:gd name="adj1" fmla="val 13556869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c 20"/>
          <p:cNvSpPr/>
          <p:nvPr/>
        </p:nvSpPr>
        <p:spPr>
          <a:xfrm rot="18857559">
            <a:off x="5038144" y="2161597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rot="18857559">
            <a:off x="5038144" y="273310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c 23"/>
          <p:cNvSpPr/>
          <p:nvPr/>
        </p:nvSpPr>
        <p:spPr>
          <a:xfrm rot="18857559">
            <a:off x="5109582" y="3161730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/>
          <p:cNvSpPr txBox="1"/>
          <p:nvPr/>
        </p:nvSpPr>
        <p:spPr>
          <a:xfrm>
            <a:off x="6357950" y="2214554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  <a:p>
            <a:endParaRPr lang="en-US" dirty="0"/>
          </a:p>
          <a:p>
            <a:r>
              <a:rPr lang="en-US" dirty="0"/>
              <a:t>12</a:t>
            </a:r>
          </a:p>
          <a:p>
            <a:endParaRPr lang="en-US" dirty="0"/>
          </a:p>
          <a:p>
            <a:r>
              <a:rPr lang="en-US" dirty="0"/>
              <a:t>10</a:t>
            </a:r>
            <a:endParaRPr lang="en-IN" dirty="0"/>
          </a:p>
        </p:txBody>
      </p:sp>
      <p:cxnSp>
        <p:nvCxnSpPr>
          <p:cNvPr id="26" name="Straight Arrow Connector 25"/>
          <p:cNvCxnSpPr/>
          <p:nvPr/>
        </p:nvCxnSpPr>
        <p:spPr>
          <a:xfrm rot="10800000">
            <a:off x="2714612" y="5286388"/>
            <a:ext cx="15001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5214942" y="4468835"/>
          <a:ext cx="500066" cy="1389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10</a:t>
                      </a:r>
                      <a:endParaRPr lang="en-IN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0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Arc 32"/>
          <p:cNvSpPr/>
          <p:nvPr/>
        </p:nvSpPr>
        <p:spPr>
          <a:xfrm rot="18857559">
            <a:off x="5395334" y="4448266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Arc 33"/>
          <p:cNvSpPr/>
          <p:nvPr/>
        </p:nvSpPr>
        <p:spPr>
          <a:xfrm rot="18857559">
            <a:off x="5395334" y="4948332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c 34"/>
          <p:cNvSpPr/>
          <p:nvPr/>
        </p:nvSpPr>
        <p:spPr>
          <a:xfrm rot="18857559">
            <a:off x="5395334" y="5448398"/>
            <a:ext cx="1496605" cy="1534021"/>
          </a:xfrm>
          <a:prstGeom prst="arc">
            <a:avLst>
              <a:gd name="adj1" fmla="val 16402083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TextBox 35"/>
          <p:cNvSpPr txBox="1"/>
          <p:nvPr/>
        </p:nvSpPr>
        <p:spPr>
          <a:xfrm>
            <a:off x="6715140" y="4452002"/>
            <a:ext cx="42511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  <a:p>
            <a:endParaRPr lang="en-US" dirty="0"/>
          </a:p>
          <a:p>
            <a:r>
              <a:rPr lang="en-US" dirty="0"/>
              <a:t>5</a:t>
            </a:r>
          </a:p>
          <a:p>
            <a:endParaRPr lang="en-US" dirty="0"/>
          </a:p>
          <a:p>
            <a:r>
              <a:rPr lang="en-US" dirty="0"/>
              <a:t>0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1071538" y="5559998"/>
            <a:ext cx="187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 10 5 0</a:t>
            </a:r>
            <a:endParaRPr lang="en-IN" dirty="0"/>
          </a:p>
        </p:txBody>
      </p:sp>
      <p:sp>
        <p:nvSpPr>
          <p:cNvPr id="28" name="Arc 27"/>
          <p:cNvSpPr/>
          <p:nvPr/>
        </p:nvSpPr>
        <p:spPr>
          <a:xfrm rot="20092826">
            <a:off x="3885289" y="4123104"/>
            <a:ext cx="1633726" cy="1481787"/>
          </a:xfrm>
          <a:prstGeom prst="arc">
            <a:avLst>
              <a:gd name="adj1" fmla="val 12339066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/>
          <p:cNvSpPr txBox="1"/>
          <p:nvPr/>
        </p:nvSpPr>
        <p:spPr>
          <a:xfrm>
            <a:off x="857224" y="327398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12 12 10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/>
      <p:bldP spid="38" grpId="0"/>
      <p:bldP spid="28" grpId="0" animBg="1"/>
      <p:bldP spid="2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2035</TotalTime>
  <Words>554</Words>
  <Application>Microsoft Office PowerPoint</Application>
  <PresentationFormat>On-screen Show (4:3)</PresentationFormat>
  <Paragraphs>151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Today’s Agenda</vt:lpstr>
      <vt:lpstr>Application of Stack</vt:lpstr>
      <vt:lpstr>Application of Stack</vt:lpstr>
      <vt:lpstr>Application of Stack</vt:lpstr>
      <vt:lpstr>Application of Stack</vt:lpstr>
      <vt:lpstr>Application 2</vt:lpstr>
      <vt:lpstr>Application 2</vt:lpstr>
      <vt:lpstr>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Aman khan</cp:lastModifiedBy>
  <cp:revision>216</cp:revision>
  <dcterms:created xsi:type="dcterms:W3CDTF">2015-12-21T13:46:48Z</dcterms:created>
  <dcterms:modified xsi:type="dcterms:W3CDTF">2022-08-25T02:33:53Z</dcterms:modified>
</cp:coreProperties>
</file>