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1" autoAdjust="0"/>
    <p:restoredTop sz="94660"/>
  </p:normalViewPr>
  <p:slideViewPr>
    <p:cSldViewPr>
      <p:cViewPr>
        <p:scale>
          <a:sx n="100" d="100"/>
          <a:sy n="100" d="100"/>
        </p:scale>
        <p:origin x="398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khan" userId="474f963816709eaa" providerId="LiveId" clId="{EC322228-BA78-489B-BD79-77ADC8874C63}"/>
    <pc:docChg chg="undo custSel addSld delSld modSld">
      <pc:chgData name="Aman khan" userId="474f963816709eaa" providerId="LiveId" clId="{EC322228-BA78-489B-BD79-77ADC8874C63}" dt="2022-08-24T06:04:40.768" v="628"/>
      <pc:docMkLst>
        <pc:docMk/>
      </pc:docMkLst>
      <pc:sldChg chg="modAnim">
        <pc:chgData name="Aman khan" userId="474f963816709eaa" providerId="LiveId" clId="{EC322228-BA78-489B-BD79-77ADC8874C63}" dt="2022-08-23T01:40:11.810" v="6"/>
        <pc:sldMkLst>
          <pc:docMk/>
          <pc:sldMk cId="0" sldId="257"/>
        </pc:sldMkLst>
      </pc:sldChg>
      <pc:sldChg chg="modSp modAnim">
        <pc:chgData name="Aman khan" userId="474f963816709eaa" providerId="LiveId" clId="{EC322228-BA78-489B-BD79-77ADC8874C63}" dt="2022-08-23T01:40:59.605" v="14"/>
        <pc:sldMkLst>
          <pc:docMk/>
          <pc:sldMk cId="0" sldId="362"/>
        </pc:sldMkLst>
        <pc:spChg chg="mod">
          <ac:chgData name="Aman khan" userId="474f963816709eaa" providerId="LiveId" clId="{EC322228-BA78-489B-BD79-77ADC8874C63}" dt="2022-08-23T01:40:46.959" v="11" actId="20577"/>
          <ac:spMkLst>
            <pc:docMk/>
            <pc:sldMk cId="0" sldId="362"/>
            <ac:spMk id="3" creationId="{00000000-0000-0000-0000-000000000000}"/>
          </ac:spMkLst>
        </pc:spChg>
      </pc:sldChg>
      <pc:sldChg chg="modAnim">
        <pc:chgData name="Aman khan" userId="474f963816709eaa" providerId="LiveId" clId="{EC322228-BA78-489B-BD79-77ADC8874C63}" dt="2022-08-23T01:41:16.773" v="17"/>
        <pc:sldMkLst>
          <pc:docMk/>
          <pc:sldMk cId="0" sldId="363"/>
        </pc:sldMkLst>
      </pc:sldChg>
      <pc:sldChg chg="modAnim">
        <pc:chgData name="Aman khan" userId="474f963816709eaa" providerId="LiveId" clId="{EC322228-BA78-489B-BD79-77ADC8874C63}" dt="2022-08-23T01:41:28.244" v="19"/>
        <pc:sldMkLst>
          <pc:docMk/>
          <pc:sldMk cId="0" sldId="364"/>
        </pc:sldMkLst>
      </pc:sldChg>
      <pc:sldChg chg="modAnim">
        <pc:chgData name="Aman khan" userId="474f963816709eaa" providerId="LiveId" clId="{EC322228-BA78-489B-BD79-77ADC8874C63}" dt="2022-08-23T01:41:39.391" v="21"/>
        <pc:sldMkLst>
          <pc:docMk/>
          <pc:sldMk cId="0" sldId="365"/>
        </pc:sldMkLst>
      </pc:sldChg>
      <pc:sldChg chg="modAnim">
        <pc:chgData name="Aman khan" userId="474f963816709eaa" providerId="LiveId" clId="{EC322228-BA78-489B-BD79-77ADC8874C63}" dt="2022-08-23T01:42:42.446" v="29"/>
        <pc:sldMkLst>
          <pc:docMk/>
          <pc:sldMk cId="0" sldId="366"/>
        </pc:sldMkLst>
      </pc:sldChg>
      <pc:sldChg chg="addSp delSp modSp mod addAnim delAnim modAnim">
        <pc:chgData name="Aman khan" userId="474f963816709eaa" providerId="LiveId" clId="{EC322228-BA78-489B-BD79-77ADC8874C63}" dt="2022-08-24T06:04:40.768" v="628"/>
        <pc:sldMkLst>
          <pc:docMk/>
          <pc:sldMk cId="0" sldId="367"/>
        </pc:sldMkLst>
        <pc:spChg chg="mod ord">
          <ac:chgData name="Aman khan" userId="474f963816709eaa" providerId="LiveId" clId="{EC322228-BA78-489B-BD79-77ADC8874C63}" dt="2022-08-24T03:22:49.725" v="177" actId="170"/>
          <ac:spMkLst>
            <pc:docMk/>
            <pc:sldMk cId="0" sldId="367"/>
            <ac:spMk id="3" creationId="{00000000-0000-0000-0000-000000000000}"/>
          </ac:spMkLst>
        </pc:spChg>
        <pc:spChg chg="add del mod">
          <ac:chgData name="Aman khan" userId="474f963816709eaa" providerId="LiveId" clId="{EC322228-BA78-489B-BD79-77ADC8874C63}" dt="2022-08-24T06:02:08.533" v="603" actId="1076"/>
          <ac:spMkLst>
            <pc:docMk/>
            <pc:sldMk cId="0" sldId="367"/>
            <ac:spMk id="4" creationId="{BC5E2BAA-E133-E37D-5052-CCD82CF2BD38}"/>
          </ac:spMkLst>
        </pc:spChg>
        <pc:spChg chg="add mod ord">
          <ac:chgData name="Aman khan" userId="474f963816709eaa" providerId="LiveId" clId="{EC322228-BA78-489B-BD79-77ADC8874C63}" dt="2022-08-24T03:25:44.920" v="195" actId="167"/>
          <ac:spMkLst>
            <pc:docMk/>
            <pc:sldMk cId="0" sldId="367"/>
            <ac:spMk id="5" creationId="{CBABF7F0-F26D-DF69-BB9A-1ABC1AF06517}"/>
          </ac:spMkLst>
        </pc:spChg>
        <pc:spChg chg="add del mod">
          <ac:chgData name="Aman khan" userId="474f963816709eaa" providerId="LiveId" clId="{EC322228-BA78-489B-BD79-77ADC8874C63}" dt="2022-08-24T03:30:41.653" v="257" actId="1076"/>
          <ac:spMkLst>
            <pc:docMk/>
            <pc:sldMk cId="0" sldId="367"/>
            <ac:spMk id="11" creationId="{00000000-0000-0000-0000-000000000000}"/>
          </ac:spMkLst>
        </pc:spChg>
        <pc:spChg chg="mod ord">
          <ac:chgData name="Aman khan" userId="474f963816709eaa" providerId="LiveId" clId="{EC322228-BA78-489B-BD79-77ADC8874C63}" dt="2022-08-24T03:26:29.962" v="200" actId="167"/>
          <ac:spMkLst>
            <pc:docMk/>
            <pc:sldMk cId="0" sldId="367"/>
            <ac:spMk id="12" creationId="{00000000-0000-0000-0000-000000000000}"/>
          </ac:spMkLst>
        </pc:spChg>
        <pc:spChg chg="add mod">
          <ac:chgData name="Aman khan" userId="474f963816709eaa" providerId="LiveId" clId="{EC322228-BA78-489B-BD79-77ADC8874C63}" dt="2022-08-24T03:28:20.258" v="216" actId="20577"/>
          <ac:spMkLst>
            <pc:docMk/>
            <pc:sldMk cId="0" sldId="367"/>
            <ac:spMk id="15" creationId="{F911646D-ABA2-132E-AA4F-8C3A56206F92}"/>
          </ac:spMkLst>
        </pc:spChg>
        <pc:spChg chg="mod">
          <ac:chgData name="Aman khan" userId="474f963816709eaa" providerId="LiveId" clId="{EC322228-BA78-489B-BD79-77ADC8874C63}" dt="2022-08-24T03:18:24.499" v="129" actId="1076"/>
          <ac:spMkLst>
            <pc:docMk/>
            <pc:sldMk cId="0" sldId="367"/>
            <ac:spMk id="16" creationId="{00000000-0000-0000-0000-000000000000}"/>
          </ac:spMkLst>
        </pc:spChg>
        <pc:spChg chg="mod ord">
          <ac:chgData name="Aman khan" userId="474f963816709eaa" providerId="LiveId" clId="{EC322228-BA78-489B-BD79-77ADC8874C63}" dt="2022-08-24T03:26:23.847" v="199" actId="167"/>
          <ac:spMkLst>
            <pc:docMk/>
            <pc:sldMk cId="0" sldId="367"/>
            <ac:spMk id="17" creationId="{00000000-0000-0000-0000-000000000000}"/>
          </ac:spMkLst>
        </pc:spChg>
        <pc:spChg chg="mod">
          <ac:chgData name="Aman khan" userId="474f963816709eaa" providerId="LiveId" clId="{EC322228-BA78-489B-BD79-77ADC8874C63}" dt="2022-08-24T03:30:18.520" v="249" actId="14100"/>
          <ac:spMkLst>
            <pc:docMk/>
            <pc:sldMk cId="0" sldId="367"/>
            <ac:spMk id="18" creationId="{00000000-0000-0000-0000-000000000000}"/>
          </ac:spMkLst>
        </pc:spChg>
        <pc:spChg chg="add mod">
          <ac:chgData name="Aman khan" userId="474f963816709eaa" providerId="LiveId" clId="{EC322228-BA78-489B-BD79-77ADC8874C63}" dt="2022-08-24T06:03:53.928" v="616" actId="1076"/>
          <ac:spMkLst>
            <pc:docMk/>
            <pc:sldMk cId="0" sldId="367"/>
            <ac:spMk id="20" creationId="{B188EC50-1732-8C04-D0FA-246280147717}"/>
          </ac:spMkLst>
        </pc:spChg>
        <pc:spChg chg="add mod">
          <ac:chgData name="Aman khan" userId="474f963816709eaa" providerId="LiveId" clId="{EC322228-BA78-489B-BD79-77ADC8874C63}" dt="2022-08-24T06:01:59.168" v="602" actId="12"/>
          <ac:spMkLst>
            <pc:docMk/>
            <pc:sldMk cId="0" sldId="367"/>
            <ac:spMk id="21" creationId="{4B97B72B-2D73-7FF7-0445-3E23B35F37A9}"/>
          </ac:spMkLst>
        </pc:spChg>
      </pc:sldChg>
      <pc:sldChg chg="modSp mod modAnim">
        <pc:chgData name="Aman khan" userId="474f963816709eaa" providerId="LiveId" clId="{EC322228-BA78-489B-BD79-77ADC8874C63}" dt="2022-08-24T05:58:09.865" v="575"/>
        <pc:sldMkLst>
          <pc:docMk/>
          <pc:sldMk cId="0" sldId="368"/>
        </pc:sldMkLst>
        <pc:spChg chg="mod ord">
          <ac:chgData name="Aman khan" userId="474f963816709eaa" providerId="LiveId" clId="{EC322228-BA78-489B-BD79-77ADC8874C63}" dt="2022-08-24T05:53:35.225" v="526" actId="20577"/>
          <ac:spMkLst>
            <pc:docMk/>
            <pc:sldMk cId="0" sldId="368"/>
            <ac:spMk id="3" creationId="{00000000-0000-0000-0000-000000000000}"/>
          </ac:spMkLst>
        </pc:spChg>
      </pc:sldChg>
      <pc:sldChg chg="modAnim">
        <pc:chgData name="Aman khan" userId="474f963816709eaa" providerId="LiveId" clId="{EC322228-BA78-489B-BD79-77ADC8874C63}" dt="2022-08-23T01:46:25.677" v="56"/>
        <pc:sldMkLst>
          <pc:docMk/>
          <pc:sldMk cId="0" sldId="369"/>
        </pc:sldMkLst>
      </pc:sldChg>
      <pc:sldChg chg="modSp mod modAnim">
        <pc:chgData name="Aman khan" userId="474f963816709eaa" providerId="LiveId" clId="{EC322228-BA78-489B-BD79-77ADC8874C63}" dt="2022-08-23T01:51:05.335" v="92"/>
        <pc:sldMkLst>
          <pc:docMk/>
          <pc:sldMk cId="0" sldId="370"/>
        </pc:sldMkLst>
        <pc:spChg chg="mod">
          <ac:chgData name="Aman khan" userId="474f963816709eaa" providerId="LiveId" clId="{EC322228-BA78-489B-BD79-77ADC8874C63}" dt="2022-08-23T01:48:11.331" v="71" actId="20577"/>
          <ac:spMkLst>
            <pc:docMk/>
            <pc:sldMk cId="0" sldId="370"/>
            <ac:spMk id="12" creationId="{00000000-0000-0000-0000-000000000000}"/>
          </ac:spMkLst>
        </pc:spChg>
        <pc:spChg chg="mod">
          <ac:chgData name="Aman khan" userId="474f963816709eaa" providerId="LiveId" clId="{EC322228-BA78-489B-BD79-77ADC8874C63}" dt="2022-08-23T01:47:45.129" v="64" actId="1076"/>
          <ac:spMkLst>
            <pc:docMk/>
            <pc:sldMk cId="0" sldId="370"/>
            <ac:spMk id="14" creationId="{00000000-0000-0000-0000-000000000000}"/>
          </ac:spMkLst>
        </pc:spChg>
        <pc:spChg chg="mod">
          <ac:chgData name="Aman khan" userId="474f963816709eaa" providerId="LiveId" clId="{EC322228-BA78-489B-BD79-77ADC8874C63}" dt="2022-08-23T01:48:38.555" v="75" actId="1076"/>
          <ac:spMkLst>
            <pc:docMk/>
            <pc:sldMk cId="0" sldId="370"/>
            <ac:spMk id="24" creationId="{00000000-0000-0000-0000-000000000000}"/>
          </ac:spMkLst>
        </pc:spChg>
      </pc:sldChg>
      <pc:sldChg chg="add del modAnim">
        <pc:chgData name="Aman khan" userId="474f963816709eaa" providerId="LiveId" clId="{EC322228-BA78-489B-BD79-77ADC8874C63}" dt="2022-08-23T02:29:14.647" v="98" actId="2696"/>
        <pc:sldMkLst>
          <pc:docMk/>
          <pc:sldMk cId="3197780729" sldId="3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24-08-2022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24-08-2022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24-08-2022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24-08-2022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24-08-2022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/>
              <a:t>Data structure</a:t>
            </a:r>
          </a:p>
          <a:p>
            <a:r>
              <a:rPr lang="en-US" sz="4400" dirty="0"/>
              <a:t>(in c)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6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85728"/>
            <a:ext cx="2733671" cy="19526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534400" cy="985822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Pseudocode</a:t>
            </a:r>
            <a:r>
              <a:rPr lang="en-US" b="1" dirty="0"/>
              <a:t> For Evaluating </a:t>
            </a:r>
            <a:br>
              <a:rPr lang="en-US" b="1" dirty="0"/>
            </a:br>
            <a:r>
              <a:rPr lang="en-US" b="1" dirty="0"/>
              <a:t>A POSTFIX Expression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27966" cy="485428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Traverse</a:t>
            </a:r>
            <a:r>
              <a:rPr lang="en-US" sz="2400" dirty="0">
                <a:solidFill>
                  <a:schemeClr val="tx1"/>
                </a:solidFill>
              </a:rPr>
              <a:t> the </a:t>
            </a:r>
            <a:r>
              <a:rPr lang="en-US" sz="2400" b="1" dirty="0">
                <a:solidFill>
                  <a:srgbClr val="00B050"/>
                </a:solidFill>
              </a:rPr>
              <a:t>POSTFIX</a:t>
            </a:r>
            <a:r>
              <a:rPr lang="en-US" sz="2400" dirty="0">
                <a:solidFill>
                  <a:schemeClr val="tx1"/>
                </a:solidFill>
              </a:rPr>
              <a:t> Expression from </a:t>
            </a:r>
            <a:r>
              <a:rPr lang="en-US" sz="2400" b="1" u="sng" dirty="0">
                <a:solidFill>
                  <a:srgbClr val="0070C0"/>
                </a:solidFill>
              </a:rPr>
              <a:t>left to right </a:t>
            </a:r>
            <a:r>
              <a:rPr lang="en-US" sz="2400" dirty="0">
                <a:solidFill>
                  <a:schemeClr val="tx1"/>
                </a:solidFill>
              </a:rPr>
              <a:t>one </a:t>
            </a:r>
            <a:r>
              <a:rPr lang="en-US" sz="2400" b="1" dirty="0">
                <a:solidFill>
                  <a:srgbClr val="7030A0"/>
                </a:solidFill>
              </a:rPr>
              <a:t>character</a:t>
            </a:r>
            <a:r>
              <a:rPr lang="en-US" sz="2400" dirty="0">
                <a:solidFill>
                  <a:schemeClr val="tx1"/>
                </a:solidFill>
              </a:rPr>
              <a:t> at a time.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>
                <a:solidFill>
                  <a:srgbClr val="00B050"/>
                </a:solidFill>
              </a:rPr>
              <a:t>Check</a:t>
            </a:r>
            <a:r>
              <a:rPr lang="en-US" sz="2400" dirty="0">
                <a:solidFill>
                  <a:schemeClr val="tx1"/>
                </a:solidFill>
              </a:rPr>
              <a:t> whether the </a:t>
            </a:r>
            <a:r>
              <a:rPr lang="en-US" sz="2400" b="1" dirty="0">
                <a:solidFill>
                  <a:srgbClr val="FF0000"/>
                </a:solidFill>
              </a:rPr>
              <a:t>character</a:t>
            </a:r>
            <a:r>
              <a:rPr lang="en-US" sz="2400" dirty="0">
                <a:solidFill>
                  <a:schemeClr val="tx1"/>
                </a:solidFill>
              </a:rPr>
              <a:t> is an </a:t>
            </a:r>
            <a:r>
              <a:rPr lang="en-US" sz="2400" b="1" dirty="0">
                <a:solidFill>
                  <a:srgbClr val="0070C0"/>
                </a:solidFill>
              </a:rPr>
              <a:t>OPERAND</a:t>
            </a:r>
            <a:r>
              <a:rPr lang="en-US" sz="2400" dirty="0">
                <a:solidFill>
                  <a:schemeClr val="tx1"/>
                </a:solidFill>
              </a:rPr>
              <a:t> or </a:t>
            </a:r>
            <a:r>
              <a:rPr lang="en-US" sz="2400" b="1" dirty="0">
                <a:solidFill>
                  <a:srgbClr val="7030A0"/>
                </a:solidFill>
              </a:rPr>
              <a:t>OPERATOR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If it is </a:t>
            </a:r>
            <a:r>
              <a:rPr lang="en-US" sz="2400" b="1" dirty="0">
                <a:solidFill>
                  <a:srgbClr val="FF0000"/>
                </a:solidFill>
              </a:rPr>
              <a:t>OPERAND</a:t>
            </a:r>
            <a:r>
              <a:rPr lang="en-US" sz="2400" dirty="0">
                <a:solidFill>
                  <a:schemeClr val="tx1"/>
                </a:solidFill>
              </a:rPr>
              <a:t>, then </a:t>
            </a:r>
            <a:r>
              <a:rPr lang="en-US" sz="2400" b="1" dirty="0">
                <a:solidFill>
                  <a:srgbClr val="7030A0"/>
                </a:solidFill>
              </a:rPr>
              <a:t>push</a:t>
            </a:r>
            <a:r>
              <a:rPr lang="en-US" sz="2400" dirty="0">
                <a:solidFill>
                  <a:schemeClr val="tx1"/>
                </a:solidFill>
              </a:rPr>
              <a:t> it in the </a:t>
            </a:r>
            <a:r>
              <a:rPr lang="en-US" sz="2400" b="1" dirty="0">
                <a:solidFill>
                  <a:srgbClr val="0070C0"/>
                </a:solidFill>
              </a:rPr>
              <a:t>Stack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dirty="0" err="1">
                <a:solidFill>
                  <a:schemeClr val="tx1"/>
                </a:solidFill>
              </a:rPr>
              <a:t>goto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step-5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If it is an </a:t>
            </a:r>
            <a:r>
              <a:rPr lang="en-US" sz="2400" b="1" dirty="0">
                <a:solidFill>
                  <a:srgbClr val="FF0000"/>
                </a:solidFill>
              </a:rPr>
              <a:t>OPERATOR</a:t>
            </a:r>
            <a:r>
              <a:rPr lang="en-US" sz="2400" dirty="0">
                <a:solidFill>
                  <a:schemeClr val="tx1"/>
                </a:solidFill>
              </a:rPr>
              <a:t>, then: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lphaLcParenR"/>
            </a:pPr>
            <a:r>
              <a:rPr lang="en-US" b="1" dirty="0">
                <a:solidFill>
                  <a:srgbClr val="00B050"/>
                </a:solidFill>
              </a:rPr>
              <a:t>POP</a:t>
            </a:r>
            <a:r>
              <a:rPr lang="en-US" dirty="0">
                <a:solidFill>
                  <a:schemeClr val="tx1"/>
                </a:solidFill>
              </a:rPr>
              <a:t> the top </a:t>
            </a:r>
            <a:r>
              <a:rPr lang="en-US" b="1" u="sng" dirty="0">
                <a:solidFill>
                  <a:srgbClr val="7030A0"/>
                </a:solidFill>
              </a:rPr>
              <a:t>2 Element </a:t>
            </a:r>
            <a:r>
              <a:rPr lang="en-US" dirty="0">
                <a:solidFill>
                  <a:schemeClr val="tx1"/>
                </a:solidFill>
              </a:rPr>
              <a:t>from the Stack.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lphaLcParenR"/>
            </a:pPr>
            <a:r>
              <a:rPr lang="en-US" b="1" dirty="0">
                <a:solidFill>
                  <a:srgbClr val="FF0000"/>
                </a:solidFill>
              </a:rPr>
              <a:t>Apply</a:t>
            </a:r>
            <a:r>
              <a:rPr lang="en-US" dirty="0">
                <a:solidFill>
                  <a:schemeClr val="tx1"/>
                </a:solidFill>
              </a:rPr>
              <a:t> the </a:t>
            </a:r>
            <a:r>
              <a:rPr lang="en-US" b="1" dirty="0">
                <a:solidFill>
                  <a:srgbClr val="00B050"/>
                </a:solidFill>
              </a:rPr>
              <a:t>Operator</a:t>
            </a:r>
            <a:r>
              <a:rPr lang="en-US" dirty="0">
                <a:solidFill>
                  <a:schemeClr val="tx1"/>
                </a:solidFill>
              </a:rPr>
              <a:t> on them.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lphaLcParenR"/>
            </a:pPr>
            <a:r>
              <a:rPr lang="en-US" dirty="0">
                <a:solidFill>
                  <a:schemeClr val="tx1"/>
                </a:solidFill>
              </a:rPr>
              <a:t>Push the </a:t>
            </a:r>
            <a:r>
              <a:rPr lang="en-US" b="1" u="sng" dirty="0">
                <a:solidFill>
                  <a:srgbClr val="0070C0"/>
                </a:solidFill>
              </a:rPr>
              <a:t>result back </a:t>
            </a:r>
            <a:r>
              <a:rPr lang="en-US" dirty="0">
                <a:solidFill>
                  <a:schemeClr val="tx1"/>
                </a:solidFill>
              </a:rPr>
              <a:t>in the Stack.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Repeat</a:t>
            </a:r>
            <a:r>
              <a:rPr lang="en-US" sz="2400" dirty="0">
                <a:solidFill>
                  <a:schemeClr val="tx1"/>
                </a:solidFill>
              </a:rPr>
              <a:t> the above steps until the </a:t>
            </a:r>
            <a:r>
              <a:rPr lang="en-US" sz="2400" b="1" dirty="0">
                <a:solidFill>
                  <a:srgbClr val="00B050"/>
                </a:solidFill>
              </a:rPr>
              <a:t>POSTFIX</a:t>
            </a:r>
            <a:r>
              <a:rPr lang="en-US" sz="2400" dirty="0">
                <a:solidFill>
                  <a:schemeClr val="tx1"/>
                </a:solidFill>
              </a:rPr>
              <a:t> expression </a:t>
            </a:r>
            <a:r>
              <a:rPr lang="en-US" sz="2400" b="1" dirty="0">
                <a:solidFill>
                  <a:srgbClr val="7030A0"/>
                </a:solidFill>
              </a:rPr>
              <a:t>finishes.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sz="2400" b="1" dirty="0">
                <a:solidFill>
                  <a:srgbClr val="00B050"/>
                </a:solidFill>
              </a:rPr>
              <a:t>POP</a:t>
            </a:r>
            <a:r>
              <a:rPr lang="en-US" sz="2400" dirty="0">
                <a:solidFill>
                  <a:schemeClr val="tx1"/>
                </a:solidFill>
              </a:rPr>
              <a:t> the last </a:t>
            </a:r>
            <a:r>
              <a:rPr lang="en-US" sz="2400" b="1" dirty="0">
                <a:solidFill>
                  <a:srgbClr val="0070C0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 from the </a:t>
            </a:r>
            <a:r>
              <a:rPr lang="en-US" sz="2400" b="1" u="sng" dirty="0">
                <a:solidFill>
                  <a:srgbClr val="FF0000"/>
                </a:solidFill>
              </a:rPr>
              <a:t>stack and return </a:t>
            </a:r>
            <a:r>
              <a:rPr lang="en-US" sz="2400" dirty="0">
                <a:solidFill>
                  <a:schemeClr val="tx1"/>
                </a:solidFill>
              </a:rPr>
              <a:t>it as the </a:t>
            </a:r>
            <a:r>
              <a:rPr lang="en-US" sz="2400" b="1" dirty="0">
                <a:solidFill>
                  <a:srgbClr val="7030A0"/>
                </a:solidFill>
              </a:rPr>
              <a:t>answer</a:t>
            </a:r>
            <a:r>
              <a:rPr lang="en-US" sz="2400" dirty="0">
                <a:solidFill>
                  <a:schemeClr val="tx1"/>
                </a:solidFill>
              </a:rPr>
              <a:t> of the </a:t>
            </a:r>
            <a:r>
              <a:rPr lang="en-US" sz="2400" b="1" dirty="0">
                <a:solidFill>
                  <a:srgbClr val="00B050"/>
                </a:solidFill>
              </a:rPr>
              <a:t>expression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534400" cy="785818"/>
          </a:xfrm>
        </p:spPr>
        <p:txBody>
          <a:bodyPr>
            <a:normAutofit/>
          </a:bodyPr>
          <a:lstStyle/>
          <a:p>
            <a:r>
              <a:rPr lang="en-US" b="1" dirty="0"/>
              <a:t>Implementing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27966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0034" y="2214554"/>
          <a:ext cx="3214710" cy="370332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607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5,6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30,2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15,4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11,7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57488" y="1643050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EXPRESSION: 56*2/4-7+</a:t>
            </a:r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00628" y="2428868"/>
          <a:ext cx="619108" cy="785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Arc 9"/>
          <p:cNvSpPr/>
          <p:nvPr/>
        </p:nvSpPr>
        <p:spPr>
          <a:xfrm rot="18891157">
            <a:off x="5587876" y="2217205"/>
            <a:ext cx="1182957" cy="1745434"/>
          </a:xfrm>
          <a:prstGeom prst="arc">
            <a:avLst>
              <a:gd name="adj1" fmla="val 16200000"/>
              <a:gd name="adj2" fmla="val 202508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c 10"/>
          <p:cNvSpPr/>
          <p:nvPr/>
        </p:nvSpPr>
        <p:spPr>
          <a:xfrm rot="18891157">
            <a:off x="5299994" y="2851762"/>
            <a:ext cx="1044341" cy="1278721"/>
          </a:xfrm>
          <a:prstGeom prst="arc">
            <a:avLst>
              <a:gd name="adj1" fmla="val 16200000"/>
              <a:gd name="adj2" fmla="val 209183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072198" y="3000372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 *     6  =  30</a:t>
            </a:r>
            <a:endParaRPr lang="en-IN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024462" y="3571876"/>
          <a:ext cx="619108" cy="785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Arc 13"/>
          <p:cNvSpPr/>
          <p:nvPr/>
        </p:nvSpPr>
        <p:spPr>
          <a:xfrm rot="18891157">
            <a:off x="5452395" y="3968793"/>
            <a:ext cx="1044341" cy="1278721"/>
          </a:xfrm>
          <a:prstGeom prst="arc">
            <a:avLst>
              <a:gd name="adj1" fmla="val 16200000"/>
              <a:gd name="adj2" fmla="val 65068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c 14"/>
          <p:cNvSpPr/>
          <p:nvPr/>
        </p:nvSpPr>
        <p:spPr>
          <a:xfrm rot="18891157">
            <a:off x="5587876" y="3450281"/>
            <a:ext cx="1182957" cy="1745434"/>
          </a:xfrm>
          <a:prstGeom prst="arc">
            <a:avLst>
              <a:gd name="adj1" fmla="val 16200000"/>
              <a:gd name="adj2" fmla="val 202508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6072198" y="4214818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 /  2  =  15</a:t>
            </a:r>
            <a:endParaRPr lang="en-IN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5072066" y="4786322"/>
          <a:ext cx="619108" cy="785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Arc 17"/>
          <p:cNvSpPr/>
          <p:nvPr/>
        </p:nvSpPr>
        <p:spPr>
          <a:xfrm rot="18891157">
            <a:off x="5514309" y="5111800"/>
            <a:ext cx="1044341" cy="1278721"/>
          </a:xfrm>
          <a:prstGeom prst="arc">
            <a:avLst>
              <a:gd name="adj1" fmla="val 16200000"/>
              <a:gd name="adj2" fmla="val 65068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c 18"/>
          <p:cNvSpPr/>
          <p:nvPr/>
        </p:nvSpPr>
        <p:spPr>
          <a:xfrm rot="18891157">
            <a:off x="5659315" y="4664727"/>
            <a:ext cx="1182957" cy="1745434"/>
          </a:xfrm>
          <a:prstGeom prst="arc">
            <a:avLst>
              <a:gd name="adj1" fmla="val 16200000"/>
              <a:gd name="adj2" fmla="val 202508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6277964" y="5488560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15 -  4  =  11</a:t>
            </a:r>
            <a:endParaRPr lang="en-IN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453222" y="1571612"/>
          <a:ext cx="619108" cy="785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9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Arc 22"/>
          <p:cNvSpPr/>
          <p:nvPr/>
        </p:nvSpPr>
        <p:spPr>
          <a:xfrm rot="18891157">
            <a:off x="6873760" y="1376533"/>
            <a:ext cx="1182957" cy="1745434"/>
          </a:xfrm>
          <a:prstGeom prst="arc">
            <a:avLst>
              <a:gd name="adj1" fmla="val 16200000"/>
              <a:gd name="adj2" fmla="val 202508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c 23"/>
          <p:cNvSpPr/>
          <p:nvPr/>
        </p:nvSpPr>
        <p:spPr>
          <a:xfrm rot="18891157">
            <a:off x="6764473" y="1896496"/>
            <a:ext cx="1044341" cy="1278721"/>
          </a:xfrm>
          <a:prstGeom prst="arc">
            <a:avLst>
              <a:gd name="adj1" fmla="val 16200000"/>
              <a:gd name="adj2" fmla="val 209183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7349534" y="2071678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  +   7  =  18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3571868" y="6000768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ANSWER: 18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  <p:bldP spid="18" grpId="0" animBg="1"/>
      <p:bldP spid="19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Understanding</a:t>
            </a:r>
            <a:r>
              <a:rPr lang="en-US" sz="2400" dirty="0">
                <a:solidFill>
                  <a:schemeClr val="tx1"/>
                </a:solidFill>
              </a:rPr>
              <a:t> about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expressions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lnSpc>
                <a:spcPct val="150000"/>
              </a:lnSpc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Types</a:t>
            </a:r>
            <a:r>
              <a:rPr lang="en-US" sz="2400" dirty="0">
                <a:solidFill>
                  <a:schemeClr val="tx1"/>
                </a:solidFill>
              </a:rPr>
              <a:t> of </a:t>
            </a:r>
            <a:r>
              <a:rPr lang="en-US" sz="2400" b="1" dirty="0">
                <a:solidFill>
                  <a:srgbClr val="0070C0"/>
                </a:solidFill>
              </a:rPr>
              <a:t>expressions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1062990" lvl="2" indent="-514350">
              <a:lnSpc>
                <a:spcPct val="150000"/>
              </a:lnSpc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INFIX EXPRESION</a:t>
            </a:r>
          </a:p>
          <a:p>
            <a:pPr marL="1062990" lvl="2" indent="-514350">
              <a:lnSpc>
                <a:spcPct val="150000"/>
              </a:lnSpc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POSTFIX EXPRESSION</a:t>
            </a:r>
          </a:p>
          <a:p>
            <a:pPr marL="1062990" lvl="2" indent="-514350">
              <a:lnSpc>
                <a:spcPct val="150000"/>
              </a:lnSpc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PREFIX EXPRESSION</a:t>
            </a:r>
            <a:endParaRPr lang="en-US" sz="2400" b="1" dirty="0">
              <a:solidFill>
                <a:srgbClr val="0070C0"/>
              </a:solidFill>
            </a:endParaRPr>
          </a:p>
          <a:p>
            <a:pPr marL="788670" lvl="1" indent="-514350">
              <a:lnSpc>
                <a:spcPct val="150000"/>
              </a:lnSpc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Conversion</a:t>
            </a:r>
            <a:r>
              <a:rPr lang="en-US" sz="2400" dirty="0">
                <a:solidFill>
                  <a:schemeClr val="tx1"/>
                </a:solidFill>
              </a:rPr>
              <a:t> of </a:t>
            </a:r>
            <a:r>
              <a:rPr lang="en-US" sz="2400" b="1" dirty="0">
                <a:solidFill>
                  <a:srgbClr val="00B050"/>
                </a:solidFill>
              </a:rPr>
              <a:t>expressions</a:t>
            </a:r>
            <a:r>
              <a:rPr lang="en-US" sz="2400" dirty="0">
                <a:solidFill>
                  <a:schemeClr val="tx1"/>
                </a:solidFill>
              </a:rPr>
              <a:t> into </a:t>
            </a:r>
            <a:r>
              <a:rPr lang="en-US" sz="2400" b="1" dirty="0">
                <a:solidFill>
                  <a:srgbClr val="FF0000"/>
                </a:solidFill>
              </a:rPr>
              <a:t>POSTFIX</a:t>
            </a:r>
            <a:r>
              <a:rPr lang="en-US" sz="2400" dirty="0">
                <a:solidFill>
                  <a:schemeClr val="tx1"/>
                </a:solidFill>
              </a:rPr>
              <a:t> &amp; </a:t>
            </a:r>
            <a:r>
              <a:rPr lang="en-US" sz="2400" b="1" dirty="0">
                <a:solidFill>
                  <a:srgbClr val="7030A0"/>
                </a:solidFill>
              </a:rPr>
              <a:t>PREFIX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lnSpc>
                <a:spcPct val="150000"/>
              </a:lnSpc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err="1">
                <a:solidFill>
                  <a:srgbClr val="00B050"/>
                </a:solidFill>
              </a:rPr>
              <a:t>Pseudocode</a:t>
            </a:r>
            <a:r>
              <a:rPr lang="en-US" sz="2400" dirty="0">
                <a:solidFill>
                  <a:schemeClr val="tx1"/>
                </a:solidFill>
              </a:rPr>
              <a:t> for evaluating a </a:t>
            </a:r>
            <a:r>
              <a:rPr lang="en-US" sz="2400" b="1" dirty="0">
                <a:solidFill>
                  <a:srgbClr val="0070C0"/>
                </a:solidFill>
              </a:rPr>
              <a:t>POSTFIX</a:t>
            </a:r>
            <a:r>
              <a:rPr lang="en-US" sz="2400" dirty="0">
                <a:solidFill>
                  <a:schemeClr val="tx1"/>
                </a:solidFill>
              </a:rPr>
              <a:t> expression.</a:t>
            </a:r>
          </a:p>
          <a:p>
            <a:pPr marL="1062990" lvl="2" indent="-514350">
              <a:lnSpc>
                <a:spcPct val="150000"/>
              </a:lnSpc>
              <a:buClr>
                <a:schemeClr val="accent1"/>
              </a:buClr>
              <a:buSzPct val="120000"/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SzPct val="120000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Expression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842248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Any </a:t>
            </a:r>
            <a:r>
              <a:rPr lang="en-US" sz="2400" b="1" dirty="0">
                <a:solidFill>
                  <a:srgbClr val="0070C0"/>
                </a:solidFill>
              </a:rPr>
              <a:t>statement </a:t>
            </a:r>
            <a:r>
              <a:rPr lang="en-US" sz="2400" dirty="0">
                <a:solidFill>
                  <a:schemeClr val="tx1"/>
                </a:solidFill>
              </a:rPr>
              <a:t>which contains a </a:t>
            </a:r>
            <a:r>
              <a:rPr lang="en-US" sz="2400" b="1" dirty="0">
                <a:solidFill>
                  <a:srgbClr val="FF0000"/>
                </a:solidFill>
              </a:rPr>
              <a:t>collection</a:t>
            </a:r>
            <a:r>
              <a:rPr lang="en-US" sz="2400" dirty="0">
                <a:solidFill>
                  <a:schemeClr val="tx1"/>
                </a:solidFill>
              </a:rPr>
              <a:t> of </a:t>
            </a:r>
            <a:r>
              <a:rPr lang="en-US" sz="2400" b="1" dirty="0">
                <a:solidFill>
                  <a:srgbClr val="00B050"/>
                </a:solidFill>
              </a:rPr>
              <a:t>operands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b="1" dirty="0">
                <a:solidFill>
                  <a:srgbClr val="7030A0"/>
                </a:solidFill>
              </a:rPr>
              <a:t>operators </a:t>
            </a:r>
            <a:r>
              <a:rPr lang="en-US" sz="2400" dirty="0">
                <a:solidFill>
                  <a:schemeClr val="tx1"/>
                </a:solidFill>
              </a:rPr>
              <a:t>is basically called as </a:t>
            </a:r>
            <a:r>
              <a:rPr lang="en-US" sz="2400" b="1" dirty="0">
                <a:solidFill>
                  <a:srgbClr val="FF0000"/>
                </a:solidFill>
              </a:rPr>
              <a:t>EXPRESSIONS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For ex:   </a:t>
            </a:r>
            <a:r>
              <a:rPr lang="en-US" sz="2400" dirty="0" err="1">
                <a:solidFill>
                  <a:schemeClr val="tx1"/>
                </a:solidFill>
              </a:rPr>
              <a:t>a+b</a:t>
            </a: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According</a:t>
            </a:r>
            <a:r>
              <a:rPr lang="en-US" sz="2400" dirty="0">
                <a:solidFill>
                  <a:schemeClr val="tx1"/>
                </a:solidFill>
              </a:rPr>
              <a:t> to </a:t>
            </a:r>
            <a:r>
              <a:rPr lang="en-US" sz="2400" b="1" dirty="0">
                <a:solidFill>
                  <a:srgbClr val="00B050"/>
                </a:solidFill>
              </a:rPr>
              <a:t>Data Structure </a:t>
            </a:r>
            <a:r>
              <a:rPr lang="en-US" sz="2400" dirty="0">
                <a:solidFill>
                  <a:schemeClr val="tx1"/>
                </a:solidFill>
              </a:rPr>
              <a:t>expressions are of </a:t>
            </a:r>
            <a:r>
              <a:rPr lang="en-US" sz="2400" b="1" dirty="0">
                <a:solidFill>
                  <a:srgbClr val="0070C0"/>
                </a:solidFill>
              </a:rPr>
              <a:t>three</a:t>
            </a:r>
            <a:r>
              <a:rPr lang="en-US" sz="2400" dirty="0">
                <a:solidFill>
                  <a:schemeClr val="tx1"/>
                </a:solidFill>
              </a:rPr>
              <a:t> types: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INFIX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PREFIX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POSTFIX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INFIX, POSTFIX &amp; </a:t>
            </a:r>
            <a:br>
              <a:rPr lang="en-US" b="1" dirty="0"/>
            </a:br>
            <a:r>
              <a:rPr lang="en-US" b="1" dirty="0"/>
              <a:t>PREFIX Expression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413652" cy="483091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INFIX EXPRESSION : In </a:t>
            </a:r>
            <a:r>
              <a:rPr lang="en-US" sz="2400" b="1" dirty="0">
                <a:solidFill>
                  <a:srgbClr val="00B050"/>
                </a:solidFill>
              </a:rPr>
              <a:t>INFIX</a:t>
            </a:r>
            <a:r>
              <a:rPr lang="en-US" sz="2400" dirty="0">
                <a:solidFill>
                  <a:schemeClr val="tx1"/>
                </a:solidFill>
              </a:rPr>
              <a:t> expression </a:t>
            </a:r>
            <a:r>
              <a:rPr lang="en-US" sz="2400" b="1" dirty="0">
                <a:solidFill>
                  <a:srgbClr val="FF0000"/>
                </a:solidFill>
              </a:rPr>
              <a:t>operator</a:t>
            </a:r>
            <a:r>
              <a:rPr lang="en-US" sz="2400" dirty="0">
                <a:solidFill>
                  <a:schemeClr val="tx1"/>
                </a:solidFill>
              </a:rPr>
              <a:t> is </a:t>
            </a:r>
            <a:r>
              <a:rPr lang="en-US" sz="2400" b="1" dirty="0">
                <a:solidFill>
                  <a:srgbClr val="0070C0"/>
                </a:solidFill>
              </a:rPr>
              <a:t>between</a:t>
            </a:r>
            <a:r>
              <a:rPr lang="en-US" sz="2400" dirty="0">
                <a:solidFill>
                  <a:schemeClr val="tx1"/>
                </a:solidFill>
              </a:rPr>
              <a:t> the </a:t>
            </a:r>
            <a:r>
              <a:rPr lang="en-US" sz="2400" b="1" dirty="0">
                <a:solidFill>
                  <a:srgbClr val="7030A0"/>
                </a:solidFill>
              </a:rPr>
              <a:t>operands</a:t>
            </a:r>
            <a:r>
              <a:rPr lang="en-US" sz="2400" dirty="0">
                <a:solidFill>
                  <a:schemeClr val="tx1"/>
                </a:solidFill>
              </a:rPr>
              <a:t>.                         For ex: </a:t>
            </a:r>
            <a:r>
              <a:rPr lang="en-US" sz="2400" dirty="0" err="1">
                <a:solidFill>
                  <a:schemeClr val="tx1"/>
                </a:solidFill>
              </a:rPr>
              <a:t>a+b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POSTFIX EXPRESSION : In </a:t>
            </a:r>
            <a:r>
              <a:rPr lang="en-US" sz="2400" b="1" dirty="0">
                <a:solidFill>
                  <a:srgbClr val="7030A0"/>
                </a:solidFill>
              </a:rPr>
              <a:t>POSTFIX</a:t>
            </a:r>
            <a:r>
              <a:rPr lang="en-US" sz="2400" dirty="0">
                <a:solidFill>
                  <a:schemeClr val="tx1"/>
                </a:solidFill>
              </a:rPr>
              <a:t> expression </a:t>
            </a:r>
            <a:r>
              <a:rPr lang="en-US" sz="2400" b="1" dirty="0">
                <a:solidFill>
                  <a:srgbClr val="00B050"/>
                </a:solidFill>
              </a:rPr>
              <a:t>operators</a:t>
            </a:r>
            <a:r>
              <a:rPr lang="en-US" sz="2400" dirty="0">
                <a:solidFill>
                  <a:schemeClr val="tx1"/>
                </a:solidFill>
              </a:rPr>
              <a:t> will be placed </a:t>
            </a:r>
            <a:r>
              <a:rPr lang="en-US" sz="2400" b="1" dirty="0">
                <a:solidFill>
                  <a:srgbClr val="FF0000"/>
                </a:solidFill>
              </a:rPr>
              <a:t>after</a:t>
            </a:r>
            <a:r>
              <a:rPr lang="en-US" sz="2400" dirty="0">
                <a:solidFill>
                  <a:schemeClr val="tx1"/>
                </a:solidFill>
              </a:rPr>
              <a:t> the </a:t>
            </a:r>
            <a:r>
              <a:rPr lang="en-US" sz="2400" b="1" dirty="0">
                <a:solidFill>
                  <a:srgbClr val="0070C0"/>
                </a:solidFill>
              </a:rPr>
              <a:t>operands</a:t>
            </a:r>
            <a:r>
              <a:rPr lang="en-US" sz="2400" dirty="0">
                <a:solidFill>
                  <a:schemeClr val="tx1"/>
                </a:solidFill>
              </a:rPr>
              <a:t>.                 For ex : </a:t>
            </a:r>
            <a:r>
              <a:rPr lang="en-US" sz="2400" dirty="0" err="1">
                <a:solidFill>
                  <a:schemeClr val="tx1"/>
                </a:solidFill>
              </a:rPr>
              <a:t>ab</a:t>
            </a:r>
            <a:r>
              <a:rPr lang="en-US" sz="2400" dirty="0">
                <a:solidFill>
                  <a:schemeClr val="tx1"/>
                </a:solidFill>
              </a:rPr>
              <a:t>+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PREFIX EXPRESSION : In </a:t>
            </a:r>
            <a:r>
              <a:rPr lang="en-US" sz="2400" b="1" dirty="0">
                <a:solidFill>
                  <a:srgbClr val="0070C0"/>
                </a:solidFill>
              </a:rPr>
              <a:t>PREFIX</a:t>
            </a:r>
            <a:r>
              <a:rPr lang="en-US" sz="2400" dirty="0">
                <a:solidFill>
                  <a:schemeClr val="tx1"/>
                </a:solidFill>
              </a:rPr>
              <a:t> expression </a:t>
            </a:r>
            <a:r>
              <a:rPr lang="en-US" sz="2400" b="1" dirty="0">
                <a:solidFill>
                  <a:srgbClr val="7030A0"/>
                </a:solidFill>
              </a:rPr>
              <a:t>operators </a:t>
            </a:r>
            <a:r>
              <a:rPr lang="en-US" sz="2400" dirty="0">
                <a:solidFill>
                  <a:schemeClr val="tx1"/>
                </a:solidFill>
              </a:rPr>
              <a:t>will be placed </a:t>
            </a:r>
            <a:r>
              <a:rPr lang="en-US" sz="2400" b="1" dirty="0">
                <a:solidFill>
                  <a:srgbClr val="FF0000"/>
                </a:solidFill>
              </a:rPr>
              <a:t>before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00B050"/>
                </a:solidFill>
              </a:rPr>
              <a:t>operands</a:t>
            </a:r>
            <a:r>
              <a:rPr lang="en-US" sz="2400" dirty="0">
                <a:solidFill>
                  <a:schemeClr val="tx1"/>
                </a:solidFill>
              </a:rPr>
              <a:t>.             For ex: +</a:t>
            </a:r>
            <a:r>
              <a:rPr lang="en-US" sz="2400" dirty="0" err="1">
                <a:solidFill>
                  <a:schemeClr val="tx1"/>
                </a:solidFill>
              </a:rPr>
              <a:t>ab</a:t>
            </a: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Importance of POSTFIX </a:t>
            </a:r>
            <a:br>
              <a:rPr lang="en-US" b="1" dirty="0"/>
            </a:br>
            <a:r>
              <a:rPr lang="en-US" b="1" dirty="0"/>
              <a:t>&amp; INFIX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27966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FF0000"/>
                </a:solidFill>
              </a:rPr>
              <a:t>Infix</a:t>
            </a:r>
            <a:r>
              <a:rPr lang="en-US" sz="2400" dirty="0">
                <a:solidFill>
                  <a:schemeClr val="tx1"/>
                </a:solidFill>
              </a:rPr>
              <a:t> form of an expression can only be </a:t>
            </a:r>
            <a:r>
              <a:rPr lang="en-US" sz="2400" b="1" dirty="0">
                <a:solidFill>
                  <a:srgbClr val="00B050"/>
                </a:solidFill>
              </a:rPr>
              <a:t>evaluated</a:t>
            </a:r>
            <a:r>
              <a:rPr lang="en-US" sz="2400" dirty="0">
                <a:solidFill>
                  <a:schemeClr val="tx1"/>
                </a:solidFill>
              </a:rPr>
              <a:t>, if we have the </a:t>
            </a:r>
            <a:r>
              <a:rPr lang="en-US" sz="2400" b="1" dirty="0">
                <a:solidFill>
                  <a:srgbClr val="0070C0"/>
                </a:solidFill>
              </a:rPr>
              <a:t>knowledge</a:t>
            </a:r>
            <a:r>
              <a:rPr lang="en-US" sz="2400" dirty="0">
                <a:solidFill>
                  <a:schemeClr val="tx1"/>
                </a:solidFill>
              </a:rPr>
              <a:t> of operator</a:t>
            </a:r>
            <a:r>
              <a:rPr lang="en-US" sz="2400" b="1" dirty="0">
                <a:solidFill>
                  <a:srgbClr val="7030A0"/>
                </a:solidFill>
              </a:rPr>
              <a:t> precedence</a:t>
            </a:r>
            <a:r>
              <a:rPr lang="en-US" sz="2400" dirty="0">
                <a:solidFill>
                  <a:schemeClr val="tx1"/>
                </a:solidFill>
              </a:rPr>
              <a:t>. Moreover considering </a:t>
            </a:r>
            <a:r>
              <a:rPr lang="en-US" sz="2400" b="1" dirty="0">
                <a:solidFill>
                  <a:srgbClr val="FF0000"/>
                </a:solidFill>
              </a:rPr>
              <a:t>precedence</a:t>
            </a:r>
            <a:r>
              <a:rPr lang="en-US" sz="2400" dirty="0">
                <a:solidFill>
                  <a:schemeClr val="tx1"/>
                </a:solidFill>
              </a:rPr>
              <a:t> is in the domain of </a:t>
            </a:r>
            <a:r>
              <a:rPr lang="en-US" sz="2400" b="1" dirty="0">
                <a:solidFill>
                  <a:srgbClr val="0070C0"/>
                </a:solidFill>
              </a:rPr>
              <a:t>programmer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rgbClr val="00B050"/>
                </a:solidFill>
              </a:rPr>
              <a:t>compiler</a:t>
            </a:r>
            <a:r>
              <a:rPr lang="en-US" sz="2400" dirty="0">
                <a:solidFill>
                  <a:schemeClr val="tx1"/>
                </a:solidFill>
              </a:rPr>
              <a:t> but not in domain of </a:t>
            </a:r>
            <a:r>
              <a:rPr lang="en-US" sz="2400" b="1" dirty="0">
                <a:solidFill>
                  <a:srgbClr val="FF0000"/>
                </a:solidFill>
              </a:rPr>
              <a:t>OS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b="1" dirty="0">
                <a:solidFill>
                  <a:srgbClr val="7030A0"/>
                </a:solidFill>
              </a:rPr>
              <a:t>CPU</a:t>
            </a:r>
            <a:r>
              <a:rPr lang="en-US" sz="2400" dirty="0">
                <a:solidFill>
                  <a:schemeClr val="tx1"/>
                </a:solidFill>
              </a:rPr>
              <a:t>, the two elements </a:t>
            </a:r>
            <a:r>
              <a:rPr lang="en-US" sz="2400" b="1" dirty="0">
                <a:solidFill>
                  <a:srgbClr val="FF0000"/>
                </a:solidFill>
              </a:rPr>
              <a:t>responsible</a:t>
            </a:r>
            <a:r>
              <a:rPr lang="en-US" sz="2400" dirty="0">
                <a:solidFill>
                  <a:schemeClr val="tx1"/>
                </a:solidFill>
              </a:rPr>
              <a:t> for running our </a:t>
            </a:r>
            <a:r>
              <a:rPr lang="en-US" sz="2400" b="1" dirty="0">
                <a:solidFill>
                  <a:srgbClr val="00B050"/>
                </a:solidFill>
              </a:rPr>
              <a:t>program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0070C0"/>
                </a:solidFill>
              </a:rPr>
              <a:t>POSTFIX </a:t>
            </a:r>
            <a:r>
              <a:rPr lang="en-US" sz="2400" dirty="0">
                <a:solidFill>
                  <a:schemeClr val="tx1"/>
                </a:solidFill>
              </a:rPr>
              <a:t>&amp; </a:t>
            </a:r>
            <a:r>
              <a:rPr lang="en-US" sz="2400" b="1" dirty="0">
                <a:solidFill>
                  <a:srgbClr val="FF0000"/>
                </a:solidFill>
              </a:rPr>
              <a:t>PREFIX</a:t>
            </a:r>
            <a:r>
              <a:rPr lang="en-US" sz="2400" dirty="0">
                <a:solidFill>
                  <a:schemeClr val="tx1"/>
                </a:solidFill>
              </a:rPr>
              <a:t> form of an expression, convert the </a:t>
            </a:r>
            <a:r>
              <a:rPr lang="en-US" sz="2400" b="1" dirty="0">
                <a:solidFill>
                  <a:srgbClr val="7030A0"/>
                </a:solidFill>
              </a:rPr>
              <a:t>INFIX</a:t>
            </a:r>
            <a:r>
              <a:rPr lang="en-US" sz="2400" dirty="0">
                <a:solidFill>
                  <a:schemeClr val="tx1"/>
                </a:solidFill>
              </a:rPr>
              <a:t> expression in such a way that by just </a:t>
            </a:r>
            <a:r>
              <a:rPr lang="en-US" sz="2400" b="1" dirty="0">
                <a:solidFill>
                  <a:srgbClr val="00B050"/>
                </a:solidFill>
              </a:rPr>
              <a:t>solving</a:t>
            </a:r>
            <a:r>
              <a:rPr lang="en-US" sz="2400" dirty="0">
                <a:solidFill>
                  <a:schemeClr val="tx1"/>
                </a:solidFill>
              </a:rPr>
              <a:t> the expression from one end to another (L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R or</a:t>
            </a:r>
            <a:r>
              <a:rPr lang="en-US" sz="2400" dirty="0">
                <a:solidFill>
                  <a:schemeClr val="tx1"/>
                </a:solidFill>
              </a:rPr>
              <a:t> R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L), we get the </a:t>
            </a:r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same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result as we get considering the </a:t>
            </a:r>
            <a:r>
              <a:rPr lang="en-US" sz="2400" b="1" dirty="0">
                <a:solidFill>
                  <a:srgbClr val="7030A0"/>
                </a:solidFill>
                <a:sym typeface="Wingdings" pitchFamily="2" charset="2"/>
              </a:rPr>
              <a:t>precedence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of operator in </a:t>
            </a:r>
            <a:r>
              <a:rPr lang="en-US" sz="2400" b="1" dirty="0">
                <a:solidFill>
                  <a:srgbClr val="00B050"/>
                </a:solidFill>
                <a:sym typeface="Wingdings" pitchFamily="2" charset="2"/>
              </a:rPr>
              <a:t>INFIX.</a:t>
            </a:r>
            <a:endParaRPr lang="en-US" sz="2400" b="1" dirty="0">
              <a:solidFill>
                <a:srgbClr val="00B050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Expression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27966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So we can say that </a:t>
            </a:r>
            <a:r>
              <a:rPr lang="en-US" sz="2400" b="1" dirty="0">
                <a:solidFill>
                  <a:srgbClr val="00B050"/>
                </a:solidFill>
              </a:rPr>
              <a:t>POSTFIX</a:t>
            </a:r>
            <a:r>
              <a:rPr lang="en-US" sz="2400" dirty="0">
                <a:solidFill>
                  <a:schemeClr val="tx1"/>
                </a:solidFill>
              </a:rPr>
              <a:t> &amp; </a:t>
            </a:r>
            <a:r>
              <a:rPr lang="en-US" sz="2400" b="1" dirty="0">
                <a:solidFill>
                  <a:srgbClr val="FF0000"/>
                </a:solidFill>
              </a:rPr>
              <a:t>PREFIX </a:t>
            </a:r>
            <a:r>
              <a:rPr lang="en-US" sz="2400" dirty="0">
                <a:solidFill>
                  <a:schemeClr val="tx1"/>
                </a:solidFill>
              </a:rPr>
              <a:t>forms of the </a:t>
            </a:r>
            <a:r>
              <a:rPr lang="en-US" sz="2400" b="1" dirty="0">
                <a:solidFill>
                  <a:srgbClr val="0070C0"/>
                </a:solidFill>
              </a:rPr>
              <a:t>expression</a:t>
            </a:r>
            <a:r>
              <a:rPr lang="en-US" sz="2400" dirty="0">
                <a:solidFill>
                  <a:schemeClr val="tx1"/>
                </a:solidFill>
              </a:rPr>
              <a:t> make very easy for </a:t>
            </a:r>
            <a:r>
              <a:rPr lang="en-US" sz="2400" b="1" dirty="0">
                <a:solidFill>
                  <a:srgbClr val="7030A0"/>
                </a:solidFill>
              </a:rPr>
              <a:t>OS/CPU</a:t>
            </a:r>
            <a:r>
              <a:rPr lang="en-US" sz="2400" dirty="0">
                <a:solidFill>
                  <a:schemeClr val="tx1"/>
                </a:solidFill>
              </a:rPr>
              <a:t> to </a:t>
            </a:r>
            <a:r>
              <a:rPr lang="en-US" sz="2400" b="1" dirty="0">
                <a:solidFill>
                  <a:srgbClr val="00B050"/>
                </a:solidFill>
              </a:rPr>
              <a:t>evaluate</a:t>
            </a:r>
            <a:r>
              <a:rPr lang="en-US" sz="2400" dirty="0">
                <a:solidFill>
                  <a:schemeClr val="tx1"/>
                </a:solidFill>
              </a:rPr>
              <a:t> an </a:t>
            </a:r>
            <a:r>
              <a:rPr lang="en-US" sz="2400" b="1" dirty="0">
                <a:solidFill>
                  <a:srgbClr val="FF0000"/>
                </a:solidFill>
              </a:rPr>
              <a:t>expression.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Thus </a:t>
            </a:r>
            <a:r>
              <a:rPr lang="en-US" sz="2400" b="1" dirty="0">
                <a:solidFill>
                  <a:srgbClr val="FF0000"/>
                </a:solidFill>
              </a:rPr>
              <a:t>compiler</a:t>
            </a:r>
            <a:r>
              <a:rPr lang="en-US" sz="2400" dirty="0">
                <a:solidFill>
                  <a:schemeClr val="tx1"/>
                </a:solidFill>
              </a:rPr>
              <a:t> of every language always convert </a:t>
            </a:r>
            <a:r>
              <a:rPr lang="en-US" sz="2400" b="1" dirty="0">
                <a:solidFill>
                  <a:srgbClr val="00B050"/>
                </a:solidFill>
              </a:rPr>
              <a:t>INFIX </a:t>
            </a:r>
            <a:r>
              <a:rPr lang="en-US" sz="2400" dirty="0">
                <a:solidFill>
                  <a:schemeClr val="tx1"/>
                </a:solidFill>
              </a:rPr>
              <a:t>expression to their </a:t>
            </a:r>
            <a:r>
              <a:rPr lang="en-US" sz="2400" b="1" dirty="0">
                <a:solidFill>
                  <a:srgbClr val="0070C0"/>
                </a:solidFill>
              </a:rPr>
              <a:t>POSTFIX</a:t>
            </a:r>
            <a:r>
              <a:rPr lang="en-US" sz="2400" dirty="0">
                <a:solidFill>
                  <a:schemeClr val="tx1"/>
                </a:solidFill>
              </a:rPr>
              <a:t> or </a:t>
            </a:r>
            <a:r>
              <a:rPr lang="en-US" sz="2400" b="1" dirty="0">
                <a:solidFill>
                  <a:srgbClr val="7030A0"/>
                </a:solidFill>
              </a:rPr>
              <a:t>PREFIX</a:t>
            </a:r>
            <a:r>
              <a:rPr lang="en-US" sz="2400" dirty="0">
                <a:solidFill>
                  <a:schemeClr val="tx1"/>
                </a:solidFill>
              </a:rPr>
              <a:t> equivalents while translating </a:t>
            </a:r>
            <a:r>
              <a:rPr lang="en-US" sz="2400" b="1" dirty="0">
                <a:solidFill>
                  <a:srgbClr val="FF0000"/>
                </a:solidFill>
              </a:rPr>
              <a:t>SOURCE CODE </a:t>
            </a:r>
            <a:r>
              <a:rPr lang="en-US" sz="2400" dirty="0">
                <a:solidFill>
                  <a:schemeClr val="tx1"/>
                </a:solidFill>
              </a:rPr>
              <a:t>to the corresponding </a:t>
            </a:r>
            <a:r>
              <a:rPr lang="en-US" sz="2400" b="1" dirty="0">
                <a:solidFill>
                  <a:srgbClr val="00B050"/>
                </a:solidFill>
              </a:rPr>
              <a:t>MACHINE CODE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534400" cy="98582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Converting INFIX </a:t>
            </a:r>
            <a:br>
              <a:rPr lang="en-US" b="1" dirty="0"/>
            </a:br>
            <a:r>
              <a:rPr lang="en-US" b="1" dirty="0"/>
              <a:t>TO POSTFIX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27966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Before</a:t>
            </a:r>
            <a:r>
              <a:rPr lang="en-US" sz="2400" dirty="0">
                <a:solidFill>
                  <a:schemeClr val="tx1"/>
                </a:solidFill>
              </a:rPr>
              <a:t> we convert </a:t>
            </a:r>
            <a:r>
              <a:rPr lang="en-US" sz="2400" b="1" dirty="0">
                <a:solidFill>
                  <a:srgbClr val="FF0000"/>
                </a:solidFill>
              </a:rPr>
              <a:t>INFIX</a:t>
            </a:r>
            <a:r>
              <a:rPr lang="en-US" sz="2400" dirty="0">
                <a:solidFill>
                  <a:schemeClr val="tx1"/>
                </a:solidFill>
              </a:rPr>
              <a:t> to </a:t>
            </a:r>
            <a:r>
              <a:rPr lang="en-US" sz="2400" b="1" dirty="0">
                <a:solidFill>
                  <a:srgbClr val="0070C0"/>
                </a:solidFill>
              </a:rPr>
              <a:t>POSTFIX/PREFIX</a:t>
            </a:r>
            <a:r>
              <a:rPr lang="en-US" sz="2400" dirty="0">
                <a:solidFill>
                  <a:schemeClr val="tx1"/>
                </a:solidFill>
              </a:rPr>
              <a:t>, we need to understand the </a:t>
            </a:r>
            <a:r>
              <a:rPr lang="en-US" sz="2400" b="1" dirty="0">
                <a:solidFill>
                  <a:srgbClr val="7030A0"/>
                </a:solidFill>
              </a:rPr>
              <a:t>precedence </a:t>
            </a:r>
            <a:r>
              <a:rPr lang="en-US" sz="2400" dirty="0">
                <a:solidFill>
                  <a:schemeClr val="tx1"/>
                </a:solidFill>
              </a:rPr>
              <a:t>of the </a:t>
            </a:r>
            <a:r>
              <a:rPr lang="en-US" sz="2400" b="1" dirty="0">
                <a:solidFill>
                  <a:srgbClr val="00B050"/>
                </a:solidFill>
              </a:rPr>
              <a:t>operator.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Precedence </a:t>
            </a:r>
            <a:r>
              <a:rPr lang="en-US" sz="2400" dirty="0">
                <a:solidFill>
                  <a:schemeClr val="tx1"/>
                </a:solidFill>
              </a:rPr>
              <a:t>of the </a:t>
            </a:r>
            <a:r>
              <a:rPr lang="en-US" sz="2400" b="1" dirty="0">
                <a:solidFill>
                  <a:srgbClr val="7030A0"/>
                </a:solidFill>
              </a:rPr>
              <a:t>operators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$ or ^.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/ , % , *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+ , -</a:t>
            </a: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2090644" y="2857496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2678258" y="2786058"/>
            <a:ext cx="642942" cy="428628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ABF7F0-F26D-DF69-BB9A-1ABC1AF06517}"/>
              </a:ext>
            </a:extLst>
          </p:cNvPr>
          <p:cNvSpPr txBox="1">
            <a:spLocks/>
          </p:cNvSpPr>
          <p:nvPr/>
        </p:nvSpPr>
        <p:spPr>
          <a:xfrm>
            <a:off x="2086804" y="2765316"/>
            <a:ext cx="1448710" cy="50405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None/>
            </a:pPr>
            <a:r>
              <a:rPr lang="en-US" sz="2400" dirty="0"/>
              <a:t>A</a:t>
            </a:r>
            <a:r>
              <a:rPr lang="en-US" dirty="0"/>
              <a:t> + </a:t>
            </a:r>
            <a:r>
              <a:rPr lang="en-US" sz="2400" dirty="0"/>
              <a:t>BC*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939932" y="2786058"/>
            <a:ext cx="656404" cy="428628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3143240" y="2000240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2643174" y="2000240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2143108" y="2000240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60012" y="1506828"/>
            <a:ext cx="3766192" cy="985822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300" dirty="0">
                <a:solidFill>
                  <a:schemeClr val="tx1"/>
                </a:solidFill>
              </a:rPr>
              <a:t>INFIX : A + B * C</a:t>
            </a:r>
          </a:p>
        </p:txBody>
      </p:sp>
      <p:sp>
        <p:nvSpPr>
          <p:cNvPr id="11" name="Oval 10"/>
          <p:cNvSpPr/>
          <p:nvPr/>
        </p:nvSpPr>
        <p:spPr>
          <a:xfrm>
            <a:off x="6323347" y="2857496"/>
            <a:ext cx="428628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7572396" y="2000240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7072330" y="2000240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6572264" y="2000240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534400" cy="98582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Converting INFIX </a:t>
            </a:r>
            <a:br>
              <a:rPr lang="en-US" b="1" dirty="0"/>
            </a:br>
            <a:r>
              <a:rPr lang="en-US" b="1" dirty="0"/>
              <a:t>TO POSTFIX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5E2BAA-E133-E37D-5052-CCD82CF2BD38}"/>
              </a:ext>
            </a:extLst>
          </p:cNvPr>
          <p:cNvSpPr txBox="1">
            <a:spLocks/>
          </p:cNvSpPr>
          <p:nvPr/>
        </p:nvSpPr>
        <p:spPr>
          <a:xfrm>
            <a:off x="4938180" y="3815839"/>
            <a:ext cx="4003504" cy="369332"/>
          </a:xfrm>
          <a:prstGeom prst="rect">
            <a:avLst/>
          </a:prstGeom>
        </p:spPr>
        <p:txBody>
          <a:bodyPr vert="horz">
            <a:normAutofit fontScale="250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buClr>
                <a:schemeClr val="accent1"/>
              </a:buClr>
              <a:buSzPct val="120000"/>
              <a:buNone/>
            </a:pPr>
            <a:r>
              <a:rPr lang="en-US" sz="6400" dirty="0">
                <a:solidFill>
                  <a:schemeClr val="tx1"/>
                </a:solidFill>
              </a:rPr>
              <a:t>           </a:t>
            </a:r>
            <a:r>
              <a:rPr lang="en-US" sz="8000" dirty="0">
                <a:solidFill>
                  <a:schemeClr val="tx1"/>
                </a:solidFill>
              </a:rPr>
              <a:t>PRFIX :  +A*BC</a:t>
            </a:r>
            <a:endParaRPr lang="en-US" sz="6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Wingdings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Wingdings"/>
              <a:buNone/>
            </a:pPr>
            <a:r>
              <a:rPr lang="en-US" sz="2300" dirty="0">
                <a:solidFill>
                  <a:schemeClr val="tx1"/>
                </a:solidFill>
              </a:rPr>
              <a:t>			      </a:t>
            </a:r>
            <a:endParaRPr lang="en-US" sz="21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11646D-ABA2-132E-AA4F-8C3A56206F92}"/>
              </a:ext>
            </a:extLst>
          </p:cNvPr>
          <p:cNvSpPr txBox="1"/>
          <p:nvPr/>
        </p:nvSpPr>
        <p:spPr>
          <a:xfrm>
            <a:off x="5568338" y="1957320"/>
            <a:ext cx="45796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INFIX :  A +  B  *  C </a:t>
            </a:r>
            <a:endParaRPr lang="en-IN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88EC50-1732-8C04-D0FA-246280147717}"/>
              </a:ext>
            </a:extLst>
          </p:cNvPr>
          <p:cNvSpPr txBox="1"/>
          <p:nvPr/>
        </p:nvSpPr>
        <p:spPr>
          <a:xfrm>
            <a:off x="6404224" y="2857496"/>
            <a:ext cx="5074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 A  + *BC 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97B72B-2D73-7FF7-0445-3E23B35F37A9}"/>
              </a:ext>
            </a:extLst>
          </p:cNvPr>
          <p:cNvSpPr txBox="1"/>
          <p:nvPr/>
        </p:nvSpPr>
        <p:spPr>
          <a:xfrm>
            <a:off x="550952" y="381583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dirty="0"/>
              <a:t>POSTFIX: ABC+*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5" grpId="0"/>
      <p:bldP spid="18" grpId="0" animBg="1"/>
      <p:bldP spid="16" grpId="0" animBg="1"/>
      <p:bldP spid="14" grpId="0" animBg="1"/>
      <p:bldP spid="13" grpId="0" animBg="1"/>
      <p:bldP spid="11" grpId="0" animBg="1"/>
      <p:bldP spid="10" grpId="0" animBg="1"/>
      <p:bldP spid="9" grpId="0" animBg="1"/>
      <p:bldP spid="8" grpId="0" animBg="1"/>
      <p:bldP spid="15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/>
          <p:cNvSpPr/>
          <p:nvPr/>
        </p:nvSpPr>
        <p:spPr>
          <a:xfrm>
            <a:off x="2643174" y="5072074"/>
            <a:ext cx="2143140" cy="571504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2786050" y="4429132"/>
            <a:ext cx="1643074" cy="500066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2786050" y="3786190"/>
            <a:ext cx="1000132" cy="500066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Oval 29"/>
          <p:cNvSpPr/>
          <p:nvPr/>
        </p:nvSpPr>
        <p:spPr>
          <a:xfrm>
            <a:off x="4000496" y="3786190"/>
            <a:ext cx="642942" cy="500066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Oval 28"/>
          <p:cNvSpPr/>
          <p:nvPr/>
        </p:nvSpPr>
        <p:spPr>
          <a:xfrm>
            <a:off x="2786050" y="3143248"/>
            <a:ext cx="642942" cy="500066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Oval 27"/>
          <p:cNvSpPr/>
          <p:nvPr/>
        </p:nvSpPr>
        <p:spPr>
          <a:xfrm>
            <a:off x="4286248" y="3071810"/>
            <a:ext cx="642942" cy="500066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Oval 26"/>
          <p:cNvSpPr/>
          <p:nvPr/>
        </p:nvSpPr>
        <p:spPr>
          <a:xfrm>
            <a:off x="4572000" y="2428868"/>
            <a:ext cx="642942" cy="500066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/>
          <p:cNvSpPr/>
          <p:nvPr/>
        </p:nvSpPr>
        <p:spPr>
          <a:xfrm>
            <a:off x="5072066" y="5214950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Oval 24"/>
          <p:cNvSpPr/>
          <p:nvPr/>
        </p:nvSpPr>
        <p:spPr>
          <a:xfrm>
            <a:off x="5286380" y="4572008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Oval 23"/>
          <p:cNvSpPr/>
          <p:nvPr/>
        </p:nvSpPr>
        <p:spPr>
          <a:xfrm>
            <a:off x="4643438" y="4572008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Oval 22"/>
          <p:cNvSpPr/>
          <p:nvPr/>
        </p:nvSpPr>
        <p:spPr>
          <a:xfrm>
            <a:off x="5000628" y="3857628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/>
          <p:cNvSpPr/>
          <p:nvPr/>
        </p:nvSpPr>
        <p:spPr>
          <a:xfrm>
            <a:off x="5572132" y="3857628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Oval 20"/>
          <p:cNvSpPr/>
          <p:nvPr/>
        </p:nvSpPr>
        <p:spPr>
          <a:xfrm>
            <a:off x="5857884" y="3214686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Oval 19"/>
          <p:cNvSpPr/>
          <p:nvPr/>
        </p:nvSpPr>
        <p:spPr>
          <a:xfrm>
            <a:off x="5214942" y="3214686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Oval 18"/>
          <p:cNvSpPr/>
          <p:nvPr/>
        </p:nvSpPr>
        <p:spPr>
          <a:xfrm>
            <a:off x="3714744" y="3143248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Oval 17"/>
          <p:cNvSpPr/>
          <p:nvPr/>
        </p:nvSpPr>
        <p:spPr>
          <a:xfrm>
            <a:off x="2786050" y="2500306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3357554" y="2500306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4000496" y="2500306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5500694" y="2500306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6143636" y="2500306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6357950" y="1857364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5715008" y="1857364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5143504" y="1857364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4500562" y="1857364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3929058" y="1857364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3357554" y="1857364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2786050" y="1857364"/>
            <a:ext cx="357190" cy="357190"/>
          </a:xfrm>
          <a:prstGeom prst="ellipse">
            <a:avLst/>
          </a:prstGeom>
        </p:spPr>
        <p:style>
          <a:lnRef idx="2">
            <a:schemeClr val="dk1"/>
          </a:lnRef>
          <a:fillRef idx="1001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534400" cy="714380"/>
          </a:xfrm>
        </p:spPr>
        <p:txBody>
          <a:bodyPr>
            <a:normAutofit/>
          </a:bodyPr>
          <a:lstStyle/>
          <a:p>
            <a:r>
              <a:rPr lang="en-US" b="1" dirty="0"/>
              <a:t>Examples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27966" cy="485428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None/>
            </a:pPr>
            <a:r>
              <a:rPr lang="en-US" sz="2400" dirty="0">
                <a:solidFill>
                  <a:schemeClr val="tx1"/>
                </a:solidFill>
              </a:rPr>
              <a:t>		</a:t>
            </a:r>
          </a:p>
          <a:p>
            <a:pPr marL="514350" indent="-514350">
              <a:buNone/>
            </a:pPr>
            <a:r>
              <a:rPr lang="en-US" sz="2400" dirty="0"/>
              <a:t>		    </a:t>
            </a:r>
            <a:r>
              <a:rPr lang="en-US" sz="2400" dirty="0">
                <a:solidFill>
                  <a:schemeClr val="tx1"/>
                </a:solidFill>
              </a:rPr>
              <a:t>INFIX   :   A  </a:t>
            </a:r>
            <a:r>
              <a:rPr lang="en-US" sz="2400" dirty="0"/>
              <a:t>*  B  </a:t>
            </a:r>
            <a:r>
              <a:rPr lang="en-US" sz="2400" dirty="0">
                <a:solidFill>
                  <a:schemeClr val="tx1"/>
                </a:solidFill>
              </a:rPr>
              <a:t>/ C  *  D  $  E  -  G  +  H</a:t>
            </a:r>
          </a:p>
          <a:p>
            <a:pPr marL="514350" indent="-514350">
              <a:buNone/>
            </a:pPr>
            <a:r>
              <a:rPr lang="en-US" sz="2400" dirty="0"/>
              <a:t>	</a:t>
            </a:r>
          </a:p>
          <a:p>
            <a:pPr marL="514350" indent="-514350">
              <a:buNone/>
            </a:pPr>
            <a:r>
              <a:rPr lang="en-US" sz="2400" dirty="0"/>
              <a:t>			          A  *  B  /  C  *  DE$  -  G  +  H</a:t>
            </a:r>
          </a:p>
          <a:p>
            <a:pPr marL="514350" indent="-514350">
              <a:buNone/>
            </a:pPr>
            <a:endParaRPr lang="en-US" sz="2400" dirty="0"/>
          </a:p>
          <a:p>
            <a:pPr marL="514350" indent="-514350">
              <a:buNone/>
            </a:pPr>
            <a:r>
              <a:rPr lang="en-US" sz="2400" dirty="0"/>
              <a:t>			          AB*  /  C  *  DE$  -  G  +  H</a:t>
            </a:r>
          </a:p>
          <a:p>
            <a:pPr marL="514350" indent="-514350">
              <a:buNone/>
            </a:pPr>
            <a:endParaRPr lang="en-US" sz="2400" dirty="0"/>
          </a:p>
          <a:p>
            <a:pPr marL="514350" indent="-514350">
              <a:buNone/>
            </a:pPr>
            <a:r>
              <a:rPr lang="en-US" sz="2400" dirty="0"/>
              <a:t>			          AB*C/  * DE$  -   G  +  H</a:t>
            </a:r>
          </a:p>
          <a:p>
            <a:pPr marL="514350" indent="-514350">
              <a:buNone/>
            </a:pPr>
            <a:endParaRPr lang="en-US" sz="2400" dirty="0"/>
          </a:p>
          <a:p>
            <a:pPr marL="514350" indent="-514350">
              <a:buNone/>
            </a:pPr>
            <a:r>
              <a:rPr lang="en-US" sz="2400" dirty="0"/>
              <a:t>			          AB*C/DE$*  - G  +  H</a:t>
            </a:r>
          </a:p>
          <a:p>
            <a:pPr marL="514350" indent="-514350">
              <a:buNone/>
            </a:pPr>
            <a:endParaRPr lang="en-US" sz="2400" dirty="0"/>
          </a:p>
          <a:p>
            <a:pPr marL="514350" indent="-514350">
              <a:buNone/>
            </a:pPr>
            <a:r>
              <a:rPr lang="en-US" sz="2400" dirty="0"/>
              <a:t>			          AB*C/DE$*G-  +  H</a:t>
            </a:r>
          </a:p>
          <a:p>
            <a:pPr marL="514350" indent="-514350">
              <a:buNone/>
            </a:pPr>
            <a:endParaRPr lang="en-US" sz="2400" dirty="0"/>
          </a:p>
          <a:p>
            <a:pPr marL="514350" indent="-514350">
              <a:buNone/>
            </a:pPr>
            <a:r>
              <a:rPr lang="en-US" sz="2400" dirty="0"/>
              <a:t>	                   ANS: AB*C/DE$*G-H+</a:t>
            </a:r>
          </a:p>
          <a:p>
            <a:pPr marL="514350" indent="-514350">
              <a:buNone/>
            </a:pPr>
            <a:endParaRPr lang="en-US" sz="2400" dirty="0"/>
          </a:p>
          <a:p>
            <a:pPr marL="514350" indent="-514350"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2" grpId="0" animBg="1"/>
      <p:bldP spid="31" grpId="0" animBg="1"/>
      <p:bldP spid="30" grpId="0" animBg="1"/>
      <p:bldP spid="29" grpId="0" animBg="1"/>
      <p:bldP spid="28" grpId="0" animBg="1"/>
      <p:bldP spid="27" grpId="0" animBg="1"/>
      <p:bldP spid="26" grpId="0" animBg="1"/>
      <p:bldP spid="25" grpId="0" animBg="1"/>
      <p:bldP spid="24" grpId="0" animBg="1"/>
      <p:bldP spid="23" grpId="0" animBg="1"/>
      <p:bldP spid="22" grpId="0" animBg="1"/>
      <p:bldP spid="21" grpId="0" animBg="1"/>
      <p:bldP spid="20" grpId="0" animBg="1"/>
      <p:bldP spid="19" grpId="0" animBg="1"/>
      <p:bldP spid="18" grpId="0" animBg="1"/>
      <p:bldP spid="17" grpId="0" animBg="1"/>
      <p:bldP spid="16" grpId="0" animBg="1"/>
      <p:bldP spid="15" grpId="0" animBg="1"/>
      <p:bldP spid="14" grpId="0" animBg="1"/>
      <p:bldP spid="13" grpId="0" animBg="1"/>
      <p:bldP spid="12" grpId="0" animBg="1"/>
      <p:bldP spid="11" grpId="0" animBg="1"/>
      <p:bldP spid="10" grpId="0" animBg="1"/>
      <p:bldP spid="9" grpId="0" animBg="1"/>
      <p:bldP spid="8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2201</TotalTime>
  <Words>647</Words>
  <Application>Microsoft Office PowerPoint</Application>
  <PresentationFormat>On-screen Show (4:3)</PresentationFormat>
  <Paragraphs>129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Georgia</vt:lpstr>
      <vt:lpstr>Wingdings</vt:lpstr>
      <vt:lpstr>Wingdings 2</vt:lpstr>
      <vt:lpstr>Civic</vt:lpstr>
      <vt:lpstr>PowerPoint Presentation</vt:lpstr>
      <vt:lpstr>Today’s Agenda</vt:lpstr>
      <vt:lpstr>Expression</vt:lpstr>
      <vt:lpstr>INFIX, POSTFIX &amp;  PREFIX Expression</vt:lpstr>
      <vt:lpstr>Importance of POSTFIX  &amp; INFIX</vt:lpstr>
      <vt:lpstr>Expression</vt:lpstr>
      <vt:lpstr>Converting INFIX  TO POSTFIX</vt:lpstr>
      <vt:lpstr>Converting INFIX  TO POSTFIX</vt:lpstr>
      <vt:lpstr>Examples</vt:lpstr>
      <vt:lpstr>Pseudocode For Evaluating  A POSTFIX Expression</vt:lpstr>
      <vt:lpstr>Implementing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Aman khan</cp:lastModifiedBy>
  <cp:revision>224</cp:revision>
  <dcterms:created xsi:type="dcterms:W3CDTF">2015-12-21T13:46:48Z</dcterms:created>
  <dcterms:modified xsi:type="dcterms:W3CDTF">2022-08-24T06:04:53Z</dcterms:modified>
</cp:coreProperties>
</file>