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362" r:id="rId4"/>
    <p:sldId id="371" r:id="rId5"/>
    <p:sldId id="372" r:id="rId6"/>
    <p:sldId id="375" r:id="rId7"/>
    <p:sldId id="373" r:id="rId8"/>
    <p:sldId id="376" r:id="rId9"/>
    <p:sldId id="377" r:id="rId10"/>
    <p:sldId id="379" r:id="rId11"/>
    <p:sldId id="378" r:id="rId12"/>
    <p:sldId id="38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1" autoAdjust="0"/>
    <p:restoredTop sz="94660"/>
  </p:normalViewPr>
  <p:slideViewPr>
    <p:cSldViewPr>
      <p:cViewPr varScale="1">
        <p:scale>
          <a:sx n="81" d="100"/>
          <a:sy n="81" d="100"/>
        </p:scale>
        <p:origin x="95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khan" userId="474f963816709eaa" providerId="LiveId" clId="{A2CB0438-6C15-4598-B749-B98442580143}"/>
    <pc:docChg chg="undo custSel modSld">
      <pc:chgData name="Aman khan" userId="474f963816709eaa" providerId="LiveId" clId="{A2CB0438-6C15-4598-B749-B98442580143}" dt="2022-08-23T02:27:00.415" v="204" actId="1076"/>
      <pc:docMkLst>
        <pc:docMk/>
      </pc:docMkLst>
      <pc:sldChg chg="modAnim">
        <pc:chgData name="Aman khan" userId="474f963816709eaa" providerId="LiveId" clId="{A2CB0438-6C15-4598-B749-B98442580143}" dt="2022-08-23T02:25:14.329" v="192"/>
        <pc:sldMkLst>
          <pc:docMk/>
          <pc:sldMk cId="0" sldId="257"/>
        </pc:sldMkLst>
      </pc:sldChg>
      <pc:sldChg chg="modSp mod modAnim">
        <pc:chgData name="Aman khan" userId="474f963816709eaa" providerId="LiveId" clId="{A2CB0438-6C15-4598-B749-B98442580143}" dt="2022-08-23T01:53:39.051" v="13"/>
        <pc:sldMkLst>
          <pc:docMk/>
          <pc:sldMk cId="0" sldId="362"/>
        </pc:sldMkLst>
        <pc:spChg chg="mod">
          <ac:chgData name="Aman khan" userId="474f963816709eaa" providerId="LiveId" clId="{A2CB0438-6C15-4598-B749-B98442580143}" dt="2022-08-23T01:53:25.521" v="11" actId="1076"/>
          <ac:spMkLst>
            <pc:docMk/>
            <pc:sldMk cId="0" sldId="362"/>
            <ac:spMk id="6" creationId="{00000000-0000-0000-0000-000000000000}"/>
          </ac:spMkLst>
        </pc:spChg>
      </pc:sldChg>
      <pc:sldChg chg="addSp delSp modSp mod modAnim">
        <pc:chgData name="Aman khan" userId="474f963816709eaa" providerId="LiveId" clId="{A2CB0438-6C15-4598-B749-B98442580143}" dt="2022-08-23T02:12:06.743" v="93"/>
        <pc:sldMkLst>
          <pc:docMk/>
          <pc:sldMk cId="0" sldId="371"/>
        </pc:sldMkLst>
        <pc:spChg chg="add del mod">
          <ac:chgData name="Aman khan" userId="474f963816709eaa" providerId="LiveId" clId="{A2CB0438-6C15-4598-B749-B98442580143}" dt="2022-08-23T01:58:48.386" v="45"/>
          <ac:spMkLst>
            <pc:docMk/>
            <pc:sldMk cId="0" sldId="371"/>
            <ac:spMk id="5" creationId="{6EA9548F-7AD4-78B6-AA39-682F93DB287E}"/>
          </ac:spMkLst>
        </pc:spChg>
        <pc:graphicFrameChg chg="add del mod modGraphic">
          <ac:chgData name="Aman khan" userId="474f963816709eaa" providerId="LiveId" clId="{A2CB0438-6C15-4598-B749-B98442580143}" dt="2022-08-23T02:09:12.467" v="74" actId="21"/>
          <ac:graphicFrameMkLst>
            <pc:docMk/>
            <pc:sldMk cId="0" sldId="371"/>
            <ac:graphicFrameMk id="4" creationId="{EADFB085-5D89-CA40-6564-EF9C72A9E061}"/>
          </ac:graphicFrameMkLst>
        </pc:graphicFrameChg>
        <pc:graphicFrameChg chg="modGraphic">
          <ac:chgData name="Aman khan" userId="474f963816709eaa" providerId="LiveId" clId="{A2CB0438-6C15-4598-B749-B98442580143}" dt="2022-08-23T01:57:15.730" v="30" actId="20577"/>
          <ac:graphicFrameMkLst>
            <pc:docMk/>
            <pc:sldMk cId="0" sldId="371"/>
            <ac:graphicFrameMk id="14" creationId="{00000000-0000-0000-0000-000000000000}"/>
          </ac:graphicFrameMkLst>
        </pc:graphicFrameChg>
      </pc:sldChg>
      <pc:sldChg chg="modAnim">
        <pc:chgData name="Aman khan" userId="474f963816709eaa" providerId="LiveId" clId="{A2CB0438-6C15-4598-B749-B98442580143}" dt="2022-08-23T02:14:12.339" v="122"/>
        <pc:sldMkLst>
          <pc:docMk/>
          <pc:sldMk cId="0" sldId="372"/>
        </pc:sldMkLst>
      </pc:sldChg>
      <pc:sldChg chg="modAnim">
        <pc:chgData name="Aman khan" userId="474f963816709eaa" providerId="LiveId" clId="{A2CB0438-6C15-4598-B749-B98442580143}" dt="2022-08-23T02:16:27.730" v="139"/>
        <pc:sldMkLst>
          <pc:docMk/>
          <pc:sldMk cId="0" sldId="373"/>
        </pc:sldMkLst>
      </pc:sldChg>
      <pc:sldChg chg="modAnim">
        <pc:chgData name="Aman khan" userId="474f963816709eaa" providerId="LiveId" clId="{A2CB0438-6C15-4598-B749-B98442580143}" dt="2022-08-23T02:25:32.165" v="195"/>
        <pc:sldMkLst>
          <pc:docMk/>
          <pc:sldMk cId="0" sldId="375"/>
        </pc:sldMkLst>
      </pc:sldChg>
      <pc:sldChg chg="modSp mod modAnim">
        <pc:chgData name="Aman khan" userId="474f963816709eaa" providerId="LiveId" clId="{A2CB0438-6C15-4598-B749-B98442580143}" dt="2022-08-23T02:18:20.940" v="150"/>
        <pc:sldMkLst>
          <pc:docMk/>
          <pc:sldMk cId="0" sldId="376"/>
        </pc:sldMkLst>
        <pc:graphicFrameChg chg="mod">
          <ac:chgData name="Aman khan" userId="474f963816709eaa" providerId="LiveId" clId="{A2CB0438-6C15-4598-B749-B98442580143}" dt="2022-08-23T02:17:03.531" v="140" actId="1076"/>
          <ac:graphicFrameMkLst>
            <pc:docMk/>
            <pc:sldMk cId="0" sldId="376"/>
            <ac:graphicFrameMk id="10" creationId="{00000000-0000-0000-0000-000000000000}"/>
          </ac:graphicFrameMkLst>
        </pc:graphicFrameChg>
      </pc:sldChg>
      <pc:sldChg chg="modAnim">
        <pc:chgData name="Aman khan" userId="474f963816709eaa" providerId="LiveId" clId="{A2CB0438-6C15-4598-B749-B98442580143}" dt="2022-08-23T02:26:01" v="203"/>
        <pc:sldMkLst>
          <pc:docMk/>
          <pc:sldMk cId="0" sldId="377"/>
        </pc:sldMkLst>
      </pc:sldChg>
      <pc:sldChg chg="modSp mod modAnim">
        <pc:chgData name="Aman khan" userId="474f963816709eaa" providerId="LiveId" clId="{A2CB0438-6C15-4598-B749-B98442580143}" dt="2022-08-23T02:23:32.048" v="184"/>
        <pc:sldMkLst>
          <pc:docMk/>
          <pc:sldMk cId="0" sldId="378"/>
        </pc:sldMkLst>
        <pc:spChg chg="mod">
          <ac:chgData name="Aman khan" userId="474f963816709eaa" providerId="LiveId" clId="{A2CB0438-6C15-4598-B749-B98442580143}" dt="2022-08-23T02:21:46.532" v="170" actId="1076"/>
          <ac:spMkLst>
            <pc:docMk/>
            <pc:sldMk cId="0" sldId="378"/>
            <ac:spMk id="2" creationId="{00000000-0000-0000-0000-000000000000}"/>
          </ac:spMkLst>
        </pc:spChg>
        <pc:spChg chg="mod">
          <ac:chgData name="Aman khan" userId="474f963816709eaa" providerId="LiveId" clId="{A2CB0438-6C15-4598-B749-B98442580143}" dt="2022-08-23T02:21:46.532" v="170" actId="1076"/>
          <ac:spMkLst>
            <pc:docMk/>
            <pc:sldMk cId="0" sldId="378"/>
            <ac:spMk id="3" creationId="{00000000-0000-0000-0000-000000000000}"/>
          </ac:spMkLst>
        </pc:spChg>
        <pc:spChg chg="mod">
          <ac:chgData name="Aman khan" userId="474f963816709eaa" providerId="LiveId" clId="{A2CB0438-6C15-4598-B749-B98442580143}" dt="2022-08-23T02:21:46.532" v="170" actId="1076"/>
          <ac:spMkLst>
            <pc:docMk/>
            <pc:sldMk cId="0" sldId="378"/>
            <ac:spMk id="6" creationId="{00000000-0000-0000-0000-000000000000}"/>
          </ac:spMkLst>
        </pc:spChg>
        <pc:spChg chg="mod">
          <ac:chgData name="Aman khan" userId="474f963816709eaa" providerId="LiveId" clId="{A2CB0438-6C15-4598-B749-B98442580143}" dt="2022-08-23T02:21:46.532" v="170" actId="1076"/>
          <ac:spMkLst>
            <pc:docMk/>
            <pc:sldMk cId="0" sldId="378"/>
            <ac:spMk id="9" creationId="{00000000-0000-0000-0000-000000000000}"/>
          </ac:spMkLst>
        </pc:spChg>
        <pc:spChg chg="mod">
          <ac:chgData name="Aman khan" userId="474f963816709eaa" providerId="LiveId" clId="{A2CB0438-6C15-4598-B749-B98442580143}" dt="2022-08-23T02:21:46.532" v="170" actId="1076"/>
          <ac:spMkLst>
            <pc:docMk/>
            <pc:sldMk cId="0" sldId="378"/>
            <ac:spMk id="17" creationId="{00000000-0000-0000-0000-000000000000}"/>
          </ac:spMkLst>
        </pc:spChg>
        <pc:spChg chg="mod">
          <ac:chgData name="Aman khan" userId="474f963816709eaa" providerId="LiveId" clId="{A2CB0438-6C15-4598-B749-B98442580143}" dt="2022-08-23T02:21:46.532" v="170" actId="1076"/>
          <ac:spMkLst>
            <pc:docMk/>
            <pc:sldMk cId="0" sldId="378"/>
            <ac:spMk id="19" creationId="{00000000-0000-0000-0000-000000000000}"/>
          </ac:spMkLst>
        </pc:spChg>
        <pc:spChg chg="mod">
          <ac:chgData name="Aman khan" userId="474f963816709eaa" providerId="LiveId" clId="{A2CB0438-6C15-4598-B749-B98442580143}" dt="2022-08-23T02:22:14.065" v="173" actId="1076"/>
          <ac:spMkLst>
            <pc:docMk/>
            <pc:sldMk cId="0" sldId="378"/>
            <ac:spMk id="23" creationId="{00000000-0000-0000-0000-000000000000}"/>
          </ac:spMkLst>
        </pc:spChg>
        <pc:graphicFrameChg chg="mod">
          <ac:chgData name="Aman khan" userId="474f963816709eaa" providerId="LiveId" clId="{A2CB0438-6C15-4598-B749-B98442580143}" dt="2022-08-23T02:21:46.532" v="170" actId="1076"/>
          <ac:graphicFrameMkLst>
            <pc:docMk/>
            <pc:sldMk cId="0" sldId="378"/>
            <ac:graphicFrameMk id="14" creationId="{00000000-0000-0000-0000-000000000000}"/>
          </ac:graphicFrameMkLst>
        </pc:graphicFrameChg>
        <pc:graphicFrameChg chg="mod">
          <ac:chgData name="Aman khan" userId="474f963816709eaa" providerId="LiveId" clId="{A2CB0438-6C15-4598-B749-B98442580143}" dt="2022-08-23T02:21:46.532" v="170" actId="1076"/>
          <ac:graphicFrameMkLst>
            <pc:docMk/>
            <pc:sldMk cId="0" sldId="378"/>
            <ac:graphicFrameMk id="16" creationId="{00000000-0000-0000-0000-000000000000}"/>
          </ac:graphicFrameMkLst>
        </pc:graphicFrameChg>
        <pc:graphicFrameChg chg="mod modGraphic">
          <ac:chgData name="Aman khan" userId="474f963816709eaa" providerId="LiveId" clId="{A2CB0438-6C15-4598-B749-B98442580143}" dt="2022-08-23T02:21:46.532" v="170" actId="1076"/>
          <ac:graphicFrameMkLst>
            <pc:docMk/>
            <pc:sldMk cId="0" sldId="378"/>
            <ac:graphicFrameMk id="18" creationId="{00000000-0000-0000-0000-000000000000}"/>
          </ac:graphicFrameMkLst>
        </pc:graphicFrameChg>
        <pc:graphicFrameChg chg="mod">
          <ac:chgData name="Aman khan" userId="474f963816709eaa" providerId="LiveId" clId="{A2CB0438-6C15-4598-B749-B98442580143}" dt="2022-08-23T02:22:14.065" v="173" actId="1076"/>
          <ac:graphicFrameMkLst>
            <pc:docMk/>
            <pc:sldMk cId="0" sldId="378"/>
            <ac:graphicFrameMk id="22" creationId="{00000000-0000-0000-0000-000000000000}"/>
          </ac:graphicFrameMkLst>
        </pc:graphicFrameChg>
        <pc:picChg chg="mod">
          <ac:chgData name="Aman khan" userId="474f963816709eaa" providerId="LiveId" clId="{A2CB0438-6C15-4598-B749-B98442580143}" dt="2022-08-23T02:21:46.532" v="170" actId="1076"/>
          <ac:picMkLst>
            <pc:docMk/>
            <pc:sldMk cId="0" sldId="378"/>
            <ac:picMk id="7" creationId="{00000000-0000-0000-0000-000000000000}"/>
          </ac:picMkLst>
        </pc:picChg>
        <pc:picChg chg="mod">
          <ac:chgData name="Aman khan" userId="474f963816709eaa" providerId="LiveId" clId="{A2CB0438-6C15-4598-B749-B98442580143}" dt="2022-08-23T02:21:46.532" v="170" actId="1076"/>
          <ac:picMkLst>
            <pc:docMk/>
            <pc:sldMk cId="0" sldId="378"/>
            <ac:picMk id="2050" creationId="{00000000-0000-0000-0000-000000000000}"/>
          </ac:picMkLst>
        </pc:picChg>
        <pc:cxnChg chg="mod">
          <ac:chgData name="Aman khan" userId="474f963816709eaa" providerId="LiveId" clId="{A2CB0438-6C15-4598-B749-B98442580143}" dt="2022-08-23T02:21:46.532" v="170" actId="1076"/>
          <ac:cxnSpMkLst>
            <pc:docMk/>
            <pc:sldMk cId="0" sldId="378"/>
            <ac:cxnSpMk id="20" creationId="{00000000-0000-0000-0000-000000000000}"/>
          </ac:cxnSpMkLst>
        </pc:cxnChg>
        <pc:cxnChg chg="mod">
          <ac:chgData name="Aman khan" userId="474f963816709eaa" providerId="LiveId" clId="{A2CB0438-6C15-4598-B749-B98442580143}" dt="2022-08-23T02:21:46.532" v="170" actId="1076"/>
          <ac:cxnSpMkLst>
            <pc:docMk/>
            <pc:sldMk cId="0" sldId="378"/>
            <ac:cxnSpMk id="21" creationId="{00000000-0000-0000-0000-000000000000}"/>
          </ac:cxnSpMkLst>
        </pc:cxnChg>
      </pc:sldChg>
      <pc:sldChg chg="modAnim">
        <pc:chgData name="Aman khan" userId="474f963816709eaa" providerId="LiveId" clId="{A2CB0438-6C15-4598-B749-B98442580143}" dt="2022-08-23T02:19:29.352" v="158"/>
        <pc:sldMkLst>
          <pc:docMk/>
          <pc:sldMk cId="0" sldId="379"/>
        </pc:sldMkLst>
      </pc:sldChg>
      <pc:sldChg chg="modSp mod modAnim">
        <pc:chgData name="Aman khan" userId="474f963816709eaa" providerId="LiveId" clId="{A2CB0438-6C15-4598-B749-B98442580143}" dt="2022-08-23T02:27:00.415" v="204" actId="1076"/>
        <pc:sldMkLst>
          <pc:docMk/>
          <pc:sldMk cId="0" sldId="380"/>
        </pc:sldMkLst>
        <pc:spChg chg="mod">
          <ac:chgData name="Aman khan" userId="474f963816709eaa" providerId="LiveId" clId="{A2CB0438-6C15-4598-B749-B98442580143}" dt="2022-08-23T02:27:00.415" v="204" actId="1076"/>
          <ac:spMkLst>
            <pc:docMk/>
            <pc:sldMk cId="0" sldId="380"/>
            <ac:spMk id="1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23-08-2022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23-08-2022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23-08-2022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23-08-2022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/>
              <a:t>Data structure</a:t>
            </a:r>
          </a:p>
          <a:p>
            <a:r>
              <a:rPr lang="en-US" sz="4400" dirty="0"/>
              <a:t>(in c)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Lecture 7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85728"/>
            <a:ext cx="2733671" cy="19526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Declaring Stack</a:t>
            </a:r>
            <a:br>
              <a:rPr lang="en-US" b="1" dirty="0"/>
            </a:br>
            <a:r>
              <a:rPr lang="en-US" b="1" dirty="0"/>
              <a:t>&amp; Functions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842248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00034" y="1785926"/>
            <a:ext cx="346280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r>
              <a:rPr lang="en-US" dirty="0" err="1"/>
              <a:t>struct</a:t>
            </a:r>
            <a:r>
              <a:rPr lang="en-US" dirty="0"/>
              <a:t> Stack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float </a:t>
            </a:r>
            <a:r>
              <a:rPr lang="en-US" dirty="0" err="1"/>
              <a:t>arr</a:t>
            </a:r>
            <a:r>
              <a:rPr lang="en-US" dirty="0"/>
              <a:t>[5];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tos</a:t>
            </a:r>
            <a:r>
              <a:rPr lang="en-US" dirty="0"/>
              <a:t>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void push(</a:t>
            </a:r>
            <a:r>
              <a:rPr lang="en-US" dirty="0" err="1"/>
              <a:t>struct</a:t>
            </a:r>
            <a:r>
              <a:rPr lang="en-US" dirty="0"/>
              <a:t> Stack *, float);</a:t>
            </a:r>
          </a:p>
          <a:p>
            <a:r>
              <a:rPr lang="en-US" dirty="0"/>
              <a:t>float pop(</a:t>
            </a:r>
            <a:r>
              <a:rPr lang="en-US" dirty="0" err="1"/>
              <a:t>struct</a:t>
            </a:r>
            <a:r>
              <a:rPr lang="en-US" dirty="0"/>
              <a:t> Stack *);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isoperand</a:t>
            </a:r>
            <a:r>
              <a:rPr lang="en-US" dirty="0"/>
              <a:t>(char);</a:t>
            </a:r>
          </a:p>
          <a:p>
            <a:r>
              <a:rPr lang="en-US" dirty="0"/>
              <a:t>float calculate(float, float, char);</a:t>
            </a:r>
          </a:p>
          <a:p>
            <a:r>
              <a:rPr lang="en-US" dirty="0"/>
              <a:t>float solve(char []);</a:t>
            </a: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071935" y="1785926"/>
            <a:ext cx="48577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char prefix[20];</a:t>
            </a:r>
          </a:p>
          <a:p>
            <a:r>
              <a:rPr lang="en-US" dirty="0"/>
              <a:t>	float </a:t>
            </a:r>
            <a:r>
              <a:rPr lang="en-US" dirty="0" err="1"/>
              <a:t>ans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clrscr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(“Enter a Valid Postfix 		Expression”);</a:t>
            </a:r>
          </a:p>
          <a:p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(“%</a:t>
            </a:r>
            <a:r>
              <a:rPr lang="en-US" dirty="0" err="1"/>
              <a:t>s”,prefix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ans</a:t>
            </a:r>
            <a:r>
              <a:rPr lang="en-US" dirty="0"/>
              <a:t>=solve(prefix);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(“Prefix Expression is %s\n It’s result is %</a:t>
            </a:r>
            <a:r>
              <a:rPr lang="en-US" dirty="0" err="1"/>
              <a:t>f”,prefix</a:t>
            </a:r>
            <a:r>
              <a:rPr lang="en-US" dirty="0"/>
              <a:t>, </a:t>
            </a:r>
            <a:r>
              <a:rPr lang="en-US" dirty="0" err="1"/>
              <a:t>ans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6457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Declaring Stack</a:t>
            </a:r>
            <a:br>
              <a:rPr lang="en-US" b="1" dirty="0"/>
            </a:br>
            <a:r>
              <a:rPr lang="en-US" b="1" dirty="0"/>
              <a:t>&amp; Functions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34458"/>
            <a:ext cx="8842248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5414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21700"/>
            <a:ext cx="1500198" cy="107157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85720" y="1507585"/>
            <a:ext cx="41434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float solve(char prefix[20])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;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struct</a:t>
            </a:r>
            <a:r>
              <a:rPr lang="en-US" sz="1400" dirty="0"/>
              <a:t> Stack s;</a:t>
            </a:r>
          </a:p>
          <a:p>
            <a:r>
              <a:rPr lang="en-US" sz="1400" dirty="0"/>
              <a:t>     char </a:t>
            </a:r>
            <a:r>
              <a:rPr lang="en-US" sz="1400" dirty="0" err="1"/>
              <a:t>ch</a:t>
            </a:r>
            <a:r>
              <a:rPr lang="en-US" sz="1400" dirty="0"/>
              <a:t>;</a:t>
            </a:r>
          </a:p>
          <a:p>
            <a:r>
              <a:rPr lang="en-US" sz="1400" dirty="0"/>
              <a:t>     float op1,op2,result;</a:t>
            </a:r>
          </a:p>
          <a:p>
            <a:r>
              <a:rPr lang="en-US" sz="1400" dirty="0"/>
              <a:t>     s.tos=-1;</a:t>
            </a:r>
          </a:p>
          <a:p>
            <a:r>
              <a:rPr lang="en-US" sz="1400" dirty="0"/>
              <a:t>     for(</a:t>
            </a:r>
            <a:r>
              <a:rPr lang="en-US" sz="1400" dirty="0" err="1"/>
              <a:t>i</a:t>
            </a:r>
            <a:r>
              <a:rPr lang="en-US" sz="1400" dirty="0"/>
              <a:t>=</a:t>
            </a:r>
            <a:r>
              <a:rPr lang="en-US" sz="1400" dirty="0" err="1"/>
              <a:t>strlen</a:t>
            </a:r>
            <a:r>
              <a:rPr lang="en-US" sz="1400" dirty="0"/>
              <a:t>(prefix)-1;i&gt;=0;i- -)</a:t>
            </a:r>
          </a:p>
          <a:p>
            <a:r>
              <a:rPr lang="en-US" sz="1400" dirty="0"/>
              <a:t>     {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ch</a:t>
            </a:r>
            <a:r>
              <a:rPr lang="en-US" sz="1400" dirty="0"/>
              <a:t>=postfix[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</a:p>
          <a:p>
            <a:r>
              <a:rPr lang="en-US" sz="1400" dirty="0"/>
              <a:t>           if(</a:t>
            </a:r>
            <a:r>
              <a:rPr lang="en-US" sz="1400" dirty="0" err="1"/>
              <a:t>isoperand</a:t>
            </a:r>
            <a:r>
              <a:rPr lang="en-US" sz="1400" dirty="0"/>
              <a:t>(</a:t>
            </a:r>
            <a:r>
              <a:rPr lang="en-US" sz="1400" dirty="0" err="1"/>
              <a:t>ch</a:t>
            </a:r>
            <a:r>
              <a:rPr lang="en-US" sz="1400" dirty="0"/>
              <a:t>)==1)</a:t>
            </a:r>
          </a:p>
          <a:p>
            <a:r>
              <a:rPr lang="en-US" sz="1400" dirty="0"/>
              <a:t>	push(&amp;s, ch-48);	</a:t>
            </a:r>
          </a:p>
          <a:p>
            <a:r>
              <a:rPr lang="en-US" sz="1400" dirty="0"/>
              <a:t>           else</a:t>
            </a:r>
          </a:p>
          <a:p>
            <a:r>
              <a:rPr lang="en-US" sz="1400" dirty="0"/>
              <a:t>           {</a:t>
            </a:r>
          </a:p>
          <a:p>
            <a:r>
              <a:rPr lang="en-US" sz="1400" dirty="0"/>
              <a:t>	op1=pop(&amp;s);</a:t>
            </a:r>
          </a:p>
          <a:p>
            <a:r>
              <a:rPr lang="en-US" sz="1400" dirty="0"/>
              <a:t>	op2=pop(&amp;s);</a:t>
            </a:r>
          </a:p>
          <a:p>
            <a:r>
              <a:rPr lang="en-US" sz="1400" dirty="0"/>
              <a:t>   	result=calculate(op1,op2,ch);</a:t>
            </a:r>
          </a:p>
          <a:p>
            <a:r>
              <a:rPr lang="en-US" sz="1400" dirty="0"/>
              <a:t>	push(&amp;</a:t>
            </a:r>
            <a:r>
              <a:rPr lang="en-US" sz="1400" dirty="0" err="1"/>
              <a:t>s,result</a:t>
            </a:r>
            <a:r>
              <a:rPr lang="en-US" sz="1400" dirty="0"/>
              <a:t>);</a:t>
            </a:r>
          </a:p>
          <a:p>
            <a:r>
              <a:rPr lang="en-US" sz="1400" dirty="0"/>
              <a:t>           }	</a:t>
            </a:r>
          </a:p>
          <a:p>
            <a:r>
              <a:rPr lang="en-US" sz="1400" dirty="0"/>
              <a:t>     }</a:t>
            </a:r>
          </a:p>
          <a:p>
            <a:r>
              <a:rPr lang="en-US" sz="1400" dirty="0"/>
              <a:t>     result=pop(&amp;s);</a:t>
            </a:r>
          </a:p>
          <a:p>
            <a:r>
              <a:rPr lang="en-US" sz="1400" dirty="0"/>
              <a:t>     return result;</a:t>
            </a:r>
            <a:endParaRPr lang="en-IN" dirty="0"/>
          </a:p>
        </p:txBody>
      </p:sp>
      <p:sp>
        <p:nvSpPr>
          <p:cNvPr id="9" name="Rectangular Callout 8"/>
          <p:cNvSpPr/>
          <p:nvPr/>
        </p:nvSpPr>
        <p:spPr>
          <a:xfrm>
            <a:off x="3714744" y="2936344"/>
            <a:ext cx="5214974" cy="928694"/>
          </a:xfrm>
          <a:prstGeom prst="wedgeRectCallout">
            <a:avLst>
              <a:gd name="adj1" fmla="val -75089"/>
              <a:gd name="adj2" fmla="val 592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 have to </a:t>
            </a:r>
            <a:r>
              <a:rPr lang="en-US" sz="1600" dirty="0">
                <a:solidFill>
                  <a:srgbClr val="FFFF00"/>
                </a:solidFill>
              </a:rPr>
              <a:t>pass ch-48 </a:t>
            </a:r>
            <a:r>
              <a:rPr lang="en-US" sz="1600" dirty="0"/>
              <a:t>because the </a:t>
            </a:r>
            <a:r>
              <a:rPr lang="en-US" sz="1600" dirty="0" err="1">
                <a:solidFill>
                  <a:srgbClr val="FFFF00"/>
                </a:solidFill>
              </a:rPr>
              <a:t>aski</a:t>
            </a:r>
            <a:r>
              <a:rPr lang="en-US" sz="1600" dirty="0"/>
              <a:t> of numbers is starting from </a:t>
            </a:r>
            <a:r>
              <a:rPr lang="en-US" sz="1600" dirty="0">
                <a:solidFill>
                  <a:srgbClr val="FFFF00"/>
                </a:solidFill>
              </a:rPr>
              <a:t>48 to 57 </a:t>
            </a:r>
            <a:r>
              <a:rPr lang="en-US" sz="1600" dirty="0"/>
              <a:t>and if we don’t convert character to number then our code will behave wrong</a:t>
            </a:r>
            <a:endParaRPr lang="en-IN" sz="16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508378"/>
              </p:ext>
            </p:extLst>
          </p:nvPr>
        </p:nvGraphicFramePr>
        <p:xfrm>
          <a:off x="5429256" y="4365104"/>
          <a:ext cx="64294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793020"/>
              </p:ext>
            </p:extLst>
          </p:nvPr>
        </p:nvGraphicFramePr>
        <p:xfrm>
          <a:off x="3857620" y="4222228"/>
          <a:ext cx="47623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‘+’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857620" y="456727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</a:t>
            </a:r>
            <a:endParaRPr lang="en-IN" dirty="0"/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6143636" y="5722426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326563"/>
              </p:ext>
            </p:extLst>
          </p:nvPr>
        </p:nvGraphicFramePr>
        <p:xfrm>
          <a:off x="7072330" y="5508112"/>
          <a:ext cx="8334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143768" y="585316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  <a:endParaRPr lang="en-IN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756028"/>
              </p:ext>
            </p:extLst>
          </p:nvPr>
        </p:nvGraphicFramePr>
        <p:xfrm>
          <a:off x="3216747" y="1873653"/>
          <a:ext cx="55700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3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3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3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‘+’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‘-’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‘/’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‘*’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‘5’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‘6’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‘2’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‘4’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‘7’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‘\0’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286116" y="1436146"/>
            <a:ext cx="537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0       1        2        3       4        5        6       7         8        9</a:t>
            </a:r>
            <a:endParaRPr lang="en-IN" dirty="0"/>
          </a:p>
        </p:txBody>
      </p:sp>
      <p:cxnSp>
        <p:nvCxnSpPr>
          <p:cNvPr id="20" name="Straight Arrow Connector 19"/>
          <p:cNvCxnSpPr/>
          <p:nvPr/>
        </p:nvCxnSpPr>
        <p:spPr>
          <a:xfrm rot="10800000">
            <a:off x="5643570" y="2436278"/>
            <a:ext cx="31432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Declaring Stack</a:t>
            </a:r>
            <a:br>
              <a:rPr lang="en-US" b="1" dirty="0"/>
            </a:br>
            <a:r>
              <a:rPr lang="en-US" b="1" dirty="0"/>
              <a:t>&amp; Functions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19881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85720" y="1500175"/>
            <a:ext cx="414340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void push(</a:t>
            </a:r>
            <a:r>
              <a:rPr lang="en-US" sz="1500" dirty="0" err="1"/>
              <a:t>struct</a:t>
            </a:r>
            <a:r>
              <a:rPr lang="en-US" sz="1500" dirty="0"/>
              <a:t> Stack *p, float x)</a:t>
            </a:r>
          </a:p>
          <a:p>
            <a:r>
              <a:rPr lang="en-US" sz="1500" dirty="0"/>
              <a:t>{</a:t>
            </a:r>
          </a:p>
          <a:p>
            <a:r>
              <a:rPr lang="en-US" sz="1500" dirty="0"/>
              <a:t>	if(p-&gt;</a:t>
            </a:r>
            <a:r>
              <a:rPr lang="en-US" sz="1500" dirty="0" err="1"/>
              <a:t>tos</a:t>
            </a:r>
            <a:r>
              <a:rPr lang="en-US" sz="1500" dirty="0"/>
              <a:t>==4)</a:t>
            </a:r>
          </a:p>
          <a:p>
            <a:r>
              <a:rPr lang="en-US" sz="1500" dirty="0"/>
              <a:t>	{</a:t>
            </a:r>
          </a:p>
          <a:p>
            <a:r>
              <a:rPr lang="en-US" sz="1500" dirty="0"/>
              <a:t>		</a:t>
            </a:r>
            <a:r>
              <a:rPr lang="en-US" sz="1500" dirty="0" err="1"/>
              <a:t>printf</a:t>
            </a:r>
            <a:r>
              <a:rPr lang="en-US" sz="1500" dirty="0"/>
              <a:t>(“Stack Overflow”);</a:t>
            </a:r>
          </a:p>
          <a:p>
            <a:r>
              <a:rPr lang="en-US" sz="1500" dirty="0"/>
              <a:t>		return;</a:t>
            </a:r>
          </a:p>
          <a:p>
            <a:r>
              <a:rPr lang="en-US" sz="1500" dirty="0"/>
              <a:t>	}</a:t>
            </a:r>
          </a:p>
          <a:p>
            <a:r>
              <a:rPr lang="en-US" sz="1500" dirty="0"/>
              <a:t>	p-&gt;</a:t>
            </a:r>
            <a:r>
              <a:rPr lang="en-US" sz="1500" dirty="0" err="1"/>
              <a:t>tos</a:t>
            </a:r>
            <a:r>
              <a:rPr lang="en-US" sz="1500" dirty="0"/>
              <a:t>++;</a:t>
            </a:r>
          </a:p>
          <a:p>
            <a:r>
              <a:rPr lang="en-US" sz="1500" dirty="0"/>
              <a:t>	p-&gt;</a:t>
            </a:r>
            <a:r>
              <a:rPr lang="en-US" sz="1500" dirty="0" err="1"/>
              <a:t>arr</a:t>
            </a:r>
            <a:r>
              <a:rPr lang="en-US" sz="1500" dirty="0"/>
              <a:t>[p-&gt;</a:t>
            </a:r>
            <a:r>
              <a:rPr lang="en-US" sz="1500" dirty="0" err="1"/>
              <a:t>tos</a:t>
            </a:r>
            <a:r>
              <a:rPr lang="en-US" sz="1500" dirty="0"/>
              <a:t>]=x;</a:t>
            </a:r>
          </a:p>
          <a:p>
            <a:r>
              <a:rPr lang="en-US" sz="1500" dirty="0"/>
              <a:t>}</a:t>
            </a:r>
          </a:p>
          <a:p>
            <a:endParaRPr lang="en-US" sz="1500" dirty="0"/>
          </a:p>
          <a:p>
            <a:r>
              <a:rPr lang="en-US" sz="1500" dirty="0"/>
              <a:t>float pop(</a:t>
            </a:r>
            <a:r>
              <a:rPr lang="en-US" sz="1500" dirty="0" err="1"/>
              <a:t>struct</a:t>
            </a:r>
            <a:r>
              <a:rPr lang="en-US" sz="1500" dirty="0"/>
              <a:t> Stack *p)</a:t>
            </a:r>
          </a:p>
          <a:p>
            <a:r>
              <a:rPr lang="en-US" sz="1500" dirty="0"/>
              <a:t>{</a:t>
            </a:r>
          </a:p>
          <a:p>
            <a:r>
              <a:rPr lang="en-US" sz="1500" dirty="0"/>
              <a:t>	if(p-&gt;</a:t>
            </a:r>
            <a:r>
              <a:rPr lang="en-US" sz="1500" dirty="0" err="1"/>
              <a:t>tos</a:t>
            </a:r>
            <a:r>
              <a:rPr lang="en-US" sz="1500" dirty="0"/>
              <a:t>==-1)</a:t>
            </a:r>
          </a:p>
          <a:p>
            <a:r>
              <a:rPr lang="en-US" sz="1500" dirty="0"/>
              <a:t>	{</a:t>
            </a:r>
          </a:p>
          <a:p>
            <a:r>
              <a:rPr lang="en-US" sz="1500" dirty="0"/>
              <a:t>		</a:t>
            </a:r>
            <a:r>
              <a:rPr lang="en-US" sz="1500" dirty="0" err="1"/>
              <a:t>printf</a:t>
            </a:r>
            <a:r>
              <a:rPr lang="en-US" sz="1500" dirty="0"/>
              <a:t>(“Stack Underflow”);</a:t>
            </a:r>
          </a:p>
          <a:p>
            <a:r>
              <a:rPr lang="en-US" sz="1500" dirty="0"/>
              <a:t>		return -1;</a:t>
            </a:r>
          </a:p>
          <a:p>
            <a:r>
              <a:rPr lang="en-US" sz="1500" dirty="0"/>
              <a:t>	}</a:t>
            </a:r>
          </a:p>
          <a:p>
            <a:r>
              <a:rPr lang="en-US" sz="1500" dirty="0"/>
              <a:t>	return p-&gt;</a:t>
            </a:r>
            <a:r>
              <a:rPr lang="en-US" sz="1500" dirty="0" err="1"/>
              <a:t>arr</a:t>
            </a:r>
            <a:r>
              <a:rPr lang="en-US" sz="1500" dirty="0"/>
              <a:t>[p-&gt;</a:t>
            </a:r>
            <a:r>
              <a:rPr lang="en-US" sz="1500" dirty="0" err="1"/>
              <a:t>tos</a:t>
            </a:r>
            <a:r>
              <a:rPr lang="en-US" sz="1500" dirty="0"/>
              <a:t>--];</a:t>
            </a:r>
          </a:p>
          <a:p>
            <a:r>
              <a:rPr lang="en-US" sz="1500" dirty="0"/>
              <a:t>}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516594" y="1500174"/>
            <a:ext cx="4198810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endParaRPr kumimoji="0" lang="en-US" sz="2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4878" y="1285860"/>
            <a:ext cx="485778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isoperand</a:t>
            </a:r>
            <a:r>
              <a:rPr lang="en-US" sz="1400" dirty="0"/>
              <a:t>(char </a:t>
            </a:r>
            <a:r>
              <a:rPr lang="en-US" sz="1400" dirty="0" err="1"/>
              <a:t>ch</a:t>
            </a:r>
            <a:r>
              <a:rPr lang="en-US" sz="1400" dirty="0"/>
              <a:t>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return (</a:t>
            </a:r>
            <a:r>
              <a:rPr lang="en-US" sz="1400" dirty="0" err="1"/>
              <a:t>ch</a:t>
            </a:r>
            <a:r>
              <a:rPr lang="en-US" sz="1400" dirty="0"/>
              <a:t>&gt;=48&amp;&amp;</a:t>
            </a:r>
            <a:r>
              <a:rPr lang="en-US" sz="1400" dirty="0" err="1"/>
              <a:t>ch</a:t>
            </a:r>
            <a:r>
              <a:rPr lang="en-US" sz="1400" dirty="0"/>
              <a:t>&lt;=57);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 err="1"/>
              <a:t>int</a:t>
            </a:r>
            <a:r>
              <a:rPr lang="en-US" sz="1400" dirty="0"/>
              <a:t> calculate(float op1, float op2, char </a:t>
            </a:r>
            <a:r>
              <a:rPr lang="en-US" sz="1400" dirty="0" err="1"/>
              <a:t>ch</a:t>
            </a:r>
            <a:r>
              <a:rPr lang="en-US" sz="1400" dirty="0"/>
              <a:t>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switch(</a:t>
            </a:r>
            <a:r>
              <a:rPr lang="en-US" sz="1400" dirty="0" err="1"/>
              <a:t>ch</a:t>
            </a:r>
            <a:r>
              <a:rPr lang="en-US" sz="1400" dirty="0"/>
              <a:t>)</a:t>
            </a:r>
          </a:p>
          <a:p>
            <a:r>
              <a:rPr lang="en-US" sz="1400" dirty="0"/>
              <a:t>	{</a:t>
            </a:r>
          </a:p>
          <a:p>
            <a:r>
              <a:rPr lang="en-US" sz="1400" dirty="0"/>
              <a:t>		case ‘+’:</a:t>
            </a:r>
          </a:p>
          <a:p>
            <a:r>
              <a:rPr lang="en-US" sz="1400" dirty="0"/>
              <a:t>		         return op1+op2;</a:t>
            </a:r>
          </a:p>
          <a:p>
            <a:r>
              <a:rPr lang="en-US" sz="1400" dirty="0"/>
              <a:t>		case ‘-’:</a:t>
            </a:r>
          </a:p>
          <a:p>
            <a:r>
              <a:rPr lang="en-US" sz="1400" dirty="0"/>
              <a:t>		         return op1-op2;</a:t>
            </a:r>
          </a:p>
          <a:p>
            <a:r>
              <a:rPr lang="en-US" sz="1400" dirty="0"/>
              <a:t>		case ‘*’:</a:t>
            </a:r>
          </a:p>
          <a:p>
            <a:r>
              <a:rPr lang="en-US" sz="1400" dirty="0"/>
              <a:t>		         return op1*op2;</a:t>
            </a:r>
          </a:p>
          <a:p>
            <a:r>
              <a:rPr lang="en-US" sz="1400" dirty="0"/>
              <a:t>		case ‘/’:</a:t>
            </a:r>
          </a:p>
          <a:p>
            <a:r>
              <a:rPr lang="en-US" sz="1400" dirty="0"/>
              <a:t>		         return op1/op2;</a:t>
            </a:r>
          </a:p>
          <a:p>
            <a:r>
              <a:rPr lang="en-US" sz="1400" dirty="0"/>
              <a:t>		case ‘%’:</a:t>
            </a:r>
          </a:p>
          <a:p>
            <a:r>
              <a:rPr lang="en-US" sz="1400" dirty="0"/>
              <a:t>		         return </a:t>
            </a:r>
            <a:r>
              <a:rPr lang="en-US" sz="1400" dirty="0" err="1"/>
              <a:t>fmod</a:t>
            </a:r>
            <a:r>
              <a:rPr lang="en-US" sz="1400" dirty="0"/>
              <a:t>(op1,op2);</a:t>
            </a:r>
          </a:p>
          <a:p>
            <a:r>
              <a:rPr lang="en-US" sz="1400" dirty="0"/>
              <a:t>		case ‘$’:</a:t>
            </a:r>
          </a:p>
          <a:p>
            <a:r>
              <a:rPr lang="en-US" sz="1400" dirty="0"/>
              <a:t>		         return </a:t>
            </a:r>
            <a:r>
              <a:rPr lang="en-US" sz="1400" dirty="0" err="1"/>
              <a:t>pow</a:t>
            </a:r>
            <a:r>
              <a:rPr lang="en-US" sz="1400" dirty="0"/>
              <a:t>(op1,op2);</a:t>
            </a:r>
          </a:p>
          <a:p>
            <a:r>
              <a:rPr lang="en-US" sz="1400" dirty="0"/>
              <a:t>		default:</a:t>
            </a:r>
          </a:p>
          <a:p>
            <a:r>
              <a:rPr lang="en-US" sz="1400" dirty="0"/>
              <a:t>		         return 0;	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84032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Implementing POSTFIX </a:t>
            </a:r>
            <a:br>
              <a:rPr lang="en-US" b="1" dirty="0"/>
            </a:br>
            <a:r>
              <a:rPr lang="en-US" b="1" dirty="0"/>
              <a:t>EXPRESSION  In C Program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Before </a:t>
            </a:r>
            <a:r>
              <a:rPr lang="en-US" sz="2400" b="1" dirty="0">
                <a:solidFill>
                  <a:srgbClr val="FF0000"/>
                </a:solidFill>
              </a:rPr>
              <a:t>implementing</a:t>
            </a:r>
            <a:r>
              <a:rPr lang="en-US" sz="2400" dirty="0">
                <a:solidFill>
                  <a:schemeClr val="tx1"/>
                </a:solidFill>
              </a:rPr>
              <a:t> a </a:t>
            </a:r>
            <a:r>
              <a:rPr lang="en-US" sz="2400" b="1" u="sng" dirty="0">
                <a:solidFill>
                  <a:srgbClr val="0070C0"/>
                </a:solidFill>
              </a:rPr>
              <a:t>Postfix in C </a:t>
            </a:r>
            <a:r>
              <a:rPr lang="en-US" sz="2400" dirty="0">
                <a:solidFill>
                  <a:schemeClr val="tx1"/>
                </a:solidFill>
              </a:rPr>
              <a:t>we need to </a:t>
            </a:r>
            <a:r>
              <a:rPr lang="en-US" sz="2400" b="1" dirty="0">
                <a:solidFill>
                  <a:srgbClr val="00B050"/>
                </a:solidFill>
              </a:rPr>
              <a:t>understand few things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We have to scan </a:t>
            </a:r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POSTFIX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expression</a:t>
            </a:r>
            <a:r>
              <a:rPr lang="en-US" dirty="0"/>
              <a:t> in the </a:t>
            </a:r>
            <a:r>
              <a:rPr lang="en-US" b="1" dirty="0">
                <a:solidFill>
                  <a:srgbClr val="FF0000"/>
                </a:solidFill>
              </a:rPr>
              <a:t>character Array</a:t>
            </a:r>
            <a:r>
              <a:rPr lang="en-US" dirty="0"/>
              <a:t> from </a:t>
            </a:r>
            <a:r>
              <a:rPr lang="en-US" b="1" dirty="0">
                <a:solidFill>
                  <a:srgbClr val="0070C0"/>
                </a:solidFill>
              </a:rPr>
              <a:t>left to right</a:t>
            </a:r>
            <a:r>
              <a:rPr lang="en-US" dirty="0"/>
              <a:t>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endParaRPr lang="en-US" dirty="0"/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The expression </a:t>
            </a:r>
            <a:r>
              <a:rPr lang="en-US" dirty="0">
                <a:solidFill>
                  <a:schemeClr val="tx1"/>
                </a:solidFill>
              </a:rPr>
              <a:t>should be a </a:t>
            </a:r>
            <a:r>
              <a:rPr lang="en-US" b="1" dirty="0">
                <a:solidFill>
                  <a:srgbClr val="00B050"/>
                </a:solidFill>
              </a:rPr>
              <a:t>valid POSTFIX Expression </a:t>
            </a:r>
            <a:r>
              <a:rPr lang="en-US" dirty="0">
                <a:solidFill>
                  <a:schemeClr val="tx1"/>
                </a:solidFill>
              </a:rPr>
              <a:t>otherwise </a:t>
            </a:r>
            <a:r>
              <a:rPr lang="en-US" b="1" dirty="0">
                <a:solidFill>
                  <a:srgbClr val="0070C0"/>
                </a:solidFill>
              </a:rPr>
              <a:t>code will be failed </a:t>
            </a: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b="1" dirty="0">
                <a:solidFill>
                  <a:srgbClr val="FF0000"/>
                </a:solidFill>
              </a:rPr>
              <a:t>calculate</a:t>
            </a:r>
            <a:r>
              <a:rPr lang="en-US" dirty="0">
                <a:solidFill>
                  <a:schemeClr val="tx1"/>
                </a:solidFill>
              </a:rPr>
              <a:t> the </a:t>
            </a:r>
            <a:r>
              <a:rPr lang="en-US" b="1" dirty="0">
                <a:solidFill>
                  <a:srgbClr val="7030A0"/>
                </a:solidFill>
              </a:rPr>
              <a:t>result.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We have to </a:t>
            </a:r>
            <a:r>
              <a:rPr lang="en-US" b="1" dirty="0">
                <a:solidFill>
                  <a:srgbClr val="FF0000"/>
                </a:solidFill>
              </a:rPr>
              <a:t>break</a:t>
            </a:r>
            <a:r>
              <a:rPr lang="en-US" dirty="0">
                <a:solidFill>
                  <a:schemeClr val="tx1"/>
                </a:solidFill>
              </a:rPr>
              <a:t> our program in </a:t>
            </a:r>
            <a:r>
              <a:rPr lang="en-US" b="1" dirty="0">
                <a:solidFill>
                  <a:srgbClr val="0070C0"/>
                </a:solidFill>
              </a:rPr>
              <a:t>small functions </a:t>
            </a:r>
            <a:r>
              <a:rPr lang="en-US" dirty="0">
                <a:solidFill>
                  <a:schemeClr val="tx1"/>
                </a:solidFill>
              </a:rPr>
              <a:t>so tha</a:t>
            </a:r>
            <a:r>
              <a:rPr lang="en-US" dirty="0"/>
              <a:t>t we can easily </a:t>
            </a:r>
            <a:r>
              <a:rPr lang="en-US" b="1" dirty="0">
                <a:solidFill>
                  <a:srgbClr val="7030A0"/>
                </a:solidFill>
              </a:rPr>
              <a:t>calculate the result</a:t>
            </a:r>
            <a:r>
              <a:rPr lang="en-US" dirty="0"/>
              <a:t>.</a:t>
            </a: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SzPct val="1200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Declaring Stack</a:t>
            </a:r>
            <a:br>
              <a:rPr lang="en-US" b="1" dirty="0"/>
            </a:br>
            <a:r>
              <a:rPr lang="en-US" b="1" dirty="0"/>
              <a:t>&amp; Functions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842248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55521" y="1785926"/>
            <a:ext cx="346280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r>
              <a:rPr lang="en-US" dirty="0" err="1"/>
              <a:t>struct</a:t>
            </a:r>
            <a:r>
              <a:rPr lang="en-US" dirty="0"/>
              <a:t> Stack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float </a:t>
            </a:r>
            <a:r>
              <a:rPr lang="en-US" dirty="0" err="1"/>
              <a:t>arr</a:t>
            </a:r>
            <a:r>
              <a:rPr lang="en-US" dirty="0"/>
              <a:t>[5];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tos</a:t>
            </a:r>
            <a:r>
              <a:rPr lang="en-US" dirty="0"/>
              <a:t>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void push(</a:t>
            </a:r>
            <a:r>
              <a:rPr lang="en-US" dirty="0" err="1"/>
              <a:t>struct</a:t>
            </a:r>
            <a:r>
              <a:rPr lang="en-US" dirty="0"/>
              <a:t> Stack *, float);</a:t>
            </a:r>
          </a:p>
          <a:p>
            <a:r>
              <a:rPr lang="en-US" dirty="0"/>
              <a:t>float pop(</a:t>
            </a:r>
            <a:r>
              <a:rPr lang="en-US" dirty="0" err="1"/>
              <a:t>struct</a:t>
            </a:r>
            <a:r>
              <a:rPr lang="en-US" dirty="0"/>
              <a:t> Stack *);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isoperand</a:t>
            </a:r>
            <a:r>
              <a:rPr lang="en-US" dirty="0"/>
              <a:t>(char);</a:t>
            </a:r>
          </a:p>
          <a:p>
            <a:r>
              <a:rPr lang="en-US" dirty="0"/>
              <a:t>float calculate(float, float, char);</a:t>
            </a:r>
          </a:p>
          <a:p>
            <a:r>
              <a:rPr lang="en-US" dirty="0"/>
              <a:t>float solve(char []);</a:t>
            </a: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071935" y="1785926"/>
            <a:ext cx="48577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char postfix[20];</a:t>
            </a:r>
          </a:p>
          <a:p>
            <a:r>
              <a:rPr lang="en-US" dirty="0"/>
              <a:t>	float </a:t>
            </a:r>
            <a:r>
              <a:rPr lang="en-US" dirty="0" err="1"/>
              <a:t>ans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clrscr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(“Enter a Valid Postfix 		Expression”);</a:t>
            </a:r>
          </a:p>
          <a:p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(“%</a:t>
            </a:r>
            <a:r>
              <a:rPr lang="en-US" dirty="0" err="1"/>
              <a:t>s”,postfix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ans</a:t>
            </a:r>
            <a:r>
              <a:rPr lang="en-US" dirty="0"/>
              <a:t>=solve(postfix);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(“Postfix Expression is %s\n It’s result is %</a:t>
            </a:r>
            <a:r>
              <a:rPr lang="en-US" dirty="0" err="1"/>
              <a:t>f”,postfix</a:t>
            </a:r>
            <a:r>
              <a:rPr lang="en-US" dirty="0"/>
              <a:t>, </a:t>
            </a:r>
            <a:r>
              <a:rPr lang="en-US" dirty="0" err="1"/>
              <a:t>ans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Declaring Stack</a:t>
            </a:r>
            <a:br>
              <a:rPr lang="en-US" b="1" dirty="0"/>
            </a:br>
            <a:r>
              <a:rPr lang="en-US" b="1" dirty="0"/>
              <a:t>&amp; Functions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842248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85720" y="1500175"/>
            <a:ext cx="41434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float solve(char postfix[20])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;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struct</a:t>
            </a:r>
            <a:r>
              <a:rPr lang="en-US" sz="1400" dirty="0"/>
              <a:t> Stack s;</a:t>
            </a:r>
          </a:p>
          <a:p>
            <a:r>
              <a:rPr lang="en-US" sz="1400" dirty="0"/>
              <a:t>     char </a:t>
            </a:r>
            <a:r>
              <a:rPr lang="en-US" sz="1400" dirty="0" err="1"/>
              <a:t>ch</a:t>
            </a:r>
            <a:r>
              <a:rPr lang="en-US" sz="1400" dirty="0"/>
              <a:t>;</a:t>
            </a:r>
          </a:p>
          <a:p>
            <a:r>
              <a:rPr lang="en-US" sz="1400" dirty="0"/>
              <a:t>     float op1,op2,result;</a:t>
            </a:r>
          </a:p>
          <a:p>
            <a:r>
              <a:rPr lang="en-US" sz="1400" dirty="0"/>
              <a:t>     s.tos=-1;</a:t>
            </a:r>
          </a:p>
          <a:p>
            <a:r>
              <a:rPr lang="en-US" sz="1400" dirty="0"/>
              <a:t>     for(</a:t>
            </a:r>
            <a:r>
              <a:rPr lang="en-US" sz="1400" dirty="0" err="1"/>
              <a:t>i</a:t>
            </a:r>
            <a:r>
              <a:rPr lang="en-US" sz="1400" dirty="0"/>
              <a:t>=0;postfix[</a:t>
            </a:r>
            <a:r>
              <a:rPr lang="en-US" sz="1400" dirty="0" err="1"/>
              <a:t>i</a:t>
            </a:r>
            <a:r>
              <a:rPr lang="en-US" sz="1400" dirty="0"/>
              <a:t>]=‘\0’;i++)</a:t>
            </a:r>
          </a:p>
          <a:p>
            <a:r>
              <a:rPr lang="en-US" sz="1400" dirty="0"/>
              <a:t>     {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ch</a:t>
            </a:r>
            <a:r>
              <a:rPr lang="en-US" sz="1400" dirty="0"/>
              <a:t>=postfix[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</a:p>
          <a:p>
            <a:r>
              <a:rPr lang="en-US" sz="1400" dirty="0"/>
              <a:t>           if(</a:t>
            </a:r>
            <a:r>
              <a:rPr lang="en-US" sz="1400" dirty="0" err="1"/>
              <a:t>isoperand</a:t>
            </a:r>
            <a:r>
              <a:rPr lang="en-US" sz="1400" dirty="0"/>
              <a:t>(</a:t>
            </a:r>
            <a:r>
              <a:rPr lang="en-US" sz="1400" dirty="0" err="1"/>
              <a:t>ch</a:t>
            </a:r>
            <a:r>
              <a:rPr lang="en-US" sz="1400" dirty="0"/>
              <a:t>)==1)</a:t>
            </a:r>
          </a:p>
          <a:p>
            <a:r>
              <a:rPr lang="en-US" sz="1400" dirty="0"/>
              <a:t>	push(&amp;s, ch-48);	</a:t>
            </a:r>
          </a:p>
          <a:p>
            <a:r>
              <a:rPr lang="en-US" sz="1400" dirty="0"/>
              <a:t>           else</a:t>
            </a:r>
          </a:p>
          <a:p>
            <a:r>
              <a:rPr lang="en-US" sz="1400" dirty="0"/>
              <a:t>           {</a:t>
            </a:r>
          </a:p>
          <a:p>
            <a:r>
              <a:rPr lang="en-US" sz="1400" dirty="0"/>
              <a:t>	op2=pop(&amp;s);</a:t>
            </a:r>
          </a:p>
          <a:p>
            <a:r>
              <a:rPr lang="en-US" sz="1400" dirty="0"/>
              <a:t>	op1=pop(&amp;s);</a:t>
            </a:r>
          </a:p>
          <a:p>
            <a:r>
              <a:rPr lang="en-US" sz="1400" dirty="0"/>
              <a:t>   	result=calculate(op1,op2,ch);</a:t>
            </a:r>
          </a:p>
          <a:p>
            <a:r>
              <a:rPr lang="en-US" sz="1400" dirty="0"/>
              <a:t>	push(&amp;</a:t>
            </a:r>
            <a:r>
              <a:rPr lang="en-US" sz="1400" dirty="0" err="1"/>
              <a:t>s,result</a:t>
            </a:r>
            <a:r>
              <a:rPr lang="en-US" sz="1400" dirty="0"/>
              <a:t>);</a:t>
            </a:r>
          </a:p>
          <a:p>
            <a:r>
              <a:rPr lang="en-US" sz="1400" dirty="0"/>
              <a:t>           }	</a:t>
            </a:r>
          </a:p>
          <a:p>
            <a:r>
              <a:rPr lang="en-US" sz="1400" dirty="0"/>
              <a:t>     }</a:t>
            </a:r>
          </a:p>
          <a:p>
            <a:r>
              <a:rPr lang="en-US" sz="1400" dirty="0"/>
              <a:t>     result=pop(&amp;s);</a:t>
            </a:r>
          </a:p>
          <a:p>
            <a:r>
              <a:rPr lang="en-US" sz="1400" dirty="0"/>
              <a:t>     return result;</a:t>
            </a:r>
            <a:endParaRPr lang="en-IN" dirty="0"/>
          </a:p>
        </p:txBody>
      </p:sp>
      <p:sp>
        <p:nvSpPr>
          <p:cNvPr id="9" name="Rectangular Callout 8"/>
          <p:cNvSpPr/>
          <p:nvPr/>
        </p:nvSpPr>
        <p:spPr>
          <a:xfrm>
            <a:off x="3714744" y="2928934"/>
            <a:ext cx="5214974" cy="928694"/>
          </a:xfrm>
          <a:prstGeom prst="wedgeRectCallout">
            <a:avLst>
              <a:gd name="adj1" fmla="val -75089"/>
              <a:gd name="adj2" fmla="val 592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 have to </a:t>
            </a:r>
            <a:r>
              <a:rPr lang="en-US" sz="1600" dirty="0">
                <a:solidFill>
                  <a:srgbClr val="FFFF00"/>
                </a:solidFill>
              </a:rPr>
              <a:t>pass ch-48 </a:t>
            </a:r>
            <a:r>
              <a:rPr lang="en-US" sz="1600" dirty="0"/>
              <a:t>because the </a:t>
            </a:r>
            <a:r>
              <a:rPr lang="en-US" sz="1600" dirty="0" err="1">
                <a:solidFill>
                  <a:srgbClr val="FFFF00"/>
                </a:solidFill>
              </a:rPr>
              <a:t>aski</a:t>
            </a:r>
            <a:r>
              <a:rPr lang="en-US" sz="1600" dirty="0"/>
              <a:t> of numbers is starting from </a:t>
            </a:r>
            <a:r>
              <a:rPr lang="en-US" sz="1600" dirty="0">
                <a:solidFill>
                  <a:srgbClr val="FFFF00"/>
                </a:solidFill>
              </a:rPr>
              <a:t>48 to 57 </a:t>
            </a:r>
            <a:r>
              <a:rPr lang="en-US" sz="1600" dirty="0"/>
              <a:t>and if we don’t convert character to number then our code will behave wrong</a:t>
            </a:r>
            <a:endParaRPr lang="en-IN" sz="16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357554" y="1857364"/>
          <a:ext cx="5619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1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1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1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1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1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‘5’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‘6’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‘*’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‘2’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‘/’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‘4’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‘-’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‘7’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‘+’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‘\0’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28992" y="1500174"/>
            <a:ext cx="548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0       1          2       3         4       5         6      7        8         9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643306" y="2357430"/>
            <a:ext cx="50006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407335"/>
              </p:ext>
            </p:extLst>
          </p:nvPr>
        </p:nvGraphicFramePr>
        <p:xfrm>
          <a:off x="5429256" y="4357694"/>
          <a:ext cx="64294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518074"/>
              </p:ext>
            </p:extLst>
          </p:nvPr>
        </p:nvGraphicFramePr>
        <p:xfrm>
          <a:off x="3857620" y="4214818"/>
          <a:ext cx="47623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‘+’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857620" y="455986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</a:t>
            </a:r>
            <a:endParaRPr lang="en-IN" dirty="0"/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6143636" y="5715016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7072330" y="5500702"/>
          <a:ext cx="8334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143768" y="584575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Declaring Stack</a:t>
            </a:r>
            <a:br>
              <a:rPr lang="en-US" b="1" dirty="0"/>
            </a:br>
            <a:r>
              <a:rPr lang="en-US" b="1" dirty="0"/>
              <a:t>&amp; Functions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19881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85720" y="1500175"/>
            <a:ext cx="414340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void push(</a:t>
            </a:r>
            <a:r>
              <a:rPr lang="en-US" sz="1500" dirty="0" err="1"/>
              <a:t>struct</a:t>
            </a:r>
            <a:r>
              <a:rPr lang="en-US" sz="1500" dirty="0"/>
              <a:t> Stack *p, float x)</a:t>
            </a:r>
          </a:p>
          <a:p>
            <a:r>
              <a:rPr lang="en-US" sz="1500" dirty="0"/>
              <a:t>{</a:t>
            </a:r>
          </a:p>
          <a:p>
            <a:r>
              <a:rPr lang="en-US" sz="1500" dirty="0"/>
              <a:t>	if(p-&gt;</a:t>
            </a:r>
            <a:r>
              <a:rPr lang="en-US" sz="1500" dirty="0" err="1"/>
              <a:t>tos</a:t>
            </a:r>
            <a:r>
              <a:rPr lang="en-US" sz="1500" dirty="0"/>
              <a:t>==4)</a:t>
            </a:r>
          </a:p>
          <a:p>
            <a:r>
              <a:rPr lang="en-US" sz="1500" dirty="0"/>
              <a:t>	{</a:t>
            </a:r>
          </a:p>
          <a:p>
            <a:r>
              <a:rPr lang="en-US" sz="1500" dirty="0"/>
              <a:t>		</a:t>
            </a:r>
            <a:r>
              <a:rPr lang="en-US" sz="1500" dirty="0" err="1"/>
              <a:t>printf</a:t>
            </a:r>
            <a:r>
              <a:rPr lang="en-US" sz="1500" dirty="0"/>
              <a:t>(“Stack Overflow”);</a:t>
            </a:r>
          </a:p>
          <a:p>
            <a:r>
              <a:rPr lang="en-US" sz="1500" dirty="0"/>
              <a:t>		return;</a:t>
            </a:r>
          </a:p>
          <a:p>
            <a:r>
              <a:rPr lang="en-US" sz="1500" dirty="0"/>
              <a:t>	}</a:t>
            </a:r>
          </a:p>
          <a:p>
            <a:r>
              <a:rPr lang="en-US" sz="1500" dirty="0"/>
              <a:t>	p-&gt;</a:t>
            </a:r>
            <a:r>
              <a:rPr lang="en-US" sz="1500" dirty="0" err="1"/>
              <a:t>tos</a:t>
            </a:r>
            <a:r>
              <a:rPr lang="en-US" sz="1500" dirty="0"/>
              <a:t>++;</a:t>
            </a:r>
          </a:p>
          <a:p>
            <a:r>
              <a:rPr lang="en-US" sz="1500" dirty="0"/>
              <a:t>	p-&gt;</a:t>
            </a:r>
            <a:r>
              <a:rPr lang="en-US" sz="1500" dirty="0" err="1"/>
              <a:t>arr</a:t>
            </a:r>
            <a:r>
              <a:rPr lang="en-US" sz="1500" dirty="0"/>
              <a:t>[p-&gt;</a:t>
            </a:r>
            <a:r>
              <a:rPr lang="en-US" sz="1500" dirty="0" err="1"/>
              <a:t>tos</a:t>
            </a:r>
            <a:r>
              <a:rPr lang="en-US" sz="1500" dirty="0"/>
              <a:t>]=x;</a:t>
            </a:r>
          </a:p>
          <a:p>
            <a:r>
              <a:rPr lang="en-US" sz="1500" dirty="0"/>
              <a:t>}</a:t>
            </a:r>
          </a:p>
          <a:p>
            <a:endParaRPr lang="en-US" sz="1500" dirty="0"/>
          </a:p>
          <a:p>
            <a:r>
              <a:rPr lang="en-US" sz="1500" dirty="0"/>
              <a:t>float pop(</a:t>
            </a:r>
            <a:r>
              <a:rPr lang="en-US" sz="1500" dirty="0" err="1"/>
              <a:t>struct</a:t>
            </a:r>
            <a:r>
              <a:rPr lang="en-US" sz="1500" dirty="0"/>
              <a:t> Stack *p)</a:t>
            </a:r>
          </a:p>
          <a:p>
            <a:r>
              <a:rPr lang="en-US" sz="1500" dirty="0"/>
              <a:t>{</a:t>
            </a:r>
          </a:p>
          <a:p>
            <a:r>
              <a:rPr lang="en-US" sz="1500" dirty="0"/>
              <a:t>	if(p-&gt;</a:t>
            </a:r>
            <a:r>
              <a:rPr lang="en-US" sz="1500" dirty="0" err="1"/>
              <a:t>tos</a:t>
            </a:r>
            <a:r>
              <a:rPr lang="en-US" sz="1500" dirty="0"/>
              <a:t>==-1)</a:t>
            </a:r>
          </a:p>
          <a:p>
            <a:r>
              <a:rPr lang="en-US" sz="1500" dirty="0"/>
              <a:t>	{</a:t>
            </a:r>
          </a:p>
          <a:p>
            <a:r>
              <a:rPr lang="en-US" sz="1500" dirty="0"/>
              <a:t>		</a:t>
            </a:r>
            <a:r>
              <a:rPr lang="en-US" sz="1500" dirty="0" err="1"/>
              <a:t>printf</a:t>
            </a:r>
            <a:r>
              <a:rPr lang="en-US" sz="1500" dirty="0"/>
              <a:t>(“Stack Underflow”);</a:t>
            </a:r>
          </a:p>
          <a:p>
            <a:r>
              <a:rPr lang="en-US" sz="1500" dirty="0"/>
              <a:t>		return -1;</a:t>
            </a:r>
          </a:p>
          <a:p>
            <a:r>
              <a:rPr lang="en-US" sz="1500" dirty="0"/>
              <a:t>	}</a:t>
            </a:r>
          </a:p>
          <a:p>
            <a:r>
              <a:rPr lang="en-US" sz="1500" dirty="0"/>
              <a:t>	return p-&gt;</a:t>
            </a:r>
            <a:r>
              <a:rPr lang="en-US" sz="1500" dirty="0" err="1"/>
              <a:t>arr</a:t>
            </a:r>
            <a:r>
              <a:rPr lang="en-US" sz="1500" dirty="0"/>
              <a:t>[p-&gt;</a:t>
            </a:r>
            <a:r>
              <a:rPr lang="en-US" sz="1500" dirty="0" err="1"/>
              <a:t>tos</a:t>
            </a:r>
            <a:r>
              <a:rPr lang="en-US" sz="1500" dirty="0"/>
              <a:t>--];</a:t>
            </a:r>
          </a:p>
          <a:p>
            <a:r>
              <a:rPr lang="en-US" sz="1500" dirty="0"/>
              <a:t>}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516594" y="1500174"/>
            <a:ext cx="4198810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endParaRPr kumimoji="0" lang="en-US" sz="2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57752" y="1379577"/>
            <a:ext cx="485778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isoperand</a:t>
            </a:r>
            <a:r>
              <a:rPr lang="en-US" sz="1400" dirty="0"/>
              <a:t>(char </a:t>
            </a:r>
            <a:r>
              <a:rPr lang="en-US" sz="1400" dirty="0" err="1"/>
              <a:t>ch</a:t>
            </a:r>
            <a:r>
              <a:rPr lang="en-US" sz="1400" dirty="0"/>
              <a:t>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return (</a:t>
            </a:r>
            <a:r>
              <a:rPr lang="en-US" sz="1400" dirty="0" err="1"/>
              <a:t>ch</a:t>
            </a:r>
            <a:r>
              <a:rPr lang="en-US" sz="1400" dirty="0"/>
              <a:t>&gt;=48&amp;&amp;</a:t>
            </a:r>
            <a:r>
              <a:rPr lang="en-US" sz="1400" dirty="0" err="1"/>
              <a:t>ch</a:t>
            </a:r>
            <a:r>
              <a:rPr lang="en-US" sz="1400" dirty="0"/>
              <a:t>&lt;=57);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 err="1"/>
              <a:t>int</a:t>
            </a:r>
            <a:r>
              <a:rPr lang="en-US" sz="1400" dirty="0"/>
              <a:t> calculate(float op1, float op2, char </a:t>
            </a:r>
            <a:r>
              <a:rPr lang="en-US" sz="1400" dirty="0" err="1"/>
              <a:t>ch</a:t>
            </a:r>
            <a:r>
              <a:rPr lang="en-US" sz="1400" dirty="0"/>
              <a:t>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switch(</a:t>
            </a:r>
            <a:r>
              <a:rPr lang="en-US" sz="1400" dirty="0" err="1"/>
              <a:t>ch</a:t>
            </a:r>
            <a:r>
              <a:rPr lang="en-US" sz="1400" dirty="0"/>
              <a:t>)</a:t>
            </a:r>
          </a:p>
          <a:p>
            <a:r>
              <a:rPr lang="en-US" sz="1400" dirty="0"/>
              <a:t>	{</a:t>
            </a:r>
          </a:p>
          <a:p>
            <a:r>
              <a:rPr lang="en-US" sz="1400" dirty="0"/>
              <a:t>		case ‘+’:</a:t>
            </a:r>
          </a:p>
          <a:p>
            <a:r>
              <a:rPr lang="en-US" sz="1400" dirty="0"/>
              <a:t>		         return op1+op2;</a:t>
            </a:r>
          </a:p>
          <a:p>
            <a:r>
              <a:rPr lang="en-US" sz="1400" dirty="0"/>
              <a:t>		case ‘-’:</a:t>
            </a:r>
          </a:p>
          <a:p>
            <a:r>
              <a:rPr lang="en-US" sz="1400" dirty="0"/>
              <a:t>		         return op1-op2;</a:t>
            </a:r>
          </a:p>
          <a:p>
            <a:r>
              <a:rPr lang="en-US" sz="1400" dirty="0"/>
              <a:t>		case ‘*’:</a:t>
            </a:r>
          </a:p>
          <a:p>
            <a:r>
              <a:rPr lang="en-US" sz="1400" dirty="0"/>
              <a:t>		         return op1*op2;</a:t>
            </a:r>
          </a:p>
          <a:p>
            <a:r>
              <a:rPr lang="en-US" sz="1400" dirty="0"/>
              <a:t>		case ‘/’:</a:t>
            </a:r>
          </a:p>
          <a:p>
            <a:r>
              <a:rPr lang="en-US" sz="1400" dirty="0"/>
              <a:t>		         return op1/op2;</a:t>
            </a:r>
          </a:p>
          <a:p>
            <a:r>
              <a:rPr lang="en-US" sz="1400" dirty="0"/>
              <a:t>		case ‘%’:</a:t>
            </a:r>
          </a:p>
          <a:p>
            <a:r>
              <a:rPr lang="en-US" sz="1400" dirty="0"/>
              <a:t>		         return </a:t>
            </a:r>
            <a:r>
              <a:rPr lang="en-US" sz="1400" dirty="0" err="1"/>
              <a:t>fmod</a:t>
            </a:r>
            <a:r>
              <a:rPr lang="en-US" sz="1400" dirty="0"/>
              <a:t>(op1,op2);</a:t>
            </a:r>
          </a:p>
          <a:p>
            <a:r>
              <a:rPr lang="en-US" sz="1400" dirty="0"/>
              <a:t>		case ‘$’:</a:t>
            </a:r>
          </a:p>
          <a:p>
            <a:r>
              <a:rPr lang="en-US" sz="1400" dirty="0"/>
              <a:t>		         return </a:t>
            </a:r>
            <a:r>
              <a:rPr lang="en-US" sz="1400" dirty="0" err="1"/>
              <a:t>pow</a:t>
            </a:r>
            <a:r>
              <a:rPr lang="en-US" sz="1400" dirty="0"/>
              <a:t>(op1,op2);</a:t>
            </a:r>
          </a:p>
          <a:p>
            <a:r>
              <a:rPr lang="en-US" sz="1400" dirty="0"/>
              <a:t>		default:</a:t>
            </a:r>
          </a:p>
          <a:p>
            <a:r>
              <a:rPr lang="en-US" sz="1400" dirty="0"/>
              <a:t>		         return 0;	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84032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Implementing PREFIX </a:t>
            </a:r>
            <a:br>
              <a:rPr lang="en-US" b="1" dirty="0"/>
            </a:br>
            <a:r>
              <a:rPr lang="en-US" b="1" dirty="0"/>
              <a:t>EXPRESSION  In C Program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Before </a:t>
            </a:r>
            <a:r>
              <a:rPr lang="en-US" sz="2400" b="1" dirty="0">
                <a:solidFill>
                  <a:srgbClr val="FF0000"/>
                </a:solidFill>
              </a:rPr>
              <a:t>implementing</a:t>
            </a:r>
            <a:r>
              <a:rPr lang="en-US" sz="2400" dirty="0">
                <a:solidFill>
                  <a:schemeClr val="tx1"/>
                </a:solidFill>
              </a:rPr>
              <a:t> a </a:t>
            </a:r>
            <a:r>
              <a:rPr lang="en-US" sz="2400" b="1" u="sng" dirty="0">
                <a:solidFill>
                  <a:srgbClr val="0070C0"/>
                </a:solidFill>
              </a:rPr>
              <a:t>Stack in C </a:t>
            </a:r>
            <a:r>
              <a:rPr lang="en-US" sz="2400" dirty="0">
                <a:solidFill>
                  <a:schemeClr val="tx1"/>
                </a:solidFill>
              </a:rPr>
              <a:t>we need to </a:t>
            </a:r>
            <a:r>
              <a:rPr lang="en-US" sz="2400" b="1" dirty="0">
                <a:solidFill>
                  <a:srgbClr val="00B050"/>
                </a:solidFill>
              </a:rPr>
              <a:t>understand few things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We have to scan </a:t>
            </a:r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PREFIX expression</a:t>
            </a:r>
            <a:r>
              <a:rPr lang="en-US" dirty="0"/>
              <a:t> in the </a:t>
            </a:r>
            <a:r>
              <a:rPr lang="en-US" b="1" dirty="0">
                <a:solidFill>
                  <a:srgbClr val="FF0000"/>
                </a:solidFill>
              </a:rPr>
              <a:t>character Array</a:t>
            </a:r>
            <a:r>
              <a:rPr lang="en-US" dirty="0"/>
              <a:t> from </a:t>
            </a:r>
            <a:r>
              <a:rPr lang="en-US" b="1" u="sng" dirty="0">
                <a:solidFill>
                  <a:srgbClr val="0070C0"/>
                </a:solidFill>
              </a:rPr>
              <a:t>Right To Left</a:t>
            </a:r>
            <a:r>
              <a:rPr lang="en-US" dirty="0"/>
              <a:t>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endParaRPr lang="en-US" dirty="0"/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The expression </a:t>
            </a:r>
            <a:r>
              <a:rPr lang="en-US" dirty="0">
                <a:solidFill>
                  <a:schemeClr val="tx1"/>
                </a:solidFill>
              </a:rPr>
              <a:t>should be a </a:t>
            </a:r>
            <a:r>
              <a:rPr lang="en-US" b="1" dirty="0">
                <a:solidFill>
                  <a:srgbClr val="00B050"/>
                </a:solidFill>
              </a:rPr>
              <a:t>valid PREFIX Expression </a:t>
            </a:r>
            <a:r>
              <a:rPr lang="en-US" dirty="0">
                <a:solidFill>
                  <a:schemeClr val="tx1"/>
                </a:solidFill>
              </a:rPr>
              <a:t>otherwise </a:t>
            </a:r>
            <a:r>
              <a:rPr lang="en-US" b="1" dirty="0">
                <a:solidFill>
                  <a:srgbClr val="0070C0"/>
                </a:solidFill>
              </a:rPr>
              <a:t>code will be failed </a:t>
            </a: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b="1" dirty="0">
                <a:solidFill>
                  <a:srgbClr val="FF0000"/>
                </a:solidFill>
              </a:rPr>
              <a:t>calculate</a:t>
            </a:r>
            <a:r>
              <a:rPr lang="en-US" dirty="0">
                <a:solidFill>
                  <a:schemeClr val="tx1"/>
                </a:solidFill>
              </a:rPr>
              <a:t> the </a:t>
            </a:r>
            <a:r>
              <a:rPr lang="en-US" b="1" dirty="0">
                <a:solidFill>
                  <a:srgbClr val="7030A0"/>
                </a:solidFill>
              </a:rPr>
              <a:t>result.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We have to </a:t>
            </a:r>
            <a:r>
              <a:rPr lang="en-US" b="1" dirty="0">
                <a:solidFill>
                  <a:srgbClr val="FF0000"/>
                </a:solidFill>
              </a:rPr>
              <a:t>break</a:t>
            </a:r>
            <a:r>
              <a:rPr lang="en-US" dirty="0">
                <a:solidFill>
                  <a:schemeClr val="tx1"/>
                </a:solidFill>
              </a:rPr>
              <a:t> our program in </a:t>
            </a:r>
            <a:r>
              <a:rPr lang="en-US" b="1" dirty="0">
                <a:solidFill>
                  <a:srgbClr val="0070C0"/>
                </a:solidFill>
              </a:rPr>
              <a:t>small functions </a:t>
            </a:r>
            <a:r>
              <a:rPr lang="en-US" dirty="0">
                <a:solidFill>
                  <a:schemeClr val="tx1"/>
                </a:solidFill>
              </a:rPr>
              <a:t>so tha</a:t>
            </a:r>
            <a:r>
              <a:rPr lang="en-US" dirty="0"/>
              <a:t>t we can easily </a:t>
            </a:r>
            <a:r>
              <a:rPr lang="en-US" b="1" dirty="0">
                <a:solidFill>
                  <a:srgbClr val="7030A0"/>
                </a:solidFill>
              </a:rPr>
              <a:t>calculate the result</a:t>
            </a:r>
            <a:r>
              <a:rPr lang="en-US" dirty="0"/>
              <a:t>.</a:t>
            </a: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SzPct val="1200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918" y="142852"/>
            <a:ext cx="5786478" cy="758952"/>
          </a:xfrm>
        </p:spPr>
        <p:txBody>
          <a:bodyPr>
            <a:normAutofit/>
          </a:bodyPr>
          <a:lstStyle/>
          <a:p>
            <a:r>
              <a:rPr lang="en-US" b="1" dirty="0"/>
              <a:t>Evaluation Of A PREFIX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4516594" y="1500174"/>
            <a:ext cx="4198810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endParaRPr kumimoji="0" lang="en-US" sz="2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/>
              <a:t>Expression: 2-5*6 = -28 </a:t>
            </a:r>
          </a:p>
          <a:p>
            <a:pPr algn="ctr">
              <a:buNone/>
            </a:pPr>
            <a:r>
              <a:rPr lang="en-US" dirty="0"/>
              <a:t>PREFIX: -2*56</a:t>
            </a:r>
            <a:endParaRPr lang="en-IN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428860" y="3286124"/>
          <a:ext cx="411957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6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‘-’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‘2’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‘*’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‘5’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‘6’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‘\0’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00298" y="2928934"/>
            <a:ext cx="379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0         1           2          3          4           5</a:t>
            </a:r>
            <a:endParaRPr lang="en-IN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928794" y="4500570"/>
          <a:ext cx="57150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rot="10800000">
            <a:off x="3500430" y="3929066"/>
            <a:ext cx="31432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>
            <a:off x="2071670" y="4857760"/>
            <a:ext cx="1143008" cy="1000132"/>
          </a:xfrm>
          <a:prstGeom prst="arc">
            <a:avLst>
              <a:gd name="adj1" fmla="val 13581969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c 16"/>
          <p:cNvSpPr/>
          <p:nvPr/>
        </p:nvSpPr>
        <p:spPr>
          <a:xfrm>
            <a:off x="2071670" y="5286388"/>
            <a:ext cx="928694" cy="714380"/>
          </a:xfrm>
          <a:prstGeom prst="arc">
            <a:avLst>
              <a:gd name="adj1" fmla="val 13581969"/>
              <a:gd name="adj2" fmla="val 1915069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2786050" y="5429264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* 6 = 30</a:t>
            </a:r>
            <a:endParaRPr lang="en-IN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028399" y="4429132"/>
          <a:ext cx="57150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Arc 21"/>
          <p:cNvSpPr/>
          <p:nvPr/>
        </p:nvSpPr>
        <p:spPr>
          <a:xfrm>
            <a:off x="4171275" y="4786322"/>
            <a:ext cx="1143008" cy="1000132"/>
          </a:xfrm>
          <a:prstGeom prst="arc">
            <a:avLst>
              <a:gd name="adj1" fmla="val 13581969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c 22"/>
          <p:cNvSpPr/>
          <p:nvPr/>
        </p:nvSpPr>
        <p:spPr>
          <a:xfrm>
            <a:off x="4171275" y="5214950"/>
            <a:ext cx="928694" cy="714380"/>
          </a:xfrm>
          <a:prstGeom prst="arc">
            <a:avLst>
              <a:gd name="adj1" fmla="val 13581969"/>
              <a:gd name="adj2" fmla="val 1915069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85655" y="5357826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2 - 30 = -28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6786578" y="471488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ANSWER: 28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3359671" y="4854371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op1</a:t>
            </a:r>
          </a:p>
          <a:p>
            <a:r>
              <a:rPr lang="en-US" dirty="0"/>
              <a:t>op2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786182" y="507207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786182" y="528638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918" y="142852"/>
            <a:ext cx="5786478" cy="758952"/>
          </a:xfrm>
        </p:spPr>
        <p:txBody>
          <a:bodyPr>
            <a:normAutofit/>
          </a:bodyPr>
          <a:lstStyle/>
          <a:p>
            <a:r>
              <a:rPr lang="en-US" b="1" dirty="0"/>
              <a:t>Evaluation Of A PREFIX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049607"/>
              </p:ext>
            </p:extLst>
          </p:nvPr>
        </p:nvGraphicFramePr>
        <p:xfrm>
          <a:off x="2007299" y="1884230"/>
          <a:ext cx="56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3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3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3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‘+’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‘-’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‘/’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‘*’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‘5’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‘6’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‘2’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‘4’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‘7’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‘\0’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143108" y="1500174"/>
            <a:ext cx="537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0       1        2        3       4        5        6       7         8        9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4500562" y="2500306"/>
            <a:ext cx="31432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714480" y="2643182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7,4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7,4,2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7,4,2,6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7,4,2,6,5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7,4,2,30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7,4,15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7,11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534400" cy="98582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Pseudocode</a:t>
            </a:r>
            <a:r>
              <a:rPr lang="en-US" b="1" dirty="0"/>
              <a:t> For Evaluating </a:t>
            </a:r>
            <a:br>
              <a:rPr lang="en-US" b="1" dirty="0"/>
            </a:br>
            <a:r>
              <a:rPr lang="en-US" b="1" dirty="0"/>
              <a:t>A PREFIX Expression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27966" cy="485428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</a:rPr>
              <a:t>Traverse</a:t>
            </a:r>
            <a:r>
              <a:rPr lang="en-US" sz="2400" dirty="0">
                <a:solidFill>
                  <a:schemeClr val="tx1"/>
                </a:solidFill>
              </a:rPr>
              <a:t> the </a:t>
            </a:r>
            <a:r>
              <a:rPr lang="en-US" sz="2400" b="1" dirty="0">
                <a:solidFill>
                  <a:srgbClr val="00B050"/>
                </a:solidFill>
              </a:rPr>
              <a:t>PREFIX</a:t>
            </a:r>
            <a:r>
              <a:rPr lang="en-US" sz="2400" dirty="0">
                <a:solidFill>
                  <a:schemeClr val="tx1"/>
                </a:solidFill>
              </a:rPr>
              <a:t> Expression from </a:t>
            </a:r>
            <a:r>
              <a:rPr lang="en-US" sz="2400" b="1" u="sng" dirty="0">
                <a:solidFill>
                  <a:srgbClr val="0070C0"/>
                </a:solidFill>
              </a:rPr>
              <a:t>Right To Left </a:t>
            </a:r>
            <a:r>
              <a:rPr lang="en-US" sz="2400" dirty="0">
                <a:solidFill>
                  <a:schemeClr val="tx1"/>
                </a:solidFill>
              </a:rPr>
              <a:t>one </a:t>
            </a:r>
            <a:r>
              <a:rPr lang="en-US" sz="2400" b="1" dirty="0">
                <a:solidFill>
                  <a:srgbClr val="7030A0"/>
                </a:solidFill>
              </a:rPr>
              <a:t>character</a:t>
            </a:r>
            <a:r>
              <a:rPr lang="en-US" sz="2400" dirty="0">
                <a:solidFill>
                  <a:schemeClr val="tx1"/>
                </a:solidFill>
              </a:rPr>
              <a:t> at a time.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>
                <a:solidFill>
                  <a:srgbClr val="00B050"/>
                </a:solidFill>
              </a:rPr>
              <a:t>Check</a:t>
            </a:r>
            <a:r>
              <a:rPr lang="en-US" sz="2400" dirty="0">
                <a:solidFill>
                  <a:schemeClr val="tx1"/>
                </a:solidFill>
              </a:rPr>
              <a:t> whether the </a:t>
            </a:r>
            <a:r>
              <a:rPr lang="en-US" sz="2400" b="1" dirty="0">
                <a:solidFill>
                  <a:srgbClr val="FF0000"/>
                </a:solidFill>
              </a:rPr>
              <a:t>character</a:t>
            </a:r>
            <a:r>
              <a:rPr lang="en-US" sz="2400" dirty="0">
                <a:solidFill>
                  <a:schemeClr val="tx1"/>
                </a:solidFill>
              </a:rPr>
              <a:t> is an </a:t>
            </a:r>
            <a:r>
              <a:rPr lang="en-US" sz="2400" b="1" dirty="0">
                <a:solidFill>
                  <a:srgbClr val="0070C0"/>
                </a:solidFill>
              </a:rPr>
              <a:t>OPERAND</a:t>
            </a:r>
            <a:r>
              <a:rPr lang="en-US" sz="2400" dirty="0">
                <a:solidFill>
                  <a:schemeClr val="tx1"/>
                </a:solidFill>
              </a:rPr>
              <a:t> or </a:t>
            </a:r>
            <a:r>
              <a:rPr lang="en-US" sz="2400" b="1" dirty="0">
                <a:solidFill>
                  <a:srgbClr val="7030A0"/>
                </a:solidFill>
              </a:rPr>
              <a:t>OPERATOR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If it is </a:t>
            </a:r>
            <a:r>
              <a:rPr lang="en-US" sz="2400" b="1" dirty="0">
                <a:solidFill>
                  <a:srgbClr val="FF0000"/>
                </a:solidFill>
              </a:rPr>
              <a:t>OPERAND</a:t>
            </a:r>
            <a:r>
              <a:rPr lang="en-US" sz="2400" dirty="0">
                <a:solidFill>
                  <a:schemeClr val="tx1"/>
                </a:solidFill>
              </a:rPr>
              <a:t>, then </a:t>
            </a:r>
            <a:r>
              <a:rPr lang="en-US" sz="2400" b="1" dirty="0">
                <a:solidFill>
                  <a:srgbClr val="7030A0"/>
                </a:solidFill>
              </a:rPr>
              <a:t>push</a:t>
            </a:r>
            <a:r>
              <a:rPr lang="en-US" sz="2400" dirty="0">
                <a:solidFill>
                  <a:schemeClr val="tx1"/>
                </a:solidFill>
              </a:rPr>
              <a:t> it in the </a:t>
            </a:r>
            <a:r>
              <a:rPr lang="en-US" sz="2400" b="1" dirty="0">
                <a:solidFill>
                  <a:srgbClr val="0070C0"/>
                </a:solidFill>
              </a:rPr>
              <a:t>Stack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dirty="0" err="1">
                <a:solidFill>
                  <a:schemeClr val="tx1"/>
                </a:solidFill>
              </a:rPr>
              <a:t>goto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step-5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If it is an </a:t>
            </a:r>
            <a:r>
              <a:rPr lang="en-US" sz="2400" b="1" dirty="0">
                <a:solidFill>
                  <a:srgbClr val="FF0000"/>
                </a:solidFill>
              </a:rPr>
              <a:t>OPERATOR</a:t>
            </a:r>
            <a:r>
              <a:rPr lang="en-US" sz="2400" dirty="0">
                <a:solidFill>
                  <a:schemeClr val="tx1"/>
                </a:solidFill>
              </a:rPr>
              <a:t>, then: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lphaLcParenR"/>
            </a:pPr>
            <a:r>
              <a:rPr lang="en-US" b="1" dirty="0">
                <a:solidFill>
                  <a:srgbClr val="00B050"/>
                </a:solidFill>
              </a:rPr>
              <a:t>POP</a:t>
            </a:r>
            <a:r>
              <a:rPr lang="en-US" dirty="0">
                <a:solidFill>
                  <a:schemeClr val="tx1"/>
                </a:solidFill>
              </a:rPr>
              <a:t> the top </a:t>
            </a:r>
            <a:r>
              <a:rPr lang="en-US" b="1" u="sng" dirty="0">
                <a:solidFill>
                  <a:srgbClr val="7030A0"/>
                </a:solidFill>
              </a:rPr>
              <a:t>2 Element </a:t>
            </a:r>
            <a:r>
              <a:rPr lang="en-US" dirty="0">
                <a:solidFill>
                  <a:schemeClr val="tx1"/>
                </a:solidFill>
              </a:rPr>
              <a:t>from the Stack.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lphaLcParenR"/>
            </a:pPr>
            <a:r>
              <a:rPr lang="en-US" b="1" dirty="0">
                <a:solidFill>
                  <a:srgbClr val="FF0000"/>
                </a:solidFill>
              </a:rPr>
              <a:t>Apply</a:t>
            </a:r>
            <a:r>
              <a:rPr lang="en-US" dirty="0">
                <a:solidFill>
                  <a:schemeClr val="tx1"/>
                </a:solidFill>
              </a:rPr>
              <a:t> the </a:t>
            </a:r>
            <a:r>
              <a:rPr lang="en-US" b="1" dirty="0">
                <a:solidFill>
                  <a:srgbClr val="00B050"/>
                </a:solidFill>
              </a:rPr>
              <a:t>Operator</a:t>
            </a:r>
            <a:r>
              <a:rPr lang="en-US" dirty="0">
                <a:solidFill>
                  <a:schemeClr val="tx1"/>
                </a:solidFill>
              </a:rPr>
              <a:t> on them.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</a:rPr>
              <a:t>Push the </a:t>
            </a:r>
            <a:r>
              <a:rPr lang="en-US" b="1" u="sng" dirty="0">
                <a:solidFill>
                  <a:srgbClr val="0070C0"/>
                </a:solidFill>
              </a:rPr>
              <a:t>result back </a:t>
            </a:r>
            <a:r>
              <a:rPr lang="en-US" dirty="0">
                <a:solidFill>
                  <a:schemeClr val="tx1"/>
                </a:solidFill>
              </a:rPr>
              <a:t>in the Stack.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</a:rPr>
              <a:t>Repeat</a:t>
            </a:r>
            <a:r>
              <a:rPr lang="en-US" sz="2400" dirty="0">
                <a:solidFill>
                  <a:schemeClr val="tx1"/>
                </a:solidFill>
              </a:rPr>
              <a:t> the above steps until the </a:t>
            </a:r>
            <a:r>
              <a:rPr lang="en-US" sz="2400" b="1" dirty="0">
                <a:solidFill>
                  <a:srgbClr val="00B050"/>
                </a:solidFill>
              </a:rPr>
              <a:t>PREFIX</a:t>
            </a:r>
            <a:r>
              <a:rPr lang="en-US" sz="2400" dirty="0">
                <a:solidFill>
                  <a:schemeClr val="tx1"/>
                </a:solidFill>
              </a:rPr>
              <a:t> expression </a:t>
            </a:r>
            <a:r>
              <a:rPr lang="en-US" sz="2400" b="1" dirty="0">
                <a:solidFill>
                  <a:srgbClr val="7030A0"/>
                </a:solidFill>
              </a:rPr>
              <a:t>finishes.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>
                <a:solidFill>
                  <a:srgbClr val="00B050"/>
                </a:solidFill>
              </a:rPr>
              <a:t>POP</a:t>
            </a:r>
            <a:r>
              <a:rPr lang="en-US" sz="2400" dirty="0">
                <a:solidFill>
                  <a:schemeClr val="tx1"/>
                </a:solidFill>
              </a:rPr>
              <a:t> the last </a:t>
            </a:r>
            <a:r>
              <a:rPr lang="en-US" sz="2400" b="1" dirty="0">
                <a:solidFill>
                  <a:srgbClr val="0070C0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 from the </a:t>
            </a:r>
            <a:r>
              <a:rPr lang="en-US" sz="2400" b="1" u="sng" dirty="0">
                <a:solidFill>
                  <a:srgbClr val="FF0000"/>
                </a:solidFill>
              </a:rPr>
              <a:t>stack and return </a:t>
            </a:r>
            <a:r>
              <a:rPr lang="en-US" sz="2400" dirty="0">
                <a:solidFill>
                  <a:schemeClr val="tx1"/>
                </a:solidFill>
              </a:rPr>
              <a:t>it as the </a:t>
            </a:r>
            <a:r>
              <a:rPr lang="en-US" sz="2400" b="1" dirty="0">
                <a:solidFill>
                  <a:srgbClr val="7030A0"/>
                </a:solidFill>
              </a:rPr>
              <a:t>answer</a:t>
            </a:r>
            <a:r>
              <a:rPr lang="en-US" sz="2400" dirty="0">
                <a:solidFill>
                  <a:schemeClr val="tx1"/>
                </a:solidFill>
              </a:rPr>
              <a:t> of the </a:t>
            </a:r>
            <a:r>
              <a:rPr lang="en-US" sz="2400" b="1" dirty="0">
                <a:solidFill>
                  <a:srgbClr val="00B050"/>
                </a:solidFill>
              </a:rPr>
              <a:t>expression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2160</TotalTime>
  <Words>1499</Words>
  <Application>Microsoft Office PowerPoint</Application>
  <PresentationFormat>On-screen Show (4:3)</PresentationFormat>
  <Paragraphs>324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Georgia</vt:lpstr>
      <vt:lpstr>Wingdings</vt:lpstr>
      <vt:lpstr>Wingdings 2</vt:lpstr>
      <vt:lpstr>Civic</vt:lpstr>
      <vt:lpstr>PowerPoint Presentation</vt:lpstr>
      <vt:lpstr>Implementing POSTFIX  EXPRESSION  In C Program</vt:lpstr>
      <vt:lpstr>Declaring Stack &amp; Functions</vt:lpstr>
      <vt:lpstr>Declaring Stack &amp; Functions</vt:lpstr>
      <vt:lpstr>Declaring Stack &amp; Functions</vt:lpstr>
      <vt:lpstr>Implementing PREFIX  EXPRESSION  In C Program</vt:lpstr>
      <vt:lpstr>Evaluation Of A PREFIX</vt:lpstr>
      <vt:lpstr>Evaluation Of A PREFIX</vt:lpstr>
      <vt:lpstr>Pseudocode For Evaluating  A PREFIX Expression</vt:lpstr>
      <vt:lpstr>Declaring Stack &amp; Functions</vt:lpstr>
      <vt:lpstr>Declaring Stack &amp; Functions</vt:lpstr>
      <vt:lpstr>Declaring Stack &amp;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Aman khan</cp:lastModifiedBy>
  <cp:revision>233</cp:revision>
  <dcterms:created xsi:type="dcterms:W3CDTF">2015-12-21T13:46:48Z</dcterms:created>
  <dcterms:modified xsi:type="dcterms:W3CDTF">2022-08-23T02:27:13Z</dcterms:modified>
</cp:coreProperties>
</file>