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362" r:id="rId4"/>
    <p:sldId id="381" r:id="rId5"/>
    <p:sldId id="371" r:id="rId6"/>
    <p:sldId id="372" r:id="rId7"/>
    <p:sldId id="375" r:id="rId8"/>
    <p:sldId id="373" r:id="rId9"/>
    <p:sldId id="382" r:id="rId10"/>
    <p:sldId id="383" r:id="rId11"/>
    <p:sldId id="384" r:id="rId12"/>
    <p:sldId id="385" r:id="rId13"/>
    <p:sldId id="386" r:id="rId14"/>
    <p:sldId id="38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1" autoAdjust="0"/>
    <p:restoredTop sz="94660"/>
  </p:normalViewPr>
  <p:slideViewPr>
    <p:cSldViewPr>
      <p:cViewPr varScale="1">
        <p:scale>
          <a:sx n="81" d="100"/>
          <a:sy n="81" d="100"/>
        </p:scale>
        <p:origin x="95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khan" userId="474f963816709eaa" providerId="LiveId" clId="{95AEDF1E-246E-4766-BC9A-907ED7B6EF8C}"/>
    <pc:docChg chg="undo custSel modSld">
      <pc:chgData name="Aman khan" userId="474f963816709eaa" providerId="LiveId" clId="{95AEDF1E-246E-4766-BC9A-907ED7B6EF8C}" dt="2022-08-23T02:47:39.349" v="93"/>
      <pc:docMkLst>
        <pc:docMk/>
      </pc:docMkLst>
      <pc:sldChg chg="modAnim">
        <pc:chgData name="Aman khan" userId="474f963816709eaa" providerId="LiveId" clId="{95AEDF1E-246E-4766-BC9A-907ED7B6EF8C}" dt="2022-08-23T02:42:44.824" v="54"/>
        <pc:sldMkLst>
          <pc:docMk/>
          <pc:sldMk cId="0" sldId="257"/>
        </pc:sldMkLst>
      </pc:sldChg>
      <pc:sldChg chg="modAnim">
        <pc:chgData name="Aman khan" userId="474f963816709eaa" providerId="LiveId" clId="{95AEDF1E-246E-4766-BC9A-907ED7B6EF8C}" dt="2022-08-23T02:42:53.729" v="55"/>
        <pc:sldMkLst>
          <pc:docMk/>
          <pc:sldMk cId="0" sldId="362"/>
        </pc:sldMkLst>
      </pc:sldChg>
      <pc:sldChg chg="modAnim">
        <pc:chgData name="Aman khan" userId="474f963816709eaa" providerId="LiveId" clId="{95AEDF1E-246E-4766-BC9A-907ED7B6EF8C}" dt="2022-08-23T02:34:26.588" v="8"/>
        <pc:sldMkLst>
          <pc:docMk/>
          <pc:sldMk cId="0" sldId="371"/>
        </pc:sldMkLst>
      </pc:sldChg>
      <pc:sldChg chg="modAnim">
        <pc:chgData name="Aman khan" userId="474f963816709eaa" providerId="LiveId" clId="{95AEDF1E-246E-4766-BC9A-907ED7B6EF8C}" dt="2022-08-23T02:35:22.468" v="12"/>
        <pc:sldMkLst>
          <pc:docMk/>
          <pc:sldMk cId="0" sldId="372"/>
        </pc:sldMkLst>
      </pc:sldChg>
      <pc:sldChg chg="modAnim">
        <pc:chgData name="Aman khan" userId="474f963816709eaa" providerId="LiveId" clId="{95AEDF1E-246E-4766-BC9A-907ED7B6EF8C}" dt="2022-08-23T02:36:00.466" v="17"/>
        <pc:sldMkLst>
          <pc:docMk/>
          <pc:sldMk cId="0" sldId="373"/>
        </pc:sldMkLst>
      </pc:sldChg>
      <pc:sldChg chg="modAnim">
        <pc:chgData name="Aman khan" userId="474f963816709eaa" providerId="LiveId" clId="{95AEDF1E-246E-4766-BC9A-907ED7B6EF8C}" dt="2022-08-23T02:35:48.422" v="16"/>
        <pc:sldMkLst>
          <pc:docMk/>
          <pc:sldMk cId="0" sldId="375"/>
        </pc:sldMkLst>
      </pc:sldChg>
      <pc:sldChg chg="modAnim">
        <pc:chgData name="Aman khan" userId="474f963816709eaa" providerId="LiveId" clId="{95AEDF1E-246E-4766-BC9A-907ED7B6EF8C}" dt="2022-08-23T02:44:23.792" v="67"/>
        <pc:sldMkLst>
          <pc:docMk/>
          <pc:sldMk cId="0" sldId="381"/>
        </pc:sldMkLst>
      </pc:sldChg>
      <pc:sldChg chg="modSp mod modAnim">
        <pc:chgData name="Aman khan" userId="474f963816709eaa" providerId="LiveId" clId="{95AEDF1E-246E-4766-BC9A-907ED7B6EF8C}" dt="2022-08-23T02:46:35.180" v="81" actId="1076"/>
        <pc:sldMkLst>
          <pc:docMk/>
          <pc:sldMk cId="0" sldId="382"/>
        </pc:sldMkLst>
        <pc:spChg chg="mod">
          <ac:chgData name="Aman khan" userId="474f963816709eaa" providerId="LiveId" clId="{95AEDF1E-246E-4766-BC9A-907ED7B6EF8C}" dt="2022-08-23T02:46:29.326" v="80" actId="12"/>
          <ac:spMkLst>
            <pc:docMk/>
            <pc:sldMk cId="0" sldId="382"/>
            <ac:spMk id="3" creationId="{00000000-0000-0000-0000-000000000000}"/>
          </ac:spMkLst>
        </pc:spChg>
        <pc:spChg chg="mod">
          <ac:chgData name="Aman khan" userId="474f963816709eaa" providerId="LiveId" clId="{95AEDF1E-246E-4766-BC9A-907ED7B6EF8C}" dt="2022-08-23T02:46:35.180" v="81" actId="1076"/>
          <ac:spMkLst>
            <pc:docMk/>
            <pc:sldMk cId="0" sldId="382"/>
            <ac:spMk id="6" creationId="{00000000-0000-0000-0000-000000000000}"/>
          </ac:spMkLst>
        </pc:spChg>
        <pc:spChg chg="mod">
          <ac:chgData name="Aman khan" userId="474f963816709eaa" providerId="LiveId" clId="{95AEDF1E-246E-4766-BC9A-907ED7B6EF8C}" dt="2022-08-23T02:37:29.956" v="21" actId="1076"/>
          <ac:spMkLst>
            <pc:docMk/>
            <pc:sldMk cId="0" sldId="382"/>
            <ac:spMk id="8" creationId="{00000000-0000-0000-0000-000000000000}"/>
          </ac:spMkLst>
        </pc:spChg>
        <pc:spChg chg="mod">
          <ac:chgData name="Aman khan" userId="474f963816709eaa" providerId="LiveId" clId="{95AEDF1E-246E-4766-BC9A-907ED7B6EF8C}" dt="2022-08-23T02:38:24.196" v="29" actId="1076"/>
          <ac:spMkLst>
            <pc:docMk/>
            <pc:sldMk cId="0" sldId="382"/>
            <ac:spMk id="11" creationId="{00000000-0000-0000-0000-000000000000}"/>
          </ac:spMkLst>
        </pc:spChg>
        <pc:spChg chg="mod">
          <ac:chgData name="Aman khan" userId="474f963816709eaa" providerId="LiveId" clId="{95AEDF1E-246E-4766-BC9A-907ED7B6EF8C}" dt="2022-08-23T02:38:17.545" v="28" actId="1076"/>
          <ac:spMkLst>
            <pc:docMk/>
            <pc:sldMk cId="0" sldId="382"/>
            <ac:spMk id="12" creationId="{00000000-0000-0000-0000-000000000000}"/>
          </ac:spMkLst>
        </pc:spChg>
        <pc:graphicFrameChg chg="modGraphic">
          <ac:chgData name="Aman khan" userId="474f963816709eaa" providerId="LiveId" clId="{95AEDF1E-246E-4766-BC9A-907ED7B6EF8C}" dt="2022-08-23T02:38:01.220" v="26" actId="14734"/>
          <ac:graphicFrameMkLst>
            <pc:docMk/>
            <pc:sldMk cId="0" sldId="382"/>
            <ac:graphicFrameMk id="10" creationId="{00000000-0000-0000-0000-000000000000}"/>
          </ac:graphicFrameMkLst>
        </pc:graphicFrameChg>
      </pc:sldChg>
      <pc:sldChg chg="modAnim">
        <pc:chgData name="Aman khan" userId="474f963816709eaa" providerId="LiveId" clId="{95AEDF1E-246E-4766-BC9A-907ED7B6EF8C}" dt="2022-08-23T02:47:39.349" v="93"/>
        <pc:sldMkLst>
          <pc:docMk/>
          <pc:sldMk cId="0" sldId="383"/>
        </pc:sldMkLst>
      </pc:sldChg>
      <pc:sldChg chg="modAnim">
        <pc:chgData name="Aman khan" userId="474f963816709eaa" providerId="LiveId" clId="{95AEDF1E-246E-4766-BC9A-907ED7B6EF8C}" dt="2022-08-23T02:40:16.067" v="40"/>
        <pc:sldMkLst>
          <pc:docMk/>
          <pc:sldMk cId="0" sldId="384"/>
        </pc:sldMkLst>
      </pc:sldChg>
      <pc:sldChg chg="modAnim">
        <pc:chgData name="Aman khan" userId="474f963816709eaa" providerId="LiveId" clId="{95AEDF1E-246E-4766-BC9A-907ED7B6EF8C}" dt="2022-08-23T02:40:52.049" v="44"/>
        <pc:sldMkLst>
          <pc:docMk/>
          <pc:sldMk cId="0" sldId="385"/>
        </pc:sldMkLst>
      </pc:sldChg>
      <pc:sldChg chg="modAnim">
        <pc:chgData name="Aman khan" userId="474f963816709eaa" providerId="LiveId" clId="{95AEDF1E-246E-4766-BC9A-907ED7B6EF8C}" dt="2022-08-23T02:41:21.829" v="48"/>
        <pc:sldMkLst>
          <pc:docMk/>
          <pc:sldMk cId="0" sldId="386"/>
        </pc:sldMkLst>
      </pc:sldChg>
      <pc:sldChg chg="modAnim">
        <pc:chgData name="Aman khan" userId="474f963816709eaa" providerId="LiveId" clId="{95AEDF1E-246E-4766-BC9A-907ED7B6EF8C}" dt="2022-08-23T02:41:28.176" v="49"/>
        <pc:sldMkLst>
          <pc:docMk/>
          <pc:sldMk cId="0" sldId="3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23-08-2022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23-08-2022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23-08-2022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23-08-2022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/>
              <a:t>Data structure</a:t>
            </a:r>
          </a:p>
          <a:p>
            <a:r>
              <a:rPr lang="en-US" sz="4400" dirty="0"/>
              <a:t>(in c)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Lecture 8</a:t>
            </a:r>
          </a:p>
          <a:p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85728"/>
            <a:ext cx="2733671" cy="19526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534400" cy="98582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Pseudocode</a:t>
            </a:r>
            <a:r>
              <a:rPr lang="en-US" b="1" dirty="0"/>
              <a:t> For Converting</a:t>
            </a:r>
            <a:br>
              <a:rPr lang="en-US" b="1" dirty="0"/>
            </a:br>
            <a:r>
              <a:rPr lang="en-US" b="1" dirty="0"/>
              <a:t>An INFIX To PREFIX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8876" y="1428736"/>
            <a:ext cx="8770842" cy="5143536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</a:rPr>
              <a:t>Scan</a:t>
            </a:r>
            <a:r>
              <a:rPr lang="en-US" sz="2400" dirty="0">
                <a:solidFill>
                  <a:schemeClr val="tx1"/>
                </a:solidFill>
              </a:rPr>
              <a:t> the </a:t>
            </a:r>
            <a:r>
              <a:rPr lang="en-US" sz="2400" b="1" dirty="0">
                <a:solidFill>
                  <a:srgbClr val="00B050"/>
                </a:solidFill>
              </a:rPr>
              <a:t>INFIX</a:t>
            </a:r>
            <a:r>
              <a:rPr lang="en-US" sz="2400" dirty="0">
                <a:solidFill>
                  <a:schemeClr val="tx1"/>
                </a:solidFill>
              </a:rPr>
              <a:t> Expression from </a:t>
            </a:r>
            <a:r>
              <a:rPr lang="en-US" sz="2400" b="1" u="sng" dirty="0">
                <a:solidFill>
                  <a:srgbClr val="0070C0"/>
                </a:solidFill>
              </a:rPr>
              <a:t>Right To Left </a:t>
            </a:r>
            <a:r>
              <a:rPr lang="en-US" sz="2400" dirty="0">
                <a:solidFill>
                  <a:schemeClr val="tx1"/>
                </a:solidFill>
              </a:rPr>
              <a:t>one </a:t>
            </a:r>
            <a:r>
              <a:rPr lang="en-US" sz="2400" b="1" dirty="0">
                <a:solidFill>
                  <a:srgbClr val="7030A0"/>
                </a:solidFill>
              </a:rPr>
              <a:t>character</a:t>
            </a:r>
            <a:r>
              <a:rPr lang="en-US" sz="2400" dirty="0">
                <a:solidFill>
                  <a:schemeClr val="tx1"/>
                </a:solidFill>
              </a:rPr>
              <a:t> at a time.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>
                <a:solidFill>
                  <a:srgbClr val="00B050"/>
                </a:solidFill>
              </a:rPr>
              <a:t>Check</a:t>
            </a:r>
            <a:r>
              <a:rPr lang="en-US" sz="2400" dirty="0">
                <a:solidFill>
                  <a:schemeClr val="tx1"/>
                </a:solidFill>
              </a:rPr>
              <a:t> whether the </a:t>
            </a:r>
            <a:r>
              <a:rPr lang="en-US" sz="2400" b="1" dirty="0">
                <a:solidFill>
                  <a:srgbClr val="FF0000"/>
                </a:solidFill>
              </a:rPr>
              <a:t>character</a:t>
            </a:r>
            <a:r>
              <a:rPr lang="en-US" sz="2400" dirty="0">
                <a:solidFill>
                  <a:schemeClr val="tx1"/>
                </a:solidFill>
              </a:rPr>
              <a:t> is an </a:t>
            </a:r>
            <a:r>
              <a:rPr lang="en-US" sz="2400" b="1" dirty="0">
                <a:solidFill>
                  <a:srgbClr val="0070C0"/>
                </a:solidFill>
              </a:rPr>
              <a:t>OPERAND</a:t>
            </a:r>
            <a:r>
              <a:rPr lang="en-US" sz="2400" dirty="0">
                <a:solidFill>
                  <a:schemeClr val="tx1"/>
                </a:solidFill>
              </a:rPr>
              <a:t> or </a:t>
            </a:r>
            <a:r>
              <a:rPr lang="en-US" sz="2400" b="1" dirty="0">
                <a:solidFill>
                  <a:srgbClr val="7030A0"/>
                </a:solidFill>
              </a:rPr>
              <a:t>OPERATOR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If it is </a:t>
            </a:r>
            <a:r>
              <a:rPr lang="en-US" sz="2400" b="1" dirty="0">
                <a:solidFill>
                  <a:srgbClr val="FF0000"/>
                </a:solidFill>
              </a:rPr>
              <a:t>OPERAND</a:t>
            </a:r>
            <a:r>
              <a:rPr lang="en-US" sz="2400" dirty="0">
                <a:solidFill>
                  <a:schemeClr val="tx1"/>
                </a:solidFill>
              </a:rPr>
              <a:t>, then </a:t>
            </a:r>
            <a:r>
              <a:rPr lang="en-US" sz="2400" b="1" dirty="0">
                <a:solidFill>
                  <a:srgbClr val="7030A0"/>
                </a:solidFill>
              </a:rPr>
              <a:t>Copy</a:t>
            </a:r>
            <a:r>
              <a:rPr lang="en-US" sz="2400" dirty="0">
                <a:solidFill>
                  <a:schemeClr val="tx1"/>
                </a:solidFill>
              </a:rPr>
              <a:t> it in the </a:t>
            </a:r>
            <a:r>
              <a:rPr lang="en-US" sz="2400" b="1" dirty="0">
                <a:solidFill>
                  <a:srgbClr val="0070C0"/>
                </a:solidFill>
              </a:rPr>
              <a:t>Prefix Array</a:t>
            </a:r>
            <a:r>
              <a:rPr lang="en-US" sz="2400" b="1" dirty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rgbClr val="00B05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If it is an </a:t>
            </a:r>
            <a:r>
              <a:rPr lang="en-US" sz="2400" b="1" dirty="0">
                <a:solidFill>
                  <a:srgbClr val="FF0000"/>
                </a:solidFill>
              </a:rPr>
              <a:t>OPERATOR</a:t>
            </a:r>
            <a:r>
              <a:rPr lang="en-US" sz="2400" dirty="0">
                <a:solidFill>
                  <a:schemeClr val="tx1"/>
                </a:solidFill>
              </a:rPr>
              <a:t>, then: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lphaLcParenR"/>
            </a:pPr>
            <a:r>
              <a:rPr lang="en-US" b="1" dirty="0">
                <a:solidFill>
                  <a:srgbClr val="00B050"/>
                </a:solidFill>
              </a:rPr>
              <a:t>Check</a:t>
            </a:r>
            <a:r>
              <a:rPr lang="en-US" dirty="0">
                <a:solidFill>
                  <a:schemeClr val="tx1"/>
                </a:solidFill>
              </a:rPr>
              <a:t> whether the </a:t>
            </a:r>
            <a:r>
              <a:rPr lang="en-US" b="1" u="sng" dirty="0">
                <a:solidFill>
                  <a:srgbClr val="7030A0"/>
                </a:solidFill>
              </a:rPr>
              <a:t>Stack is empty.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</a:rPr>
              <a:t>If it is </a:t>
            </a:r>
            <a:r>
              <a:rPr lang="en-US" b="1" dirty="0">
                <a:solidFill>
                  <a:srgbClr val="FF0000"/>
                </a:solidFill>
              </a:rPr>
              <a:t>empty</a:t>
            </a:r>
            <a:r>
              <a:rPr lang="en-US" dirty="0">
                <a:solidFill>
                  <a:schemeClr val="tx1"/>
                </a:solidFill>
              </a:rPr>
              <a:t> then </a:t>
            </a:r>
            <a:r>
              <a:rPr lang="en-US" b="1" dirty="0">
                <a:solidFill>
                  <a:srgbClr val="0070C0"/>
                </a:solidFill>
              </a:rPr>
              <a:t>push the operator </a:t>
            </a:r>
            <a:r>
              <a:rPr lang="en-US" dirty="0">
                <a:solidFill>
                  <a:schemeClr val="tx1"/>
                </a:solidFill>
              </a:rPr>
              <a:t>in the </a:t>
            </a:r>
            <a:r>
              <a:rPr lang="en-US" b="1" dirty="0">
                <a:solidFill>
                  <a:srgbClr val="00B050"/>
                </a:solidFill>
              </a:rPr>
              <a:t>stack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rgbClr val="7030A0"/>
                </a:solidFill>
              </a:rPr>
              <a:t>go to step 5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</a:rPr>
              <a:t>If the </a:t>
            </a:r>
            <a:r>
              <a:rPr lang="en-US" b="1" dirty="0">
                <a:solidFill>
                  <a:srgbClr val="7030A0"/>
                </a:solidFill>
              </a:rPr>
              <a:t>stack is not empty</a:t>
            </a:r>
            <a:r>
              <a:rPr lang="en-US" dirty="0">
                <a:solidFill>
                  <a:schemeClr val="tx1"/>
                </a:solidFill>
              </a:rPr>
              <a:t>, Then </a:t>
            </a:r>
            <a:r>
              <a:rPr lang="en-US" b="1" dirty="0">
                <a:solidFill>
                  <a:srgbClr val="0070C0"/>
                </a:solidFill>
              </a:rPr>
              <a:t>compare</a:t>
            </a:r>
            <a:r>
              <a:rPr lang="en-US" dirty="0">
                <a:solidFill>
                  <a:schemeClr val="tx1"/>
                </a:solidFill>
              </a:rPr>
              <a:t> the </a:t>
            </a:r>
            <a:r>
              <a:rPr lang="en-US" b="1" dirty="0">
                <a:solidFill>
                  <a:srgbClr val="FF0000"/>
                </a:solidFill>
              </a:rPr>
              <a:t>precedence of </a:t>
            </a:r>
            <a:r>
              <a:rPr lang="en-US" b="1" dirty="0" err="1">
                <a:solidFill>
                  <a:srgbClr val="FF0000"/>
                </a:solidFill>
              </a:rPr>
              <a:t>stacktop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with </a:t>
            </a:r>
            <a:r>
              <a:rPr lang="en-US" b="1" dirty="0">
                <a:solidFill>
                  <a:srgbClr val="00B050"/>
                </a:solidFill>
              </a:rPr>
              <a:t>operator outside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</a:rPr>
              <a:t>if the </a:t>
            </a:r>
            <a:r>
              <a:rPr lang="en-US" b="1" dirty="0">
                <a:solidFill>
                  <a:srgbClr val="FF0000"/>
                </a:solidFill>
              </a:rPr>
              <a:t>precedence of </a:t>
            </a:r>
            <a:r>
              <a:rPr lang="en-US" b="1" dirty="0" err="1">
                <a:solidFill>
                  <a:srgbClr val="FF0000"/>
                </a:solidFill>
              </a:rPr>
              <a:t>Stacktop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b="1" dirty="0">
                <a:solidFill>
                  <a:srgbClr val="00B050"/>
                </a:solidFill>
              </a:rPr>
              <a:t>higher</a:t>
            </a:r>
            <a:r>
              <a:rPr lang="en-US" dirty="0">
                <a:solidFill>
                  <a:schemeClr val="tx1"/>
                </a:solidFill>
              </a:rPr>
              <a:t> then </a:t>
            </a:r>
            <a:r>
              <a:rPr lang="en-US" b="1" dirty="0">
                <a:solidFill>
                  <a:srgbClr val="0070C0"/>
                </a:solidFill>
              </a:rPr>
              <a:t>pop</a:t>
            </a:r>
            <a:r>
              <a:rPr lang="en-US" dirty="0">
                <a:solidFill>
                  <a:schemeClr val="tx1"/>
                </a:solidFill>
              </a:rPr>
              <a:t> it, copy it in the </a:t>
            </a:r>
            <a:r>
              <a:rPr lang="en-US" b="1" dirty="0">
                <a:solidFill>
                  <a:srgbClr val="7030A0"/>
                </a:solidFill>
              </a:rPr>
              <a:t>Prefix Array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rgbClr val="00B050"/>
                </a:solidFill>
              </a:rPr>
              <a:t>go to step 5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</a:rPr>
              <a:t>If the </a:t>
            </a:r>
            <a:r>
              <a:rPr lang="en-US" b="1" dirty="0">
                <a:solidFill>
                  <a:srgbClr val="7030A0"/>
                </a:solidFill>
              </a:rPr>
              <a:t>precedence of outside operator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b="1" dirty="0">
                <a:solidFill>
                  <a:srgbClr val="00B050"/>
                </a:solidFill>
              </a:rPr>
              <a:t>higher or equal</a:t>
            </a:r>
            <a:r>
              <a:rPr lang="en-US" dirty="0">
                <a:solidFill>
                  <a:schemeClr val="tx1"/>
                </a:solidFill>
              </a:rPr>
              <a:t>, in both cases, </a:t>
            </a:r>
            <a:r>
              <a:rPr lang="en-US" b="1" dirty="0">
                <a:solidFill>
                  <a:srgbClr val="0070C0"/>
                </a:solidFill>
              </a:rPr>
              <a:t>then push</a:t>
            </a:r>
            <a:r>
              <a:rPr lang="en-US" dirty="0">
                <a:solidFill>
                  <a:schemeClr val="tx1"/>
                </a:solidFill>
              </a:rPr>
              <a:t> it in the </a:t>
            </a:r>
            <a:r>
              <a:rPr lang="en-US" b="1" dirty="0">
                <a:solidFill>
                  <a:srgbClr val="FF0000"/>
                </a:solidFill>
              </a:rPr>
              <a:t>stack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dirty="0" err="1">
                <a:solidFill>
                  <a:srgbClr val="7030A0"/>
                </a:solidFill>
              </a:rPr>
              <a:t>goto</a:t>
            </a:r>
            <a:r>
              <a:rPr lang="en-US" b="1" dirty="0">
                <a:solidFill>
                  <a:srgbClr val="7030A0"/>
                </a:solidFill>
              </a:rPr>
              <a:t> step 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</a:rPr>
              <a:t>Repeat</a:t>
            </a:r>
            <a:r>
              <a:rPr lang="en-US" sz="2400" dirty="0">
                <a:solidFill>
                  <a:schemeClr val="tx1"/>
                </a:solidFill>
              </a:rPr>
              <a:t> the above steps until the </a:t>
            </a:r>
            <a:r>
              <a:rPr lang="en-US" sz="2400" b="1" dirty="0">
                <a:solidFill>
                  <a:srgbClr val="00B050"/>
                </a:solidFill>
              </a:rPr>
              <a:t>INFIX</a:t>
            </a:r>
            <a:r>
              <a:rPr lang="en-US" sz="2400" dirty="0">
                <a:solidFill>
                  <a:schemeClr val="tx1"/>
                </a:solidFill>
              </a:rPr>
              <a:t> expression </a:t>
            </a:r>
            <a:r>
              <a:rPr lang="en-US" sz="2400" b="1" dirty="0">
                <a:solidFill>
                  <a:srgbClr val="7030A0"/>
                </a:solidFill>
              </a:rPr>
              <a:t>finishes.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>
                <a:solidFill>
                  <a:srgbClr val="00B050"/>
                </a:solidFill>
              </a:rPr>
              <a:t>POP</a:t>
            </a:r>
            <a:r>
              <a:rPr lang="en-US" sz="2400" dirty="0">
                <a:solidFill>
                  <a:schemeClr val="tx1"/>
                </a:solidFill>
              </a:rPr>
              <a:t> the </a:t>
            </a:r>
            <a:r>
              <a:rPr lang="en-US" sz="2400" b="1" dirty="0">
                <a:solidFill>
                  <a:srgbClr val="0070C0"/>
                </a:solidFill>
              </a:rPr>
              <a:t>Remaining Operators</a:t>
            </a:r>
            <a:r>
              <a:rPr lang="en-US" sz="2400" dirty="0">
                <a:solidFill>
                  <a:schemeClr val="tx1"/>
                </a:solidFill>
              </a:rPr>
              <a:t> from the </a:t>
            </a:r>
            <a:r>
              <a:rPr lang="en-US" sz="2400" b="1" u="sng" dirty="0">
                <a:solidFill>
                  <a:srgbClr val="FF0000"/>
                </a:solidFill>
              </a:rPr>
              <a:t>stack and copy</a:t>
            </a:r>
            <a:r>
              <a:rPr lang="en-US" sz="2400" dirty="0">
                <a:solidFill>
                  <a:schemeClr val="tx1"/>
                </a:solidFill>
              </a:rPr>
              <a:t> them in the </a:t>
            </a:r>
            <a:r>
              <a:rPr lang="en-US" sz="2400" b="1" dirty="0">
                <a:solidFill>
                  <a:srgbClr val="7030A0"/>
                </a:solidFill>
              </a:rPr>
              <a:t>Postfix Array.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>
                <a:solidFill>
                  <a:srgbClr val="00B050"/>
                </a:solidFill>
              </a:rPr>
              <a:t>Reverse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the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Prefix Array</a:t>
            </a:r>
            <a:r>
              <a:rPr lang="en-US" sz="2400" b="1" dirty="0">
                <a:solidFill>
                  <a:srgbClr val="7030A0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>
                <a:solidFill>
                  <a:srgbClr val="7030A0"/>
                </a:solidFill>
              </a:rPr>
              <a:t>Finish </a:t>
            </a:r>
            <a:r>
              <a:rPr lang="en-US" sz="2400" b="1" dirty="0">
                <a:solidFill>
                  <a:schemeClr val="tx1"/>
                </a:solidFill>
              </a:rPr>
              <a:t>&amp; </a:t>
            </a:r>
            <a:r>
              <a:rPr lang="en-US" sz="2400" b="1" dirty="0">
                <a:solidFill>
                  <a:srgbClr val="00B050"/>
                </a:solidFill>
              </a:rPr>
              <a:t>return</a:t>
            </a:r>
            <a:r>
              <a:rPr lang="en-US" sz="2400" b="1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Declaring Stack</a:t>
            </a:r>
            <a:br>
              <a:rPr lang="en-US" b="1" dirty="0"/>
            </a:br>
            <a:r>
              <a:rPr lang="en-US" b="1" dirty="0"/>
              <a:t>&amp; Functions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142844" y="1432240"/>
            <a:ext cx="4214842" cy="5068594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#include&lt;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conio.h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/>
              <a:t>#include&lt;</a:t>
            </a:r>
            <a:r>
              <a:rPr lang="en-US" sz="2300" dirty="0" err="1"/>
              <a:t>stdio.h</a:t>
            </a:r>
            <a:r>
              <a:rPr lang="en-US" sz="2300" dirty="0"/>
              <a:t>&gt;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Stack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/>
              <a:t>{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/>
              <a:t>	char </a:t>
            </a:r>
            <a:r>
              <a:rPr lang="en-US" sz="2300" dirty="0" err="1"/>
              <a:t>arr</a:t>
            </a:r>
            <a:r>
              <a:rPr lang="en-US" sz="2300" dirty="0"/>
              <a:t>[10];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/>
              <a:t>	</a:t>
            </a:r>
            <a:r>
              <a:rPr lang="en-US" sz="2300" dirty="0" err="1"/>
              <a:t>int</a:t>
            </a:r>
            <a:r>
              <a:rPr lang="en-US" sz="2300" dirty="0"/>
              <a:t> </a:t>
            </a:r>
            <a:r>
              <a:rPr lang="en-US" sz="2300" dirty="0" err="1"/>
              <a:t>tos</a:t>
            </a:r>
            <a:r>
              <a:rPr lang="en-US" sz="2300" dirty="0"/>
              <a:t>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/>
              <a:t>};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push(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3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Stack *, char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/>
              <a:t>char pop(</a:t>
            </a:r>
            <a:r>
              <a:rPr lang="en-US" sz="2300" dirty="0" err="1"/>
              <a:t>struct</a:t>
            </a:r>
            <a:r>
              <a:rPr lang="en-US" sz="2300" dirty="0"/>
              <a:t> Stack *);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isoperand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(char);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 err="1"/>
              <a:t>int</a:t>
            </a:r>
            <a:r>
              <a:rPr lang="en-US" sz="2300" dirty="0"/>
              <a:t> precedence(char, char);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 err="1"/>
              <a:t>int</a:t>
            </a:r>
            <a:r>
              <a:rPr lang="en-US" sz="2300" dirty="0"/>
              <a:t> </a:t>
            </a:r>
            <a:r>
              <a:rPr lang="en-US" sz="2300" dirty="0" err="1"/>
              <a:t>isempty</a:t>
            </a:r>
            <a:r>
              <a:rPr lang="en-US" sz="2300" dirty="0"/>
              <a:t>(</a:t>
            </a:r>
            <a:r>
              <a:rPr lang="en-US" sz="2300" dirty="0" err="1"/>
              <a:t>struct</a:t>
            </a:r>
            <a:r>
              <a:rPr lang="en-US" sz="2300" dirty="0"/>
              <a:t> Stack);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/>
              <a:t>void convert(char [], char[]);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357686" y="1503678"/>
            <a:ext cx="4786314" cy="51400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23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main()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/>
              <a:t>{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/>
              <a:t>	char infix[20], prefix[20];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/>
              <a:t>	</a:t>
            </a:r>
            <a:r>
              <a:rPr lang="en-US" sz="2300" dirty="0" err="1"/>
              <a:t>clrscr</a:t>
            </a:r>
            <a:r>
              <a:rPr lang="en-US" sz="2300" dirty="0"/>
              <a:t>();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/>
              <a:t>	</a:t>
            </a:r>
            <a:r>
              <a:rPr lang="en-US" sz="2300" dirty="0" err="1"/>
              <a:t>printf</a:t>
            </a:r>
            <a:r>
              <a:rPr lang="en-US" sz="2300" dirty="0"/>
              <a:t>(“Enter a Infix expression”);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/>
              <a:t>	</a:t>
            </a:r>
            <a:r>
              <a:rPr lang="en-US" sz="2300" dirty="0" err="1"/>
              <a:t>scanf</a:t>
            </a:r>
            <a:r>
              <a:rPr lang="en-US" sz="2300" dirty="0"/>
              <a:t>(“%</a:t>
            </a:r>
            <a:r>
              <a:rPr lang="en-US" sz="2300" dirty="0" err="1"/>
              <a:t>s”,infix</a:t>
            </a:r>
            <a:r>
              <a:rPr lang="en-US" sz="2300" dirty="0"/>
              <a:t>);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/>
              <a:t>	convert(</a:t>
            </a:r>
            <a:r>
              <a:rPr lang="en-US" sz="2300" dirty="0" err="1"/>
              <a:t>infix,prefix</a:t>
            </a:r>
            <a:r>
              <a:rPr lang="en-US" sz="2300" dirty="0"/>
              <a:t>);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/>
              <a:t>	</a:t>
            </a:r>
            <a:r>
              <a:rPr lang="en-US" sz="2300" dirty="0" err="1"/>
              <a:t>printf</a:t>
            </a:r>
            <a:r>
              <a:rPr lang="en-US" sz="2300" dirty="0"/>
              <a:t>(“\</a:t>
            </a:r>
            <a:r>
              <a:rPr lang="en-US" sz="2300" dirty="0" err="1"/>
              <a:t>nInfix</a:t>
            </a:r>
            <a:r>
              <a:rPr lang="en-US" sz="2300" dirty="0"/>
              <a:t> is %</a:t>
            </a:r>
            <a:r>
              <a:rPr lang="en-US" sz="2300" dirty="0" err="1"/>
              <a:t>s”,infix</a:t>
            </a:r>
            <a:r>
              <a:rPr lang="en-US" sz="2300" dirty="0"/>
              <a:t>);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/>
              <a:t>	</a:t>
            </a:r>
            <a:r>
              <a:rPr lang="en-US" sz="2300" dirty="0" err="1"/>
              <a:t>printf</a:t>
            </a:r>
            <a:r>
              <a:rPr lang="en-US" sz="2300" dirty="0"/>
              <a:t>(“\</a:t>
            </a:r>
            <a:r>
              <a:rPr lang="en-US" sz="2300" dirty="0" err="1"/>
              <a:t>nPrefix</a:t>
            </a:r>
            <a:r>
              <a:rPr lang="en-US" sz="2300" dirty="0"/>
              <a:t> is %</a:t>
            </a:r>
            <a:r>
              <a:rPr lang="en-US" sz="2300" dirty="0" err="1"/>
              <a:t>s”,prefix</a:t>
            </a:r>
            <a:r>
              <a:rPr lang="en-US" sz="2300" dirty="0"/>
              <a:t>);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Declaring Stack</a:t>
            </a:r>
            <a:br>
              <a:rPr lang="en-US" b="1" dirty="0"/>
            </a:br>
            <a:r>
              <a:rPr lang="en-US" b="1" dirty="0"/>
              <a:t>&amp; Functions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19881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85720" y="1500175"/>
            <a:ext cx="41434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void convert(char infix[20], prefix[20])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struct</a:t>
            </a:r>
            <a:r>
              <a:rPr lang="en-US" sz="1600" dirty="0"/>
              <a:t> Stack s;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i,j</a:t>
            </a:r>
            <a:r>
              <a:rPr lang="en-US" sz="1600" dirty="0"/>
              <a:t>=0;</a:t>
            </a:r>
          </a:p>
          <a:p>
            <a:r>
              <a:rPr lang="en-US" sz="1600" dirty="0"/>
              <a:t>     char </a:t>
            </a:r>
            <a:r>
              <a:rPr lang="en-US" sz="1600" dirty="0" err="1"/>
              <a:t>ch</a:t>
            </a:r>
            <a:r>
              <a:rPr lang="en-US" sz="1600" dirty="0"/>
              <a:t>;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int</a:t>
            </a:r>
            <a:r>
              <a:rPr lang="en-US" sz="1600" dirty="0"/>
              <a:t> result;</a:t>
            </a:r>
          </a:p>
          <a:p>
            <a:r>
              <a:rPr lang="en-US" sz="1600" dirty="0"/>
              <a:t>     s.tos=-1;</a:t>
            </a:r>
          </a:p>
          <a:p>
            <a:r>
              <a:rPr lang="en-US" sz="1600" dirty="0"/>
              <a:t>     for(</a:t>
            </a:r>
            <a:r>
              <a:rPr lang="en-US" sz="1600" dirty="0" err="1"/>
              <a:t>i</a:t>
            </a:r>
            <a:r>
              <a:rPr lang="en-US" sz="1600" dirty="0"/>
              <a:t>=</a:t>
            </a:r>
            <a:r>
              <a:rPr lang="en-US" sz="1600" dirty="0" err="1"/>
              <a:t>strlen</a:t>
            </a:r>
            <a:r>
              <a:rPr lang="en-US" sz="1600" dirty="0"/>
              <a:t>(infix)-1;i&gt;=0;i--)</a:t>
            </a:r>
          </a:p>
          <a:p>
            <a:r>
              <a:rPr lang="en-US" sz="1600" dirty="0"/>
              <a:t>     {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ch</a:t>
            </a:r>
            <a:r>
              <a:rPr lang="en-US" sz="1600" dirty="0"/>
              <a:t>=infix[</a:t>
            </a:r>
            <a:r>
              <a:rPr lang="en-US" sz="1600" dirty="0" err="1"/>
              <a:t>i</a:t>
            </a:r>
            <a:r>
              <a:rPr lang="en-US" sz="1600" dirty="0"/>
              <a:t>];</a:t>
            </a:r>
          </a:p>
          <a:p>
            <a:r>
              <a:rPr lang="en-US" sz="1600" dirty="0"/>
              <a:t>            if(</a:t>
            </a:r>
            <a:r>
              <a:rPr lang="en-US" sz="1600" dirty="0" err="1"/>
              <a:t>isoperand</a:t>
            </a:r>
            <a:r>
              <a:rPr lang="en-US" sz="1600" dirty="0"/>
              <a:t>(</a:t>
            </a:r>
            <a:r>
              <a:rPr lang="en-US" sz="1600" dirty="0" err="1"/>
              <a:t>ch</a:t>
            </a:r>
            <a:r>
              <a:rPr lang="en-US" sz="1600" dirty="0"/>
              <a:t>)==1)</a:t>
            </a:r>
          </a:p>
          <a:p>
            <a:r>
              <a:rPr lang="en-US" sz="1600" dirty="0"/>
              <a:t>            {</a:t>
            </a:r>
          </a:p>
          <a:p>
            <a:r>
              <a:rPr lang="en-US" sz="1600" dirty="0"/>
              <a:t>                   prefix[j]=</a:t>
            </a:r>
            <a:r>
              <a:rPr lang="en-US" sz="1600" dirty="0" err="1"/>
              <a:t>ch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           j++;</a:t>
            </a:r>
          </a:p>
          <a:p>
            <a:r>
              <a:rPr lang="en-US" sz="1600" dirty="0"/>
              <a:t>            }	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516594" y="1500174"/>
            <a:ext cx="4198810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endParaRPr kumimoji="0" lang="en-US" sz="2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4876" y="1453298"/>
            <a:ext cx="442912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else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	while(</a:t>
            </a:r>
            <a:r>
              <a:rPr lang="en-US" sz="1400" dirty="0" err="1"/>
              <a:t>isempty</a:t>
            </a:r>
            <a:r>
              <a:rPr lang="en-US" sz="1400" dirty="0"/>
              <a:t>(s)==0)</a:t>
            </a:r>
          </a:p>
          <a:p>
            <a:r>
              <a:rPr lang="en-US" sz="1400" dirty="0"/>
              <a:t>	{</a:t>
            </a:r>
          </a:p>
          <a:p>
            <a:r>
              <a:rPr lang="en-US" sz="1400" dirty="0"/>
              <a:t>	         result=precedence(</a:t>
            </a:r>
            <a:r>
              <a:rPr lang="en-US" sz="1400" dirty="0" err="1"/>
              <a:t>ch</a:t>
            </a:r>
            <a:r>
              <a:rPr lang="en-US" sz="1400" dirty="0"/>
              <a:t>, s.arr[s.tos]);</a:t>
            </a:r>
          </a:p>
          <a:p>
            <a:r>
              <a:rPr lang="en-US" sz="1400" dirty="0"/>
              <a:t>	         if(result==1)</a:t>
            </a:r>
          </a:p>
          <a:p>
            <a:r>
              <a:rPr lang="en-US" sz="1400" dirty="0"/>
              <a:t>		break;</a:t>
            </a:r>
          </a:p>
          <a:p>
            <a:r>
              <a:rPr lang="en-US" sz="1400" dirty="0"/>
              <a:t>	          prefix[j]=pop(&amp;s);</a:t>
            </a:r>
          </a:p>
          <a:p>
            <a:r>
              <a:rPr lang="en-US" sz="1400" dirty="0"/>
              <a:t>	          j++;		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	push(&amp;s, </a:t>
            </a:r>
            <a:r>
              <a:rPr lang="en-US" sz="1400" dirty="0" err="1"/>
              <a:t>ch</a:t>
            </a:r>
            <a:r>
              <a:rPr lang="en-US" sz="1400" dirty="0"/>
              <a:t>);</a:t>
            </a:r>
          </a:p>
          <a:p>
            <a:r>
              <a:rPr lang="en-US" sz="1400" dirty="0"/>
              <a:t>              }		</a:t>
            </a:r>
          </a:p>
          <a:p>
            <a:r>
              <a:rPr lang="en-US" sz="1400" dirty="0"/>
              <a:t>       }</a:t>
            </a:r>
          </a:p>
          <a:p>
            <a:r>
              <a:rPr lang="en-US" sz="1400" dirty="0"/>
              <a:t>       while(</a:t>
            </a:r>
            <a:r>
              <a:rPr lang="en-US" sz="1400" dirty="0" err="1"/>
              <a:t>isempty</a:t>
            </a:r>
            <a:r>
              <a:rPr lang="en-US" sz="1400" dirty="0"/>
              <a:t>(s)==0)</a:t>
            </a:r>
          </a:p>
          <a:p>
            <a:r>
              <a:rPr lang="en-US" sz="1400" dirty="0"/>
              <a:t>       {</a:t>
            </a:r>
          </a:p>
          <a:p>
            <a:r>
              <a:rPr lang="en-US" sz="1400" dirty="0"/>
              <a:t>               prefix[j]=pop(&amp;s);</a:t>
            </a:r>
          </a:p>
          <a:p>
            <a:r>
              <a:rPr lang="en-US" sz="1400" dirty="0"/>
              <a:t>               j++;</a:t>
            </a:r>
          </a:p>
          <a:p>
            <a:r>
              <a:rPr lang="en-US" sz="1400" dirty="0"/>
              <a:t>       }</a:t>
            </a:r>
          </a:p>
          <a:p>
            <a:r>
              <a:rPr lang="en-US" sz="1400" dirty="0"/>
              <a:t>       postfix[j]=‘\0’;</a:t>
            </a:r>
          </a:p>
          <a:p>
            <a:r>
              <a:rPr lang="en-US" sz="1400" dirty="0"/>
              <a:t>       </a:t>
            </a:r>
            <a:r>
              <a:rPr lang="en-US" sz="1400" dirty="0" err="1"/>
              <a:t>strrev</a:t>
            </a:r>
            <a:r>
              <a:rPr lang="en-US" sz="1400" dirty="0"/>
              <a:t>(prefix);</a:t>
            </a:r>
          </a:p>
          <a:p>
            <a:r>
              <a:rPr lang="en-US" sz="1400" dirty="0"/>
              <a:t>       return;</a:t>
            </a:r>
          </a:p>
          <a:p>
            <a:r>
              <a:rPr lang="en-US" sz="14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84032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Implementing PREFIX </a:t>
            </a:r>
            <a:br>
              <a:rPr lang="en-US" b="1" dirty="0"/>
            </a:br>
            <a:r>
              <a:rPr lang="en-US" b="1" dirty="0"/>
              <a:t>EXPRESSION  In C Program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85720" y="1500175"/>
            <a:ext cx="364333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void push(</a:t>
            </a:r>
            <a:r>
              <a:rPr lang="en-US" sz="1600" dirty="0" err="1"/>
              <a:t>struct</a:t>
            </a:r>
            <a:r>
              <a:rPr lang="en-US" sz="1600" dirty="0"/>
              <a:t> Stack *p, char </a:t>
            </a:r>
            <a:r>
              <a:rPr lang="en-US" sz="1600" dirty="0" err="1"/>
              <a:t>ch</a:t>
            </a:r>
            <a:r>
              <a:rPr lang="en-US" sz="1600" dirty="0"/>
              <a:t>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   if(p-&gt;</a:t>
            </a:r>
            <a:r>
              <a:rPr lang="en-US" sz="1600" dirty="0" err="1"/>
              <a:t>tos</a:t>
            </a:r>
            <a:r>
              <a:rPr lang="en-US" sz="1600" dirty="0"/>
              <a:t>==9)</a:t>
            </a:r>
          </a:p>
          <a:p>
            <a:r>
              <a:rPr lang="en-US" sz="1600" dirty="0"/>
              <a:t>       {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printf</a:t>
            </a:r>
            <a:r>
              <a:rPr lang="en-US" sz="1600" dirty="0"/>
              <a:t>(“Stack Overflow”);</a:t>
            </a:r>
          </a:p>
          <a:p>
            <a:r>
              <a:rPr lang="en-US" sz="1600" dirty="0"/>
              <a:t>	return;</a:t>
            </a:r>
          </a:p>
          <a:p>
            <a:r>
              <a:rPr lang="en-US" sz="1600" dirty="0"/>
              <a:t>       }</a:t>
            </a:r>
          </a:p>
          <a:p>
            <a:r>
              <a:rPr lang="en-US" sz="1600" dirty="0"/>
              <a:t>       p-&gt;</a:t>
            </a:r>
            <a:r>
              <a:rPr lang="en-US" sz="1600" dirty="0" err="1"/>
              <a:t>tos</a:t>
            </a:r>
            <a:r>
              <a:rPr lang="en-US" sz="1600" dirty="0"/>
              <a:t>=p-&gt;tos+1;</a:t>
            </a:r>
          </a:p>
          <a:p>
            <a:r>
              <a:rPr lang="en-US" sz="1600" dirty="0"/>
              <a:t>       p-&gt;</a:t>
            </a:r>
            <a:r>
              <a:rPr lang="en-US" sz="1600" dirty="0" err="1"/>
              <a:t>arr</a:t>
            </a:r>
            <a:r>
              <a:rPr lang="en-US" sz="1600" dirty="0"/>
              <a:t>[p-&gt;</a:t>
            </a:r>
            <a:r>
              <a:rPr lang="en-US" sz="1600" dirty="0" err="1"/>
              <a:t>tos</a:t>
            </a:r>
            <a:r>
              <a:rPr lang="en-US" sz="1600" dirty="0"/>
              <a:t>]=</a:t>
            </a:r>
            <a:r>
              <a:rPr lang="en-US" sz="1600" dirty="0" err="1"/>
              <a:t>ch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char pop(</a:t>
            </a:r>
            <a:r>
              <a:rPr lang="en-US" sz="1600" dirty="0" err="1"/>
              <a:t>struct</a:t>
            </a:r>
            <a:r>
              <a:rPr lang="en-US" sz="1600" dirty="0"/>
              <a:t> Stack *p)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     if(p-&gt;</a:t>
            </a:r>
            <a:r>
              <a:rPr lang="en-US" sz="1600" dirty="0" err="1"/>
              <a:t>tos</a:t>
            </a:r>
            <a:r>
              <a:rPr lang="en-US" sz="1600" dirty="0"/>
              <a:t>==-1)</a:t>
            </a:r>
          </a:p>
          <a:p>
            <a:r>
              <a:rPr lang="en-US" sz="1600" dirty="0"/>
              <a:t>         {</a:t>
            </a:r>
          </a:p>
          <a:p>
            <a:r>
              <a:rPr lang="en-US" sz="1600" dirty="0"/>
              <a:t>                 	</a:t>
            </a:r>
            <a:r>
              <a:rPr lang="en-US" sz="1600" dirty="0" err="1"/>
              <a:t>printf</a:t>
            </a:r>
            <a:r>
              <a:rPr lang="en-US" sz="1600" dirty="0"/>
              <a:t>(“Stack Underflow”);</a:t>
            </a:r>
          </a:p>
          <a:p>
            <a:r>
              <a:rPr lang="en-US" sz="1600" dirty="0"/>
              <a:t>	return 0;</a:t>
            </a:r>
          </a:p>
          <a:p>
            <a:r>
              <a:rPr lang="en-US" sz="1600" dirty="0"/>
              <a:t>         }</a:t>
            </a:r>
          </a:p>
          <a:p>
            <a:r>
              <a:rPr lang="en-US" sz="1600" dirty="0"/>
              <a:t>         return p-&gt;</a:t>
            </a:r>
            <a:r>
              <a:rPr lang="en-US" sz="1600" dirty="0" err="1"/>
              <a:t>arr</a:t>
            </a:r>
            <a:r>
              <a:rPr lang="en-US" sz="1600" dirty="0"/>
              <a:t>[p-&gt;</a:t>
            </a:r>
            <a:r>
              <a:rPr lang="en-US" sz="1600" dirty="0" err="1"/>
              <a:t>tos</a:t>
            </a:r>
            <a:r>
              <a:rPr lang="en-US" sz="1600" dirty="0"/>
              <a:t>--];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57752" y="1500174"/>
            <a:ext cx="364333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isoperand</a:t>
            </a:r>
            <a:r>
              <a:rPr lang="en-US" sz="1600" dirty="0"/>
              <a:t>(char </a:t>
            </a:r>
            <a:r>
              <a:rPr lang="en-US" sz="1600" dirty="0" err="1"/>
              <a:t>ch</a:t>
            </a:r>
            <a:r>
              <a:rPr lang="en-US" sz="1600" dirty="0"/>
              <a:t>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if((</a:t>
            </a:r>
            <a:r>
              <a:rPr lang="en-US" sz="1600" dirty="0" err="1"/>
              <a:t>ch</a:t>
            </a:r>
            <a:r>
              <a:rPr lang="en-US" sz="1600" dirty="0"/>
              <a:t>&gt;=65&amp;&amp;</a:t>
            </a:r>
            <a:r>
              <a:rPr lang="en-US" sz="1600" dirty="0" err="1"/>
              <a:t>ch</a:t>
            </a:r>
            <a:r>
              <a:rPr lang="en-US" sz="1600" dirty="0"/>
              <a:t>&lt;=90)||(</a:t>
            </a:r>
            <a:r>
              <a:rPr lang="en-US" sz="1600" dirty="0" err="1"/>
              <a:t>ch</a:t>
            </a:r>
            <a:r>
              <a:rPr lang="en-US" sz="1600" dirty="0"/>
              <a:t>&gt;=97&amp;&amp;</a:t>
            </a:r>
            <a:r>
              <a:rPr lang="en-US" sz="1600" dirty="0" err="1"/>
              <a:t>ch</a:t>
            </a:r>
            <a:r>
              <a:rPr lang="en-US" sz="1600" dirty="0"/>
              <a:t>&lt;=122)||(</a:t>
            </a:r>
            <a:r>
              <a:rPr lang="en-US" sz="1600" dirty="0" err="1"/>
              <a:t>ch</a:t>
            </a:r>
            <a:r>
              <a:rPr lang="en-US" sz="1600" dirty="0"/>
              <a:t>&gt;=48&amp;&amp;</a:t>
            </a:r>
            <a:r>
              <a:rPr lang="en-US" sz="1600" dirty="0" err="1"/>
              <a:t>ch</a:t>
            </a:r>
            <a:r>
              <a:rPr lang="en-US" sz="1600" dirty="0"/>
              <a:t>&lt;=57))</a:t>
            </a:r>
          </a:p>
          <a:p>
            <a:r>
              <a:rPr lang="en-US" sz="1600" dirty="0"/>
              <a:t>		return 1;</a:t>
            </a:r>
          </a:p>
          <a:p>
            <a:r>
              <a:rPr lang="en-US" sz="1600" dirty="0"/>
              <a:t>	else</a:t>
            </a:r>
          </a:p>
          <a:p>
            <a:r>
              <a:rPr lang="en-US" sz="1600" dirty="0"/>
              <a:t>		return 0;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isempty</a:t>
            </a:r>
            <a:r>
              <a:rPr lang="en-US" sz="1600" dirty="0"/>
              <a:t>(</a:t>
            </a:r>
            <a:r>
              <a:rPr lang="en-US" sz="1600" dirty="0" err="1"/>
              <a:t>struct</a:t>
            </a:r>
            <a:r>
              <a:rPr lang="en-US" sz="1600" dirty="0"/>
              <a:t> Stack s)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if(s.tos==-1)</a:t>
            </a:r>
          </a:p>
          <a:p>
            <a:r>
              <a:rPr lang="en-US" sz="1600" dirty="0"/>
              <a:t>		return 1;</a:t>
            </a:r>
          </a:p>
          <a:p>
            <a:r>
              <a:rPr lang="en-US" sz="1600" dirty="0"/>
              <a:t>	else</a:t>
            </a:r>
          </a:p>
          <a:p>
            <a:r>
              <a:rPr lang="en-US" sz="1600" dirty="0"/>
              <a:t>		return 0;</a:t>
            </a:r>
          </a:p>
          <a:p>
            <a:r>
              <a:rPr lang="en-US" sz="16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918" y="142852"/>
            <a:ext cx="5786478" cy="758952"/>
          </a:xfrm>
        </p:spPr>
        <p:txBody>
          <a:bodyPr>
            <a:normAutofit/>
          </a:bodyPr>
          <a:lstStyle/>
          <a:p>
            <a:r>
              <a:rPr lang="en-US" b="1" dirty="0"/>
              <a:t>Evaluation Of A PREFIX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4516594" y="1500174"/>
            <a:ext cx="4198810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endParaRPr kumimoji="0" lang="en-US" sz="2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8596" y="1643050"/>
            <a:ext cx="57150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precedence(char op1, char op2)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if(op1==‘$’)</a:t>
            </a:r>
          </a:p>
          <a:p>
            <a:r>
              <a:rPr lang="en-US" dirty="0"/>
              <a:t>		return 1;</a:t>
            </a:r>
          </a:p>
          <a:p>
            <a:r>
              <a:rPr lang="en-US" dirty="0"/>
              <a:t>	else if(op2==‘$’)</a:t>
            </a:r>
          </a:p>
          <a:p>
            <a:r>
              <a:rPr lang="en-US" dirty="0"/>
              <a:t>		return 0;</a:t>
            </a:r>
          </a:p>
          <a:p>
            <a:r>
              <a:rPr lang="en-US" dirty="0"/>
              <a:t>	else if(op1==‘*’||op1==‘/’||op1==‘%’)</a:t>
            </a:r>
          </a:p>
          <a:p>
            <a:r>
              <a:rPr lang="en-US" dirty="0"/>
              <a:t>		return 1;</a:t>
            </a:r>
          </a:p>
          <a:p>
            <a:r>
              <a:rPr lang="en-US" dirty="0"/>
              <a:t>	else if(op2==‘*’||op2==‘/’||op2==‘%’)</a:t>
            </a:r>
          </a:p>
          <a:p>
            <a:r>
              <a:rPr lang="en-US" dirty="0"/>
              <a:t>		return 0;</a:t>
            </a:r>
          </a:p>
          <a:p>
            <a:r>
              <a:rPr lang="en-US" dirty="0"/>
              <a:t>	else if(op1==‘+’|| op1==‘-’)</a:t>
            </a:r>
          </a:p>
          <a:p>
            <a:r>
              <a:rPr lang="en-US" dirty="0"/>
              <a:t>		return 1;</a:t>
            </a:r>
          </a:p>
          <a:p>
            <a:r>
              <a:rPr lang="en-US" dirty="0"/>
              <a:t>	else</a:t>
            </a:r>
          </a:p>
          <a:p>
            <a:r>
              <a:rPr lang="en-US" dirty="0"/>
              <a:t>		return 0;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Converting </a:t>
            </a:r>
            <a:r>
              <a:rPr lang="en-US" sz="2400" b="1" dirty="0">
                <a:solidFill>
                  <a:srgbClr val="FF0000"/>
                </a:solidFill>
              </a:rPr>
              <a:t>INFIX Expression</a:t>
            </a:r>
            <a:r>
              <a:rPr lang="en-US" sz="2400" dirty="0">
                <a:solidFill>
                  <a:schemeClr val="tx1"/>
                </a:solidFill>
              </a:rPr>
              <a:t> To </a:t>
            </a:r>
            <a:r>
              <a:rPr lang="en-US" sz="2400" b="1" dirty="0">
                <a:solidFill>
                  <a:srgbClr val="7030A0"/>
                </a:solidFill>
              </a:rPr>
              <a:t>POSTFIX Expression </a:t>
            </a:r>
            <a:r>
              <a:rPr lang="en-US" sz="2400" dirty="0">
                <a:solidFill>
                  <a:schemeClr val="tx1"/>
                </a:solidFill>
              </a:rPr>
              <a:t>&amp;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PREFIX Expression</a:t>
            </a:r>
            <a:r>
              <a:rPr lang="en-US" sz="2400" b="1" dirty="0">
                <a:solidFill>
                  <a:srgbClr val="7030A0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err="1">
                <a:solidFill>
                  <a:srgbClr val="00B050"/>
                </a:solidFill>
              </a:rPr>
              <a:t>Pseudocode</a:t>
            </a:r>
            <a:r>
              <a:rPr lang="en-US" sz="2400" dirty="0">
                <a:solidFill>
                  <a:schemeClr val="tx1"/>
                </a:solidFill>
              </a:rPr>
              <a:t> for </a:t>
            </a:r>
            <a:r>
              <a:rPr lang="en-US" sz="2400" b="1" dirty="0">
                <a:solidFill>
                  <a:srgbClr val="00B0F0"/>
                </a:solidFill>
              </a:rPr>
              <a:t>converting </a:t>
            </a:r>
            <a:r>
              <a:rPr lang="en-US" sz="2400" dirty="0">
                <a:solidFill>
                  <a:schemeClr val="tx1"/>
                </a:solidFill>
              </a:rPr>
              <a:t>an </a:t>
            </a:r>
            <a:r>
              <a:rPr lang="en-US" sz="2400" b="1" dirty="0">
                <a:solidFill>
                  <a:srgbClr val="FF0000"/>
                </a:solidFill>
              </a:rPr>
              <a:t>INFIX expression </a:t>
            </a:r>
            <a:r>
              <a:rPr lang="en-US" sz="2400" dirty="0">
                <a:solidFill>
                  <a:schemeClr val="tx1"/>
                </a:solidFill>
              </a:rPr>
              <a:t>to </a:t>
            </a:r>
            <a:r>
              <a:rPr lang="en-US" sz="2400" b="1" dirty="0">
                <a:solidFill>
                  <a:srgbClr val="7030A0"/>
                </a:solidFill>
              </a:rPr>
              <a:t>POSTFIX expression.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Program</a:t>
            </a:r>
            <a:r>
              <a:rPr lang="en-US" sz="2400" dirty="0">
                <a:solidFill>
                  <a:schemeClr val="tx1"/>
                </a:solidFill>
              </a:rPr>
              <a:t> For Converting </a:t>
            </a:r>
            <a:r>
              <a:rPr lang="en-US" sz="2400" b="1" u="sng" dirty="0">
                <a:solidFill>
                  <a:srgbClr val="FF0000"/>
                </a:solidFill>
              </a:rPr>
              <a:t>INFIX To POSTFIX.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err="1">
                <a:solidFill>
                  <a:srgbClr val="00B050"/>
                </a:solidFill>
              </a:rPr>
              <a:t>Pseudocode</a:t>
            </a:r>
            <a:r>
              <a:rPr lang="en-US" sz="2400" dirty="0">
                <a:solidFill>
                  <a:schemeClr val="tx1"/>
                </a:solidFill>
              </a:rPr>
              <a:t> for </a:t>
            </a:r>
            <a:r>
              <a:rPr lang="en-US" sz="2400" b="1" dirty="0">
                <a:solidFill>
                  <a:srgbClr val="00B0F0"/>
                </a:solidFill>
              </a:rPr>
              <a:t>converting </a:t>
            </a:r>
            <a:r>
              <a:rPr lang="en-US" sz="2400" dirty="0">
                <a:solidFill>
                  <a:schemeClr val="tx1"/>
                </a:solidFill>
              </a:rPr>
              <a:t>an </a:t>
            </a:r>
            <a:r>
              <a:rPr lang="en-US" sz="2400" b="1" dirty="0">
                <a:solidFill>
                  <a:srgbClr val="FF0000"/>
                </a:solidFill>
              </a:rPr>
              <a:t>INFIX expression </a:t>
            </a:r>
            <a:r>
              <a:rPr lang="en-US" sz="2400" dirty="0">
                <a:solidFill>
                  <a:schemeClr val="tx1"/>
                </a:solidFill>
              </a:rPr>
              <a:t>to </a:t>
            </a:r>
            <a:r>
              <a:rPr lang="en-US" sz="2400" b="1" dirty="0">
                <a:solidFill>
                  <a:srgbClr val="7030A0"/>
                </a:solidFill>
              </a:rPr>
              <a:t>PREFIX expression.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Program</a:t>
            </a:r>
            <a:r>
              <a:rPr lang="en-US" sz="2400" dirty="0">
                <a:solidFill>
                  <a:schemeClr val="tx1"/>
                </a:solidFill>
              </a:rPr>
              <a:t> For Converting </a:t>
            </a:r>
            <a:r>
              <a:rPr lang="en-US" sz="2400" b="1" u="sng" dirty="0">
                <a:solidFill>
                  <a:srgbClr val="7030A0"/>
                </a:solidFill>
              </a:rPr>
              <a:t>INFIX To PREFIX.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u="sng" dirty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Practically Converting</a:t>
            </a:r>
            <a:br>
              <a:rPr lang="en-US" b="1" dirty="0"/>
            </a:br>
            <a:r>
              <a:rPr lang="en-US" b="1" dirty="0"/>
              <a:t>POSTFIX Expression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842248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00034" y="1500174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EXPRESSION : A*B/C*E$F-G+H</a:t>
            </a:r>
            <a:endParaRPr lang="en-IN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14283" y="2462544"/>
          <a:ext cx="4071967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5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Postfix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AB*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AB*C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AB*C/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AB*C/E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429124" y="2500306"/>
          <a:ext cx="4429155" cy="2941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Postfix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*,$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AB*C/E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*,$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AB*C/EF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3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AB*C/EF$*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3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AB*C/EF$*G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3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AB*C/EF$*G-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3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AB*C/EF$*G-H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3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EMPTY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AB*C/EF$*G-H+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429256" y="1500174"/>
            <a:ext cx="3145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POSTFIX : AB*C/EF$*G-H+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534400" cy="98582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Pseudocode</a:t>
            </a:r>
            <a:r>
              <a:rPr lang="en-US" b="1" dirty="0"/>
              <a:t> For Converting</a:t>
            </a:r>
            <a:br>
              <a:rPr lang="en-US" b="1" dirty="0"/>
            </a:br>
            <a:r>
              <a:rPr lang="en-US" b="1" dirty="0"/>
              <a:t>An INFIX To POSTFIX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8876" y="1428736"/>
            <a:ext cx="8770842" cy="514353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</a:rPr>
              <a:t>Scan</a:t>
            </a:r>
            <a:r>
              <a:rPr lang="en-US" sz="2400" dirty="0">
                <a:solidFill>
                  <a:schemeClr val="tx1"/>
                </a:solidFill>
              </a:rPr>
              <a:t> the </a:t>
            </a:r>
            <a:r>
              <a:rPr lang="en-US" sz="2400" b="1" dirty="0">
                <a:solidFill>
                  <a:srgbClr val="00B050"/>
                </a:solidFill>
              </a:rPr>
              <a:t>INFIX</a:t>
            </a:r>
            <a:r>
              <a:rPr lang="en-US" sz="2400" dirty="0">
                <a:solidFill>
                  <a:schemeClr val="tx1"/>
                </a:solidFill>
              </a:rPr>
              <a:t> Expression from </a:t>
            </a:r>
            <a:r>
              <a:rPr lang="en-US" sz="2400" b="1" u="sng" dirty="0">
                <a:solidFill>
                  <a:srgbClr val="0070C0"/>
                </a:solidFill>
              </a:rPr>
              <a:t>Left To Right </a:t>
            </a:r>
            <a:r>
              <a:rPr lang="en-US" sz="2400" dirty="0">
                <a:solidFill>
                  <a:schemeClr val="tx1"/>
                </a:solidFill>
              </a:rPr>
              <a:t>one </a:t>
            </a:r>
            <a:r>
              <a:rPr lang="en-US" sz="2400" b="1" dirty="0">
                <a:solidFill>
                  <a:srgbClr val="7030A0"/>
                </a:solidFill>
              </a:rPr>
              <a:t>character</a:t>
            </a:r>
            <a:r>
              <a:rPr lang="en-US" sz="2400" dirty="0">
                <a:solidFill>
                  <a:schemeClr val="tx1"/>
                </a:solidFill>
              </a:rPr>
              <a:t> at a time.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>
                <a:solidFill>
                  <a:srgbClr val="00B050"/>
                </a:solidFill>
              </a:rPr>
              <a:t>Check</a:t>
            </a:r>
            <a:r>
              <a:rPr lang="en-US" sz="2400" dirty="0">
                <a:solidFill>
                  <a:schemeClr val="tx1"/>
                </a:solidFill>
              </a:rPr>
              <a:t> whether the </a:t>
            </a:r>
            <a:r>
              <a:rPr lang="en-US" sz="2400" b="1" dirty="0">
                <a:solidFill>
                  <a:srgbClr val="FF0000"/>
                </a:solidFill>
              </a:rPr>
              <a:t>character</a:t>
            </a:r>
            <a:r>
              <a:rPr lang="en-US" sz="2400" dirty="0">
                <a:solidFill>
                  <a:schemeClr val="tx1"/>
                </a:solidFill>
              </a:rPr>
              <a:t> is an </a:t>
            </a:r>
            <a:r>
              <a:rPr lang="en-US" sz="2400" b="1" dirty="0">
                <a:solidFill>
                  <a:srgbClr val="0070C0"/>
                </a:solidFill>
              </a:rPr>
              <a:t>OPERAND</a:t>
            </a:r>
            <a:r>
              <a:rPr lang="en-US" sz="2400" dirty="0">
                <a:solidFill>
                  <a:schemeClr val="tx1"/>
                </a:solidFill>
              </a:rPr>
              <a:t> or </a:t>
            </a:r>
            <a:r>
              <a:rPr lang="en-US" sz="2400" b="1" dirty="0">
                <a:solidFill>
                  <a:srgbClr val="7030A0"/>
                </a:solidFill>
              </a:rPr>
              <a:t>OPERATOR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If it is </a:t>
            </a:r>
            <a:r>
              <a:rPr lang="en-US" sz="2400" b="1" dirty="0">
                <a:solidFill>
                  <a:srgbClr val="FF0000"/>
                </a:solidFill>
              </a:rPr>
              <a:t>OPERAND</a:t>
            </a:r>
            <a:r>
              <a:rPr lang="en-US" sz="2400" dirty="0">
                <a:solidFill>
                  <a:schemeClr val="tx1"/>
                </a:solidFill>
              </a:rPr>
              <a:t>, then </a:t>
            </a:r>
            <a:r>
              <a:rPr lang="en-US" sz="2400" b="1" dirty="0">
                <a:solidFill>
                  <a:srgbClr val="7030A0"/>
                </a:solidFill>
              </a:rPr>
              <a:t>Copy</a:t>
            </a:r>
            <a:r>
              <a:rPr lang="en-US" sz="2400" dirty="0">
                <a:solidFill>
                  <a:schemeClr val="tx1"/>
                </a:solidFill>
              </a:rPr>
              <a:t> it in the </a:t>
            </a:r>
            <a:r>
              <a:rPr lang="en-US" sz="2400" b="1" dirty="0">
                <a:solidFill>
                  <a:srgbClr val="0070C0"/>
                </a:solidFill>
              </a:rPr>
              <a:t>Postfix Array</a:t>
            </a:r>
            <a:r>
              <a:rPr lang="en-US" sz="2400" b="1" dirty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rgbClr val="00B05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If it is an </a:t>
            </a:r>
            <a:r>
              <a:rPr lang="en-US" sz="2400" b="1" dirty="0">
                <a:solidFill>
                  <a:srgbClr val="FF0000"/>
                </a:solidFill>
              </a:rPr>
              <a:t>OPERATOR</a:t>
            </a:r>
            <a:r>
              <a:rPr lang="en-US" sz="2400" dirty="0">
                <a:solidFill>
                  <a:schemeClr val="tx1"/>
                </a:solidFill>
              </a:rPr>
              <a:t>, then: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lphaLcParenR"/>
            </a:pPr>
            <a:r>
              <a:rPr lang="en-US" b="1" dirty="0">
                <a:solidFill>
                  <a:srgbClr val="00B050"/>
                </a:solidFill>
              </a:rPr>
              <a:t>Check</a:t>
            </a:r>
            <a:r>
              <a:rPr lang="en-US" dirty="0">
                <a:solidFill>
                  <a:schemeClr val="tx1"/>
                </a:solidFill>
              </a:rPr>
              <a:t> whether the </a:t>
            </a:r>
            <a:r>
              <a:rPr lang="en-US" b="1" u="sng" dirty="0">
                <a:solidFill>
                  <a:srgbClr val="7030A0"/>
                </a:solidFill>
              </a:rPr>
              <a:t>Stack is empty.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</a:rPr>
              <a:t>If it is </a:t>
            </a:r>
            <a:r>
              <a:rPr lang="en-US" b="1" dirty="0">
                <a:solidFill>
                  <a:srgbClr val="FF0000"/>
                </a:solidFill>
              </a:rPr>
              <a:t>empty</a:t>
            </a:r>
            <a:r>
              <a:rPr lang="en-US" dirty="0">
                <a:solidFill>
                  <a:schemeClr val="tx1"/>
                </a:solidFill>
              </a:rPr>
              <a:t> then </a:t>
            </a:r>
            <a:r>
              <a:rPr lang="en-US" b="1" dirty="0">
                <a:solidFill>
                  <a:srgbClr val="0070C0"/>
                </a:solidFill>
              </a:rPr>
              <a:t>push the operator </a:t>
            </a:r>
            <a:r>
              <a:rPr lang="en-US" dirty="0">
                <a:solidFill>
                  <a:schemeClr val="tx1"/>
                </a:solidFill>
              </a:rPr>
              <a:t>in the </a:t>
            </a:r>
            <a:r>
              <a:rPr lang="en-US" b="1" dirty="0">
                <a:solidFill>
                  <a:srgbClr val="00B050"/>
                </a:solidFill>
              </a:rPr>
              <a:t>stack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rgbClr val="7030A0"/>
                </a:solidFill>
              </a:rPr>
              <a:t>go to step 5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</a:rPr>
              <a:t>If the </a:t>
            </a:r>
            <a:r>
              <a:rPr lang="en-US" b="1" dirty="0">
                <a:solidFill>
                  <a:srgbClr val="7030A0"/>
                </a:solidFill>
              </a:rPr>
              <a:t>stack is not empty</a:t>
            </a:r>
            <a:r>
              <a:rPr lang="en-US" dirty="0">
                <a:solidFill>
                  <a:schemeClr val="tx1"/>
                </a:solidFill>
              </a:rPr>
              <a:t>, Then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compare</a:t>
            </a:r>
            <a:r>
              <a:rPr lang="en-US" dirty="0">
                <a:solidFill>
                  <a:schemeClr val="tx1"/>
                </a:solidFill>
              </a:rPr>
              <a:t> the </a:t>
            </a:r>
            <a:r>
              <a:rPr lang="en-US" b="1" dirty="0">
                <a:solidFill>
                  <a:srgbClr val="FF0000"/>
                </a:solidFill>
              </a:rPr>
              <a:t>precedence of </a:t>
            </a:r>
            <a:r>
              <a:rPr lang="en-US" b="1" dirty="0" err="1">
                <a:solidFill>
                  <a:srgbClr val="FF0000"/>
                </a:solidFill>
              </a:rPr>
              <a:t>stacktop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with </a:t>
            </a:r>
            <a:r>
              <a:rPr lang="en-US" b="1" dirty="0">
                <a:solidFill>
                  <a:srgbClr val="00B050"/>
                </a:solidFill>
              </a:rPr>
              <a:t>operator outside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</a:rPr>
              <a:t>if the </a:t>
            </a:r>
            <a:r>
              <a:rPr lang="en-US" b="1" dirty="0">
                <a:solidFill>
                  <a:srgbClr val="FF0000"/>
                </a:solidFill>
              </a:rPr>
              <a:t>precedence of outside operator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b="1" dirty="0">
                <a:solidFill>
                  <a:srgbClr val="00B050"/>
                </a:solidFill>
              </a:rPr>
              <a:t>higher</a:t>
            </a:r>
            <a:r>
              <a:rPr lang="en-US" dirty="0">
                <a:solidFill>
                  <a:schemeClr val="tx1"/>
                </a:solidFill>
              </a:rPr>
              <a:t> then </a:t>
            </a:r>
            <a:r>
              <a:rPr lang="en-US" b="1" dirty="0">
                <a:solidFill>
                  <a:srgbClr val="0070C0"/>
                </a:solidFill>
              </a:rPr>
              <a:t>push</a:t>
            </a:r>
            <a:r>
              <a:rPr lang="en-US" dirty="0">
                <a:solidFill>
                  <a:schemeClr val="tx1"/>
                </a:solidFill>
              </a:rPr>
              <a:t> it in the </a:t>
            </a:r>
            <a:r>
              <a:rPr lang="en-US" b="1" dirty="0">
                <a:solidFill>
                  <a:srgbClr val="7030A0"/>
                </a:solidFill>
              </a:rPr>
              <a:t>stack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rgbClr val="00B050"/>
                </a:solidFill>
              </a:rPr>
              <a:t>go to step 5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</a:rPr>
              <a:t>If the </a:t>
            </a:r>
            <a:r>
              <a:rPr lang="en-US" b="1" dirty="0">
                <a:solidFill>
                  <a:srgbClr val="7030A0"/>
                </a:solidFill>
              </a:rPr>
              <a:t>precedence of </a:t>
            </a:r>
            <a:r>
              <a:rPr lang="en-US" b="1" dirty="0" err="1">
                <a:solidFill>
                  <a:srgbClr val="7030A0"/>
                </a:solidFill>
              </a:rPr>
              <a:t>stacktop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b="1" dirty="0">
                <a:solidFill>
                  <a:srgbClr val="00B050"/>
                </a:solidFill>
              </a:rPr>
              <a:t>higher or equal</a:t>
            </a:r>
            <a:r>
              <a:rPr lang="en-US" dirty="0">
                <a:solidFill>
                  <a:schemeClr val="tx1"/>
                </a:solidFill>
              </a:rPr>
              <a:t>, in both cases, </a:t>
            </a:r>
            <a:r>
              <a:rPr lang="en-US" b="1" dirty="0">
                <a:solidFill>
                  <a:srgbClr val="0070C0"/>
                </a:solidFill>
              </a:rPr>
              <a:t>pop</a:t>
            </a:r>
            <a:r>
              <a:rPr lang="en-US" dirty="0">
                <a:solidFill>
                  <a:schemeClr val="tx1"/>
                </a:solidFill>
              </a:rPr>
              <a:t> the </a:t>
            </a:r>
            <a:r>
              <a:rPr lang="en-US" b="1" dirty="0" err="1">
                <a:solidFill>
                  <a:srgbClr val="FF0000"/>
                </a:solidFill>
              </a:rPr>
              <a:t>stacktop</a:t>
            </a:r>
            <a:r>
              <a:rPr lang="en-US" dirty="0">
                <a:solidFill>
                  <a:schemeClr val="tx1"/>
                </a:solidFill>
              </a:rPr>
              <a:t>, copy it in the </a:t>
            </a:r>
            <a:r>
              <a:rPr lang="en-US" b="1" dirty="0">
                <a:solidFill>
                  <a:srgbClr val="0070C0"/>
                </a:solidFill>
              </a:rPr>
              <a:t>Postfix array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dirty="0" err="1">
                <a:solidFill>
                  <a:srgbClr val="7030A0"/>
                </a:solidFill>
              </a:rPr>
              <a:t>goto</a:t>
            </a:r>
            <a:r>
              <a:rPr lang="en-US" b="1" dirty="0">
                <a:solidFill>
                  <a:srgbClr val="7030A0"/>
                </a:solidFill>
              </a:rPr>
              <a:t> step 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</a:rPr>
              <a:t>Repeat</a:t>
            </a:r>
            <a:r>
              <a:rPr lang="en-US" sz="2400" dirty="0">
                <a:solidFill>
                  <a:schemeClr val="tx1"/>
                </a:solidFill>
              </a:rPr>
              <a:t> the above steps until the </a:t>
            </a:r>
            <a:r>
              <a:rPr lang="en-US" sz="2400" b="1" dirty="0">
                <a:solidFill>
                  <a:srgbClr val="00B050"/>
                </a:solidFill>
              </a:rPr>
              <a:t>INFIX</a:t>
            </a:r>
            <a:r>
              <a:rPr lang="en-US" sz="2400" dirty="0">
                <a:solidFill>
                  <a:schemeClr val="tx1"/>
                </a:solidFill>
              </a:rPr>
              <a:t> expression </a:t>
            </a:r>
            <a:r>
              <a:rPr lang="en-US" sz="2400" b="1" dirty="0">
                <a:solidFill>
                  <a:srgbClr val="7030A0"/>
                </a:solidFill>
              </a:rPr>
              <a:t>finishes.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>
                <a:solidFill>
                  <a:srgbClr val="00B050"/>
                </a:solidFill>
              </a:rPr>
              <a:t>POP</a:t>
            </a:r>
            <a:r>
              <a:rPr lang="en-US" sz="2400" dirty="0">
                <a:solidFill>
                  <a:schemeClr val="tx1"/>
                </a:solidFill>
              </a:rPr>
              <a:t> the </a:t>
            </a:r>
            <a:r>
              <a:rPr lang="en-US" sz="2400" b="1" dirty="0">
                <a:solidFill>
                  <a:srgbClr val="0070C0"/>
                </a:solidFill>
              </a:rPr>
              <a:t>Remaining Operators</a:t>
            </a:r>
            <a:r>
              <a:rPr lang="en-US" sz="2400" dirty="0">
                <a:solidFill>
                  <a:schemeClr val="tx1"/>
                </a:solidFill>
              </a:rPr>
              <a:t> from the </a:t>
            </a:r>
            <a:r>
              <a:rPr lang="en-US" sz="2400" b="1" u="sng" dirty="0">
                <a:solidFill>
                  <a:srgbClr val="FF0000"/>
                </a:solidFill>
              </a:rPr>
              <a:t>stack and copy</a:t>
            </a:r>
            <a:r>
              <a:rPr lang="en-US" sz="2400" dirty="0">
                <a:solidFill>
                  <a:schemeClr val="tx1"/>
                </a:solidFill>
              </a:rPr>
              <a:t> them in the </a:t>
            </a:r>
            <a:r>
              <a:rPr lang="en-US" sz="2400" b="1" dirty="0">
                <a:solidFill>
                  <a:srgbClr val="7030A0"/>
                </a:solidFill>
              </a:rPr>
              <a:t>Postfix Array.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>
                <a:solidFill>
                  <a:srgbClr val="7030A0"/>
                </a:solidFill>
              </a:rPr>
              <a:t>Finish </a:t>
            </a:r>
            <a:r>
              <a:rPr lang="en-US" sz="2400" b="1" dirty="0">
                <a:solidFill>
                  <a:schemeClr val="tx1"/>
                </a:solidFill>
              </a:rPr>
              <a:t>&amp; </a:t>
            </a:r>
            <a:r>
              <a:rPr lang="en-US" sz="2400" b="1" dirty="0">
                <a:solidFill>
                  <a:srgbClr val="00B050"/>
                </a:solidFill>
              </a:rPr>
              <a:t>return</a:t>
            </a:r>
            <a:r>
              <a:rPr lang="en-US" sz="2400" b="1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Declaring Stack</a:t>
            </a:r>
            <a:br>
              <a:rPr lang="en-US" b="1" dirty="0"/>
            </a:br>
            <a:r>
              <a:rPr lang="en-US" b="1" dirty="0"/>
              <a:t>&amp; Functions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142844" y="1432240"/>
            <a:ext cx="4214842" cy="5068594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#include&lt;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conio.h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/>
              <a:t>#include&lt;</a:t>
            </a:r>
            <a:r>
              <a:rPr lang="en-US" sz="2300" dirty="0" err="1"/>
              <a:t>stdio.h</a:t>
            </a:r>
            <a:r>
              <a:rPr lang="en-US" sz="2300" dirty="0"/>
              <a:t>&gt;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Stack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/>
              <a:t>{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/>
              <a:t>	char </a:t>
            </a:r>
            <a:r>
              <a:rPr lang="en-US" sz="2300" dirty="0" err="1"/>
              <a:t>arr</a:t>
            </a:r>
            <a:r>
              <a:rPr lang="en-US" sz="2300" dirty="0"/>
              <a:t>[10];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/>
              <a:t>	</a:t>
            </a:r>
            <a:r>
              <a:rPr lang="en-US" sz="2300" dirty="0" err="1"/>
              <a:t>int</a:t>
            </a:r>
            <a:r>
              <a:rPr lang="en-US" sz="2300" dirty="0"/>
              <a:t> </a:t>
            </a:r>
            <a:r>
              <a:rPr lang="en-US" sz="2300" dirty="0" err="1"/>
              <a:t>tos</a:t>
            </a:r>
            <a:r>
              <a:rPr lang="en-US" sz="2300" dirty="0"/>
              <a:t>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/>
              <a:t>};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push(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3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Stack *, char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/>
              <a:t>char pop(</a:t>
            </a:r>
            <a:r>
              <a:rPr lang="en-US" sz="2300" dirty="0" err="1"/>
              <a:t>struct</a:t>
            </a:r>
            <a:r>
              <a:rPr lang="en-US" sz="2300" dirty="0"/>
              <a:t> Stack *);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isoperand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(char);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 err="1"/>
              <a:t>int</a:t>
            </a:r>
            <a:r>
              <a:rPr lang="en-US" sz="2300" dirty="0"/>
              <a:t> precedence(char, char);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 err="1"/>
              <a:t>int</a:t>
            </a:r>
            <a:r>
              <a:rPr lang="en-US" sz="2300" dirty="0"/>
              <a:t> </a:t>
            </a:r>
            <a:r>
              <a:rPr lang="en-US" sz="2300" dirty="0" err="1"/>
              <a:t>isempty</a:t>
            </a:r>
            <a:r>
              <a:rPr lang="en-US" sz="2300" dirty="0"/>
              <a:t>(</a:t>
            </a:r>
            <a:r>
              <a:rPr lang="en-US" sz="2300" dirty="0" err="1"/>
              <a:t>struct</a:t>
            </a:r>
            <a:r>
              <a:rPr lang="en-US" sz="2300" dirty="0"/>
              <a:t> Stack);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/>
              <a:t>void convert(char [], char[]);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357686" y="1503678"/>
            <a:ext cx="4786314" cy="51400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23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main()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/>
              <a:t>{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/>
              <a:t>	char infix[20], postfix[20];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/>
              <a:t>	</a:t>
            </a:r>
            <a:r>
              <a:rPr lang="en-US" sz="2300" dirty="0" err="1"/>
              <a:t>clrscr</a:t>
            </a:r>
            <a:r>
              <a:rPr lang="en-US" sz="2300" dirty="0"/>
              <a:t>();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/>
              <a:t>	</a:t>
            </a:r>
            <a:r>
              <a:rPr lang="en-US" sz="2300" dirty="0" err="1"/>
              <a:t>printf</a:t>
            </a:r>
            <a:r>
              <a:rPr lang="en-US" sz="2300" dirty="0"/>
              <a:t>(“Enter a Infix expression”);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/>
              <a:t>	</a:t>
            </a:r>
            <a:r>
              <a:rPr lang="en-US" sz="2300" dirty="0" err="1"/>
              <a:t>scanf</a:t>
            </a:r>
            <a:r>
              <a:rPr lang="en-US" sz="2300" dirty="0"/>
              <a:t>(“%</a:t>
            </a:r>
            <a:r>
              <a:rPr lang="en-US" sz="2300" dirty="0" err="1"/>
              <a:t>s”,infix</a:t>
            </a:r>
            <a:r>
              <a:rPr lang="en-US" sz="2300" dirty="0"/>
              <a:t>);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/>
              <a:t>	convert(</a:t>
            </a:r>
            <a:r>
              <a:rPr lang="en-US" sz="2300" dirty="0" err="1"/>
              <a:t>infix,postfix</a:t>
            </a:r>
            <a:r>
              <a:rPr lang="en-US" sz="2300" dirty="0"/>
              <a:t>);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/>
              <a:t>	</a:t>
            </a:r>
            <a:r>
              <a:rPr lang="en-US" sz="2300" dirty="0" err="1"/>
              <a:t>printf</a:t>
            </a:r>
            <a:r>
              <a:rPr lang="en-US" sz="2300" dirty="0"/>
              <a:t>(“\</a:t>
            </a:r>
            <a:r>
              <a:rPr lang="en-US" sz="2300" dirty="0" err="1"/>
              <a:t>nInfix</a:t>
            </a:r>
            <a:r>
              <a:rPr lang="en-US" sz="2300" dirty="0"/>
              <a:t> is %</a:t>
            </a:r>
            <a:r>
              <a:rPr lang="en-US" sz="2300" dirty="0" err="1"/>
              <a:t>s”,infix</a:t>
            </a:r>
            <a:r>
              <a:rPr lang="en-US" sz="2300" dirty="0"/>
              <a:t>);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/>
              <a:t>	</a:t>
            </a:r>
            <a:r>
              <a:rPr lang="en-US" sz="2300" dirty="0" err="1"/>
              <a:t>printf</a:t>
            </a:r>
            <a:r>
              <a:rPr lang="en-US" sz="2300" dirty="0"/>
              <a:t>(“\</a:t>
            </a:r>
            <a:r>
              <a:rPr lang="en-US" sz="2300" dirty="0" err="1"/>
              <a:t>nPostfix</a:t>
            </a:r>
            <a:r>
              <a:rPr lang="en-US" sz="2300" dirty="0"/>
              <a:t> is %</a:t>
            </a:r>
            <a:r>
              <a:rPr lang="en-US" sz="2300" dirty="0" err="1"/>
              <a:t>s”,postfix</a:t>
            </a:r>
            <a:r>
              <a:rPr lang="en-US" sz="2300" dirty="0"/>
              <a:t>);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3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Declaring Stack</a:t>
            </a:r>
            <a:br>
              <a:rPr lang="en-US" b="1" dirty="0"/>
            </a:br>
            <a:r>
              <a:rPr lang="en-US" b="1" dirty="0"/>
              <a:t>&amp; Functions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19881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85720" y="1500175"/>
            <a:ext cx="41434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void convert(char infix[20], postfix[20])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struct</a:t>
            </a:r>
            <a:r>
              <a:rPr lang="en-US" sz="1600" dirty="0"/>
              <a:t> Stack s;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i,j</a:t>
            </a:r>
            <a:r>
              <a:rPr lang="en-US" sz="1600" dirty="0"/>
              <a:t>=0;</a:t>
            </a:r>
          </a:p>
          <a:p>
            <a:r>
              <a:rPr lang="en-US" sz="1600" dirty="0"/>
              <a:t>     char </a:t>
            </a:r>
            <a:r>
              <a:rPr lang="en-US" sz="1600" dirty="0" err="1"/>
              <a:t>ch</a:t>
            </a:r>
            <a:r>
              <a:rPr lang="en-US" sz="1600" dirty="0"/>
              <a:t>;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int</a:t>
            </a:r>
            <a:r>
              <a:rPr lang="en-US" sz="1600" dirty="0"/>
              <a:t> result;</a:t>
            </a:r>
          </a:p>
          <a:p>
            <a:r>
              <a:rPr lang="en-US" sz="1600" dirty="0"/>
              <a:t>     s.tos=-1;</a:t>
            </a:r>
          </a:p>
          <a:p>
            <a:r>
              <a:rPr lang="en-US" sz="1600" dirty="0"/>
              <a:t>     for(</a:t>
            </a:r>
            <a:r>
              <a:rPr lang="en-US" sz="1600" dirty="0" err="1"/>
              <a:t>i</a:t>
            </a:r>
            <a:r>
              <a:rPr lang="en-US" sz="1600" dirty="0"/>
              <a:t>=0;infix[</a:t>
            </a:r>
            <a:r>
              <a:rPr lang="en-US" sz="1600" dirty="0" err="1"/>
              <a:t>i</a:t>
            </a:r>
            <a:r>
              <a:rPr lang="en-US" sz="1600" dirty="0"/>
              <a:t>]!=‘\0’;i++)</a:t>
            </a:r>
          </a:p>
          <a:p>
            <a:r>
              <a:rPr lang="en-US" sz="1600" dirty="0"/>
              <a:t>     {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ch</a:t>
            </a:r>
            <a:r>
              <a:rPr lang="en-US" sz="1600" dirty="0"/>
              <a:t>=infix[</a:t>
            </a:r>
            <a:r>
              <a:rPr lang="en-US" sz="1600" dirty="0" err="1"/>
              <a:t>i</a:t>
            </a:r>
            <a:r>
              <a:rPr lang="en-US" sz="1600" dirty="0"/>
              <a:t>];</a:t>
            </a:r>
          </a:p>
          <a:p>
            <a:r>
              <a:rPr lang="en-US" sz="1600" dirty="0"/>
              <a:t>            if(</a:t>
            </a:r>
            <a:r>
              <a:rPr lang="en-US" sz="1600" dirty="0" err="1"/>
              <a:t>isoperand</a:t>
            </a:r>
            <a:r>
              <a:rPr lang="en-US" sz="1600" dirty="0"/>
              <a:t>(</a:t>
            </a:r>
            <a:r>
              <a:rPr lang="en-US" sz="1600" dirty="0" err="1"/>
              <a:t>ch</a:t>
            </a:r>
            <a:r>
              <a:rPr lang="en-US" sz="1600" dirty="0"/>
              <a:t>)==1)</a:t>
            </a:r>
          </a:p>
          <a:p>
            <a:r>
              <a:rPr lang="en-US" sz="1600" dirty="0"/>
              <a:t>            {</a:t>
            </a:r>
          </a:p>
          <a:p>
            <a:r>
              <a:rPr lang="en-US" sz="1600" dirty="0"/>
              <a:t>                   postfix[j]=</a:t>
            </a:r>
            <a:r>
              <a:rPr lang="en-US" sz="1600" dirty="0" err="1"/>
              <a:t>ch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           j++;</a:t>
            </a:r>
          </a:p>
          <a:p>
            <a:r>
              <a:rPr lang="en-US" sz="1600" dirty="0"/>
              <a:t>            }	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516594" y="1500174"/>
            <a:ext cx="4198810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endParaRPr kumimoji="0" lang="en-US" sz="2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57752" y="1379577"/>
            <a:ext cx="42862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600" dirty="0"/>
              <a:t>else</a:t>
            </a:r>
          </a:p>
          <a:p>
            <a:r>
              <a:rPr lang="en-US" sz="1600" dirty="0"/>
              <a:t>            {</a:t>
            </a:r>
          </a:p>
          <a:p>
            <a:r>
              <a:rPr lang="en-US" sz="1600" dirty="0"/>
              <a:t>	while(</a:t>
            </a:r>
            <a:r>
              <a:rPr lang="en-US" sz="1600" dirty="0" err="1"/>
              <a:t>isempty</a:t>
            </a:r>
            <a:r>
              <a:rPr lang="en-US" sz="1600" dirty="0"/>
              <a:t>(s)==0)</a:t>
            </a:r>
          </a:p>
          <a:p>
            <a:r>
              <a:rPr lang="en-US" sz="1600" dirty="0"/>
              <a:t>	{</a:t>
            </a:r>
          </a:p>
          <a:p>
            <a:r>
              <a:rPr lang="en-US" sz="1600" dirty="0"/>
              <a:t>	         result=precedence(</a:t>
            </a:r>
            <a:r>
              <a:rPr lang="en-US" sz="1600" dirty="0" err="1"/>
              <a:t>ch</a:t>
            </a:r>
            <a:r>
              <a:rPr lang="en-US" sz="1600" dirty="0"/>
              <a:t>, s.arr[s.tos]);</a:t>
            </a:r>
          </a:p>
          <a:p>
            <a:r>
              <a:rPr lang="en-US" sz="1600" dirty="0"/>
              <a:t>	         if(result==1)</a:t>
            </a:r>
          </a:p>
          <a:p>
            <a:r>
              <a:rPr lang="en-US" sz="1600" dirty="0"/>
              <a:t>		break;</a:t>
            </a:r>
          </a:p>
          <a:p>
            <a:r>
              <a:rPr lang="en-US" sz="1600" dirty="0"/>
              <a:t>	          postfix[j]=pop(&amp;s);</a:t>
            </a:r>
          </a:p>
          <a:p>
            <a:r>
              <a:rPr lang="en-US" sz="1600" dirty="0"/>
              <a:t>	          j++;		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	push(&amp;s, </a:t>
            </a:r>
            <a:r>
              <a:rPr lang="en-US" sz="1600" dirty="0" err="1"/>
              <a:t>ch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      }		</a:t>
            </a:r>
          </a:p>
          <a:p>
            <a:r>
              <a:rPr lang="en-US" sz="1600" dirty="0"/>
              <a:t>       }</a:t>
            </a:r>
          </a:p>
          <a:p>
            <a:r>
              <a:rPr lang="en-US" sz="1600" dirty="0"/>
              <a:t>       while(</a:t>
            </a:r>
            <a:r>
              <a:rPr lang="en-US" sz="1600" dirty="0" err="1"/>
              <a:t>isempty</a:t>
            </a:r>
            <a:r>
              <a:rPr lang="en-US" sz="1600" dirty="0"/>
              <a:t>(s)==0)</a:t>
            </a:r>
          </a:p>
          <a:p>
            <a:r>
              <a:rPr lang="en-US" sz="1600" dirty="0"/>
              <a:t>       {</a:t>
            </a:r>
          </a:p>
          <a:p>
            <a:r>
              <a:rPr lang="en-US" sz="1600" dirty="0"/>
              <a:t>               postfix[j]=pop(&amp;s);</a:t>
            </a:r>
          </a:p>
          <a:p>
            <a:r>
              <a:rPr lang="en-US" sz="1600" dirty="0"/>
              <a:t>               j++;</a:t>
            </a:r>
          </a:p>
          <a:p>
            <a:r>
              <a:rPr lang="en-US" sz="1600" dirty="0"/>
              <a:t>       }</a:t>
            </a:r>
          </a:p>
          <a:p>
            <a:r>
              <a:rPr lang="en-US" sz="1600" dirty="0"/>
              <a:t>       postfix=‘\0’;</a:t>
            </a:r>
          </a:p>
          <a:p>
            <a:r>
              <a:rPr lang="en-US" sz="16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84032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Implementing POSTFIX </a:t>
            </a:r>
            <a:br>
              <a:rPr lang="en-US" b="1" dirty="0"/>
            </a:br>
            <a:r>
              <a:rPr lang="en-US" b="1" dirty="0"/>
              <a:t>EXPRESSION  In C Program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85720" y="1500175"/>
            <a:ext cx="364333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void push(</a:t>
            </a:r>
            <a:r>
              <a:rPr lang="en-US" sz="1600" dirty="0" err="1"/>
              <a:t>struct</a:t>
            </a:r>
            <a:r>
              <a:rPr lang="en-US" sz="1600" dirty="0"/>
              <a:t> Stack *p, char </a:t>
            </a:r>
            <a:r>
              <a:rPr lang="en-US" sz="1600" dirty="0" err="1"/>
              <a:t>ch</a:t>
            </a:r>
            <a:r>
              <a:rPr lang="en-US" sz="1600" dirty="0"/>
              <a:t>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   if(p-&gt;</a:t>
            </a:r>
            <a:r>
              <a:rPr lang="en-US" sz="1600" dirty="0" err="1"/>
              <a:t>tos</a:t>
            </a:r>
            <a:r>
              <a:rPr lang="en-US" sz="1600" dirty="0"/>
              <a:t>==9)</a:t>
            </a:r>
          </a:p>
          <a:p>
            <a:r>
              <a:rPr lang="en-US" sz="1600" dirty="0"/>
              <a:t>       {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printf</a:t>
            </a:r>
            <a:r>
              <a:rPr lang="en-US" sz="1600" dirty="0"/>
              <a:t>(“Stack Overflow”);</a:t>
            </a:r>
          </a:p>
          <a:p>
            <a:r>
              <a:rPr lang="en-US" sz="1600" dirty="0"/>
              <a:t>	return;</a:t>
            </a:r>
          </a:p>
          <a:p>
            <a:r>
              <a:rPr lang="en-US" sz="1600" dirty="0"/>
              <a:t>       }</a:t>
            </a:r>
          </a:p>
          <a:p>
            <a:r>
              <a:rPr lang="en-US" sz="1600" dirty="0"/>
              <a:t>       p-&gt;</a:t>
            </a:r>
            <a:r>
              <a:rPr lang="en-US" sz="1600" dirty="0" err="1"/>
              <a:t>tos</a:t>
            </a:r>
            <a:r>
              <a:rPr lang="en-US" sz="1600" dirty="0"/>
              <a:t>=p-&gt;tos+1;</a:t>
            </a:r>
          </a:p>
          <a:p>
            <a:r>
              <a:rPr lang="en-US" sz="1600" dirty="0"/>
              <a:t>       p-&gt;</a:t>
            </a:r>
            <a:r>
              <a:rPr lang="en-US" sz="1600" dirty="0" err="1"/>
              <a:t>arr</a:t>
            </a:r>
            <a:r>
              <a:rPr lang="en-US" sz="1600" dirty="0"/>
              <a:t>[p-&gt;</a:t>
            </a:r>
            <a:r>
              <a:rPr lang="en-US" sz="1600" dirty="0" err="1"/>
              <a:t>tos</a:t>
            </a:r>
            <a:r>
              <a:rPr lang="en-US" sz="1600" dirty="0"/>
              <a:t>]=</a:t>
            </a:r>
            <a:r>
              <a:rPr lang="en-US" sz="1600" dirty="0" err="1"/>
              <a:t>ch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char pop(</a:t>
            </a:r>
            <a:r>
              <a:rPr lang="en-US" sz="1600" dirty="0" err="1"/>
              <a:t>struct</a:t>
            </a:r>
            <a:r>
              <a:rPr lang="en-US" sz="1600" dirty="0"/>
              <a:t> Stack *p)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     if(p-&gt;</a:t>
            </a:r>
            <a:r>
              <a:rPr lang="en-US" sz="1600" dirty="0" err="1"/>
              <a:t>tos</a:t>
            </a:r>
            <a:r>
              <a:rPr lang="en-US" sz="1600" dirty="0"/>
              <a:t>==-1)</a:t>
            </a:r>
          </a:p>
          <a:p>
            <a:r>
              <a:rPr lang="en-US" sz="1600" dirty="0"/>
              <a:t>         {</a:t>
            </a:r>
          </a:p>
          <a:p>
            <a:r>
              <a:rPr lang="en-US" sz="1600" dirty="0"/>
              <a:t>                 	</a:t>
            </a:r>
            <a:r>
              <a:rPr lang="en-US" sz="1600" dirty="0" err="1"/>
              <a:t>printf</a:t>
            </a:r>
            <a:r>
              <a:rPr lang="en-US" sz="1600" dirty="0"/>
              <a:t>(“Stack Underflow”);</a:t>
            </a:r>
          </a:p>
          <a:p>
            <a:r>
              <a:rPr lang="en-US" sz="1600" dirty="0"/>
              <a:t>	return 0;</a:t>
            </a:r>
          </a:p>
          <a:p>
            <a:r>
              <a:rPr lang="en-US" sz="1600" dirty="0"/>
              <a:t>         }</a:t>
            </a:r>
          </a:p>
          <a:p>
            <a:r>
              <a:rPr lang="en-US" sz="1600" dirty="0"/>
              <a:t>         return p-&gt;</a:t>
            </a:r>
            <a:r>
              <a:rPr lang="en-US" sz="1600" dirty="0" err="1"/>
              <a:t>arr</a:t>
            </a:r>
            <a:r>
              <a:rPr lang="en-US" sz="1600" dirty="0"/>
              <a:t>[p-&gt;</a:t>
            </a:r>
            <a:r>
              <a:rPr lang="en-US" sz="1600" dirty="0" err="1"/>
              <a:t>tos</a:t>
            </a:r>
            <a:r>
              <a:rPr lang="en-US" sz="1600" dirty="0"/>
              <a:t>--];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57752" y="1500174"/>
            <a:ext cx="364333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isoperand</a:t>
            </a:r>
            <a:r>
              <a:rPr lang="en-US" sz="1600" dirty="0"/>
              <a:t>(char </a:t>
            </a:r>
            <a:r>
              <a:rPr lang="en-US" sz="1600" dirty="0" err="1"/>
              <a:t>ch</a:t>
            </a:r>
            <a:r>
              <a:rPr lang="en-US" sz="1600" dirty="0"/>
              <a:t>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if((</a:t>
            </a:r>
            <a:r>
              <a:rPr lang="en-US" sz="1600" dirty="0" err="1"/>
              <a:t>ch</a:t>
            </a:r>
            <a:r>
              <a:rPr lang="en-US" sz="1600" dirty="0"/>
              <a:t>&gt;=65&amp;&amp;</a:t>
            </a:r>
            <a:r>
              <a:rPr lang="en-US" sz="1600" dirty="0" err="1"/>
              <a:t>ch</a:t>
            </a:r>
            <a:r>
              <a:rPr lang="en-US" sz="1600" dirty="0"/>
              <a:t>&lt;=90)||(</a:t>
            </a:r>
            <a:r>
              <a:rPr lang="en-US" sz="1600" dirty="0" err="1"/>
              <a:t>ch</a:t>
            </a:r>
            <a:r>
              <a:rPr lang="en-US" sz="1600" dirty="0"/>
              <a:t>&gt;=97&amp;&amp;</a:t>
            </a:r>
            <a:r>
              <a:rPr lang="en-US" sz="1600" dirty="0" err="1"/>
              <a:t>ch</a:t>
            </a:r>
            <a:r>
              <a:rPr lang="en-US" sz="1600" dirty="0"/>
              <a:t>&lt;=122)||(</a:t>
            </a:r>
            <a:r>
              <a:rPr lang="en-US" sz="1600" dirty="0" err="1"/>
              <a:t>ch</a:t>
            </a:r>
            <a:r>
              <a:rPr lang="en-US" sz="1600" dirty="0"/>
              <a:t>&gt;=48&amp;&amp;</a:t>
            </a:r>
            <a:r>
              <a:rPr lang="en-US" sz="1600" dirty="0" err="1"/>
              <a:t>ch</a:t>
            </a:r>
            <a:r>
              <a:rPr lang="en-US" sz="1600" dirty="0"/>
              <a:t>&lt;=57))</a:t>
            </a:r>
          </a:p>
          <a:p>
            <a:r>
              <a:rPr lang="en-US" sz="1600" dirty="0"/>
              <a:t>		return 1;</a:t>
            </a:r>
          </a:p>
          <a:p>
            <a:r>
              <a:rPr lang="en-US" sz="1600" dirty="0"/>
              <a:t>	else</a:t>
            </a:r>
          </a:p>
          <a:p>
            <a:r>
              <a:rPr lang="en-US" sz="1600" dirty="0"/>
              <a:t>		return 0;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isempty</a:t>
            </a:r>
            <a:r>
              <a:rPr lang="en-US" sz="1600" dirty="0"/>
              <a:t>(</a:t>
            </a:r>
            <a:r>
              <a:rPr lang="en-US" sz="1600" dirty="0" err="1"/>
              <a:t>struct</a:t>
            </a:r>
            <a:r>
              <a:rPr lang="en-US" sz="1600" dirty="0"/>
              <a:t> Stack s)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if(s.tos==-1)</a:t>
            </a:r>
          </a:p>
          <a:p>
            <a:r>
              <a:rPr lang="en-US" sz="1600" dirty="0"/>
              <a:t>		return 1;</a:t>
            </a:r>
          </a:p>
          <a:p>
            <a:r>
              <a:rPr lang="en-US" sz="1600" dirty="0"/>
              <a:t>	else</a:t>
            </a:r>
          </a:p>
          <a:p>
            <a:r>
              <a:rPr lang="en-US" sz="1600" dirty="0"/>
              <a:t>		return 0;</a:t>
            </a:r>
          </a:p>
          <a:p>
            <a:r>
              <a:rPr lang="en-US" sz="16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918" y="142852"/>
            <a:ext cx="5786478" cy="758952"/>
          </a:xfrm>
        </p:spPr>
        <p:txBody>
          <a:bodyPr>
            <a:normAutofit/>
          </a:bodyPr>
          <a:lstStyle/>
          <a:p>
            <a:r>
              <a:rPr lang="en-US" b="1" dirty="0"/>
              <a:t>Evaluation Of A PREFIX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4516594" y="1500174"/>
            <a:ext cx="4198810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+mj-lt"/>
              <a:buAutoNum type="arabicPeriod"/>
              <a:tabLst/>
              <a:defRPr/>
            </a:pPr>
            <a:endParaRPr kumimoji="0" lang="en-US" sz="2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8596" y="1643050"/>
            <a:ext cx="57150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precedence(char op1, char op2)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if(op2==‘$’)</a:t>
            </a:r>
          </a:p>
          <a:p>
            <a:r>
              <a:rPr lang="en-US" dirty="0"/>
              <a:t>		return 0;</a:t>
            </a:r>
          </a:p>
          <a:p>
            <a:r>
              <a:rPr lang="en-US" dirty="0"/>
              <a:t>	else if(op1==‘$’)</a:t>
            </a:r>
          </a:p>
          <a:p>
            <a:r>
              <a:rPr lang="en-US" dirty="0"/>
              <a:t>		return 1;</a:t>
            </a:r>
          </a:p>
          <a:p>
            <a:r>
              <a:rPr lang="en-US" dirty="0"/>
              <a:t>	else if(op2==‘*’||op2==‘/’||op2==‘%’)</a:t>
            </a:r>
          </a:p>
          <a:p>
            <a:r>
              <a:rPr lang="en-US" dirty="0"/>
              <a:t>		return 0;</a:t>
            </a:r>
          </a:p>
          <a:p>
            <a:r>
              <a:rPr lang="en-US" dirty="0"/>
              <a:t>	else if(op1==‘*’||op1==‘/’||op1==‘%’)</a:t>
            </a:r>
          </a:p>
          <a:p>
            <a:r>
              <a:rPr lang="en-US" dirty="0"/>
              <a:t>		return 1;</a:t>
            </a:r>
          </a:p>
          <a:p>
            <a:r>
              <a:rPr lang="en-US" dirty="0"/>
              <a:t>	else if(op2==‘+’|| op2==‘-’)</a:t>
            </a:r>
          </a:p>
          <a:p>
            <a:r>
              <a:rPr lang="en-US" dirty="0"/>
              <a:t>		return 0;</a:t>
            </a:r>
          </a:p>
          <a:p>
            <a:r>
              <a:rPr lang="en-US" dirty="0"/>
              <a:t>	else</a:t>
            </a:r>
          </a:p>
          <a:p>
            <a:r>
              <a:rPr lang="en-US" dirty="0"/>
              <a:t>		return 1;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Practically Converting</a:t>
            </a:r>
            <a:br>
              <a:rPr lang="en-US" b="1" dirty="0"/>
            </a:br>
            <a:r>
              <a:rPr lang="en-US" b="1" dirty="0"/>
              <a:t>POSTFIX Expression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0" indent="0">
              <a:buSzPct val="120000"/>
              <a:buNone/>
            </a:pPr>
            <a:r>
              <a:rPr lang="en-US" sz="2900" dirty="0">
                <a:solidFill>
                  <a:schemeClr val="tx1"/>
                </a:solidFill>
              </a:rPr>
              <a:t>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56979" y="1508808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EXPRESSION : A*B/C*E$F-G+H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741475" y="1518933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PREFIX : HGFE$CBA+-*/*</a:t>
            </a:r>
            <a:endParaRPr lang="en-I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85720" y="2974752"/>
          <a:ext cx="4071967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5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Postfix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+,-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+,-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HGF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+,-,$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HGF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+,-,$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HGFE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11910"/>
              </p:ext>
            </p:extLst>
          </p:nvPr>
        </p:nvGraphicFramePr>
        <p:xfrm>
          <a:off x="4500561" y="2953438"/>
          <a:ext cx="4429155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Postfix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+,-,*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HGFE$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+,-,*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HGFE$C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+,-,*,/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HGFE$C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+,-,*,/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HGFE$CB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+,-,*,/,*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HGFE$CB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+,-,*,/,*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HGFE$CBA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EMPTY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HGFE$CBA*/*-+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29338" y="2471395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EXPRESSION : H+G-F$E*C/B*A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56979" y="2020665"/>
            <a:ext cx="536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SCAN RIGHT TO LEFT THE INFIX EXPRESSION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5720883" y="6000768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: +-*/*ABC$EFGH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2354</TotalTime>
  <Words>1854</Words>
  <Application>Microsoft Office PowerPoint</Application>
  <PresentationFormat>On-screen Show (4:3)</PresentationFormat>
  <Paragraphs>390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Georgia</vt:lpstr>
      <vt:lpstr>Wingdings</vt:lpstr>
      <vt:lpstr>Wingdings 2</vt:lpstr>
      <vt:lpstr>Civic</vt:lpstr>
      <vt:lpstr>PowerPoint Presentation</vt:lpstr>
      <vt:lpstr>Today’s Agenda</vt:lpstr>
      <vt:lpstr>Practically Converting POSTFIX Expression</vt:lpstr>
      <vt:lpstr>Pseudocode For Converting An INFIX To POSTFIX</vt:lpstr>
      <vt:lpstr>Declaring Stack &amp; Functions</vt:lpstr>
      <vt:lpstr>Declaring Stack &amp; Functions</vt:lpstr>
      <vt:lpstr>Implementing POSTFIX  EXPRESSION  In C Program</vt:lpstr>
      <vt:lpstr>Evaluation Of A PREFIX</vt:lpstr>
      <vt:lpstr>Practically Converting POSTFIX Expression</vt:lpstr>
      <vt:lpstr>Pseudocode For Converting An INFIX To PREFIX</vt:lpstr>
      <vt:lpstr>Declaring Stack &amp; Functions</vt:lpstr>
      <vt:lpstr>Declaring Stack &amp; Functions</vt:lpstr>
      <vt:lpstr>Implementing PREFIX  EXPRESSION  In C Program</vt:lpstr>
      <vt:lpstr>Evaluation Of A PREFIX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Aman khan</cp:lastModifiedBy>
  <cp:revision>244</cp:revision>
  <dcterms:created xsi:type="dcterms:W3CDTF">2015-12-21T13:46:48Z</dcterms:created>
  <dcterms:modified xsi:type="dcterms:W3CDTF">2022-08-23T02:50:02Z</dcterms:modified>
</cp:coreProperties>
</file>