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8" r:id="rId3"/>
    <p:sldId id="350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58" r:id="rId22"/>
    <p:sldId id="337" r:id="rId23"/>
    <p:sldId id="338" r:id="rId24"/>
    <p:sldId id="339" r:id="rId25"/>
    <p:sldId id="340" r:id="rId26"/>
    <p:sldId id="341" r:id="rId27"/>
    <p:sldId id="342" r:id="rId28"/>
    <p:sldId id="346" r:id="rId29"/>
    <p:sldId id="351" r:id="rId30"/>
    <p:sldId id="352" r:id="rId31"/>
    <p:sldId id="354" r:id="rId32"/>
    <p:sldId id="353" r:id="rId33"/>
    <p:sldId id="355" r:id="rId34"/>
    <p:sldId id="357" r:id="rId35"/>
    <p:sldId id="35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DC888C-B956-4547-A19E-D4F02F4F5AA0}"/>
    <pc:docChg chg="custSel delSld modSld">
      <pc:chgData name="Sharma Computer Academy" userId="08476b32c11f4418" providerId="LiveId" clId="{4ADC888C-B956-4547-A19E-D4F02F4F5AA0}" dt="2021-06-20T15:34:06.425" v="10" actId="47"/>
      <pc:docMkLst>
        <pc:docMk/>
      </pc:docMkLst>
      <pc:sldChg chg="del">
        <pc:chgData name="Sharma Computer Academy" userId="08476b32c11f4418" providerId="LiveId" clId="{4ADC888C-B956-4547-A19E-D4F02F4F5AA0}" dt="2021-06-20T15:32:31.572" v="0" actId="47"/>
        <pc:sldMkLst>
          <pc:docMk/>
          <pc:sldMk cId="854704725" sldId="336"/>
        </pc:sldMkLst>
      </pc:sldChg>
      <pc:sldChg chg="modSp mod">
        <pc:chgData name="Sharma Computer Academy" userId="08476b32c11f4418" providerId="LiveId" clId="{4ADC888C-B956-4547-A19E-D4F02F4F5AA0}" dt="2021-06-20T15:33:03.015" v="4" actId="113"/>
        <pc:sldMkLst>
          <pc:docMk/>
          <pc:sldMk cId="854704725" sldId="339"/>
        </pc:sldMkLst>
        <pc:spChg chg="mod">
          <ac:chgData name="Sharma Computer Academy" userId="08476b32c11f4418" providerId="LiveId" clId="{4ADC888C-B956-4547-A19E-D4F02F4F5AA0}" dt="2021-06-20T15:33:03.015" v="4" actId="113"/>
          <ac:spMkLst>
            <pc:docMk/>
            <pc:sldMk cId="854704725" sldId="339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4ADC888C-B956-4547-A19E-D4F02F4F5AA0}" dt="2021-06-20T15:33:49.643" v="5" actId="47"/>
        <pc:sldMkLst>
          <pc:docMk/>
          <pc:sldMk cId="854704725" sldId="343"/>
        </pc:sldMkLst>
      </pc:sldChg>
      <pc:sldChg chg="del">
        <pc:chgData name="Sharma Computer Academy" userId="08476b32c11f4418" providerId="LiveId" clId="{4ADC888C-B956-4547-A19E-D4F02F4F5AA0}" dt="2021-06-20T15:33:51.562" v="6" actId="47"/>
        <pc:sldMkLst>
          <pc:docMk/>
          <pc:sldMk cId="854704725" sldId="344"/>
        </pc:sldMkLst>
      </pc:sldChg>
      <pc:sldChg chg="del">
        <pc:chgData name="Sharma Computer Academy" userId="08476b32c11f4418" providerId="LiveId" clId="{4ADC888C-B956-4547-A19E-D4F02F4F5AA0}" dt="2021-06-20T15:33:52.694" v="7" actId="47"/>
        <pc:sldMkLst>
          <pc:docMk/>
          <pc:sldMk cId="854704725" sldId="345"/>
        </pc:sldMkLst>
      </pc:sldChg>
      <pc:sldChg chg="del">
        <pc:chgData name="Sharma Computer Academy" userId="08476b32c11f4418" providerId="LiveId" clId="{4ADC888C-B956-4547-A19E-D4F02F4F5AA0}" dt="2021-06-20T15:33:56.810" v="8" actId="47"/>
        <pc:sldMkLst>
          <pc:docMk/>
          <pc:sldMk cId="854704725" sldId="347"/>
        </pc:sldMkLst>
      </pc:sldChg>
      <pc:sldChg chg="del">
        <pc:chgData name="Sharma Computer Academy" userId="08476b32c11f4418" providerId="LiveId" clId="{4ADC888C-B956-4547-A19E-D4F02F4F5AA0}" dt="2021-06-20T15:33:59.124" v="9" actId="47"/>
        <pc:sldMkLst>
          <pc:docMk/>
          <pc:sldMk cId="854704725" sldId="348"/>
        </pc:sldMkLst>
      </pc:sldChg>
      <pc:sldChg chg="del">
        <pc:chgData name="Sharma Computer Academy" userId="08476b32c11f4418" providerId="LiveId" clId="{4ADC888C-B956-4547-A19E-D4F02F4F5AA0}" dt="2021-06-20T15:34:06.425" v="10" actId="47"/>
        <pc:sldMkLst>
          <pc:docMk/>
          <pc:sldMk cId="854704725" sldId="349"/>
        </pc:sldMkLst>
      </pc:sldChg>
    </pc:docChg>
  </pc:docChgLst>
  <pc:docChgLst>
    <pc:chgData name="Sharma Computer Academy" userId="08476b32c11f4418" providerId="LiveId" clId="{361D2069-FB32-43A0-ABC2-1CCDD024DB3F}"/>
    <pc:docChg chg="undo custSel modSld">
      <pc:chgData name="Sharma Computer Academy" userId="08476b32c11f4418" providerId="LiveId" clId="{361D2069-FB32-43A0-ABC2-1CCDD024DB3F}" dt="2022-07-20T05:51:01.954" v="274" actId="20577"/>
      <pc:docMkLst>
        <pc:docMk/>
      </pc:docMkLst>
      <pc:sldChg chg="modSp mod">
        <pc:chgData name="Sharma Computer Academy" userId="08476b32c11f4418" providerId="LiveId" clId="{361D2069-FB32-43A0-ABC2-1CCDD024DB3F}" dt="2022-07-20T05:35:38.956" v="88" actId="207"/>
        <pc:sldMkLst>
          <pc:docMk/>
          <pc:sldMk cId="0" sldId="318"/>
        </pc:sldMkLst>
        <pc:spChg chg="mod">
          <ac:chgData name="Sharma Computer Academy" userId="08476b32c11f4418" providerId="LiveId" clId="{361D2069-FB32-43A0-ABC2-1CCDD024DB3F}" dt="2022-07-20T05:35:38.956" v="88" actId="207"/>
          <ac:spMkLst>
            <pc:docMk/>
            <pc:sldMk cId="0" sldId="3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361D2069-FB32-43A0-ABC2-1CCDD024DB3F}" dt="2022-07-20T05:38:46.469" v="116" actId="115"/>
        <pc:sldMkLst>
          <pc:docMk/>
          <pc:sldMk cId="854704725" sldId="319"/>
        </pc:sldMkLst>
        <pc:spChg chg="mod">
          <ac:chgData name="Sharma Computer Academy" userId="08476b32c11f4418" providerId="LiveId" clId="{361D2069-FB32-43A0-ABC2-1CCDD024DB3F}" dt="2022-07-20T05:38:46.469" v="116" actId="115"/>
          <ac:spMkLst>
            <pc:docMk/>
            <pc:sldMk cId="854704725" sldId="319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361D2069-FB32-43A0-ABC2-1CCDD024DB3F}" dt="2022-07-20T05:43:01.095" v="207" actId="115"/>
        <pc:sldMkLst>
          <pc:docMk/>
          <pc:sldMk cId="854704725" sldId="320"/>
        </pc:sldMkLst>
        <pc:spChg chg="mod">
          <ac:chgData name="Sharma Computer Academy" userId="08476b32c11f4418" providerId="LiveId" clId="{361D2069-FB32-43A0-ABC2-1CCDD024DB3F}" dt="2022-07-20T05:43:01.095" v="207" actId="115"/>
          <ac:spMkLst>
            <pc:docMk/>
            <pc:sldMk cId="854704725" sldId="32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361D2069-FB32-43A0-ABC2-1CCDD024DB3F}" dt="2022-07-20T05:47:53.740" v="229" actId="207"/>
        <pc:sldMkLst>
          <pc:docMk/>
          <pc:sldMk cId="854704725" sldId="332"/>
        </pc:sldMkLst>
        <pc:spChg chg="mod">
          <ac:chgData name="Sharma Computer Academy" userId="08476b32c11f4418" providerId="LiveId" clId="{361D2069-FB32-43A0-ABC2-1CCDD024DB3F}" dt="2022-07-20T05:47:53.740" v="229" actId="207"/>
          <ac:spMkLst>
            <pc:docMk/>
            <pc:sldMk cId="854704725" sldId="33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361D2069-FB32-43A0-ABC2-1CCDD024DB3F}" dt="2022-07-20T05:50:26.690" v="259" actId="207"/>
        <pc:sldMkLst>
          <pc:docMk/>
          <pc:sldMk cId="854704725" sldId="339"/>
        </pc:sldMkLst>
        <pc:spChg chg="mod">
          <ac:chgData name="Sharma Computer Academy" userId="08476b32c11f4418" providerId="LiveId" clId="{361D2069-FB32-43A0-ABC2-1CCDD024DB3F}" dt="2022-07-20T05:50:26.690" v="259" actId="207"/>
          <ac:spMkLst>
            <pc:docMk/>
            <pc:sldMk cId="854704725" sldId="33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361D2069-FB32-43A0-ABC2-1CCDD024DB3F}" dt="2022-07-20T05:51:01.954" v="274" actId="20577"/>
        <pc:sldMkLst>
          <pc:docMk/>
          <pc:sldMk cId="854704725" sldId="341"/>
        </pc:sldMkLst>
        <pc:spChg chg="mod">
          <ac:chgData name="Sharma Computer Academy" userId="08476b32c11f4418" providerId="LiveId" clId="{361D2069-FB32-43A0-ABC2-1CCDD024DB3F}" dt="2022-07-20T05:51:01.954" v="274" actId="20577"/>
          <ac:spMkLst>
            <pc:docMk/>
            <pc:sldMk cId="854704725" sldId="341"/>
            <ac:spMk id="7" creationId="{00000000-0000-0000-0000-000000000000}"/>
          </ac:spMkLst>
        </pc:spChg>
      </pc:sldChg>
      <pc:sldChg chg="addSp modSp mod modAnim">
        <pc:chgData name="Sharma Computer Academy" userId="08476b32c11f4418" providerId="LiveId" clId="{361D2069-FB32-43A0-ABC2-1CCDD024DB3F}" dt="2022-07-20T05:36:09.485" v="92"/>
        <pc:sldMkLst>
          <pc:docMk/>
          <pc:sldMk cId="0" sldId="350"/>
        </pc:sldMkLst>
        <pc:spChg chg="mod">
          <ac:chgData name="Sharma Computer Academy" userId="08476b32c11f4418" providerId="LiveId" clId="{361D2069-FB32-43A0-ABC2-1CCDD024DB3F}" dt="2022-07-20T05:36:00.614" v="90" actId="207"/>
          <ac:spMkLst>
            <pc:docMk/>
            <pc:sldMk cId="0" sldId="350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361D2069-FB32-43A0-ABC2-1CCDD024DB3F}" dt="2022-07-20T05:34:31.193" v="73" actId="1035"/>
          <ac:graphicFrameMkLst>
            <pc:docMk/>
            <pc:sldMk cId="0" sldId="350"/>
            <ac:graphicFrameMk id="8" creationId="{D34A0BE9-600D-4807-BE4A-EAE3C84D508F}"/>
          </ac:graphicFrameMkLst>
        </pc:graphicFrameChg>
        <pc:graphicFrameChg chg="add mod modGraphic">
          <ac:chgData name="Sharma Computer Academy" userId="08476b32c11f4418" providerId="LiveId" clId="{361D2069-FB32-43A0-ABC2-1CCDD024DB3F}" dt="2022-07-20T05:34:15.610" v="70" actId="1076"/>
          <ac:graphicFrameMkLst>
            <pc:docMk/>
            <pc:sldMk cId="0" sldId="350"/>
            <ac:graphicFrameMk id="9" creationId="{49EB4949-9CDD-A903-E8C7-14040BCC18DB}"/>
          </ac:graphicFrameMkLst>
        </pc:graphicFrameChg>
      </pc:sldChg>
      <pc:sldChg chg="modSp">
        <pc:chgData name="Sharma Computer Academy" userId="08476b32c11f4418" providerId="LiveId" clId="{361D2069-FB32-43A0-ABC2-1CCDD024DB3F}" dt="2022-07-20T05:48:09.681" v="230" actId="20577"/>
        <pc:sldMkLst>
          <pc:docMk/>
          <pc:sldMk cId="3380376779" sldId="358"/>
        </pc:sldMkLst>
        <pc:spChg chg="mod">
          <ac:chgData name="Sharma Computer Academy" userId="08476b32c11f4418" providerId="LiveId" clId="{361D2069-FB32-43A0-ABC2-1CCDD024DB3F}" dt="2022-07-20T05:48:09.681" v="230" actId="20577"/>
          <ac:spMkLst>
            <pc:docMk/>
            <pc:sldMk cId="3380376779" sldId="35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7/20/2022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>
                <a:solidFill>
                  <a:srgbClr val="FFFF00"/>
                </a:solidFill>
              </a:rPr>
              <a:t>&lt;script &gt;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    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		     let </a:t>
            </a:r>
            <a:r>
              <a:rPr lang="en-US" dirty="0" err="1">
                <a:solidFill>
                  <a:srgbClr val="FFFF00"/>
                </a:solidFill>
              </a:rPr>
              <a:t>ajaxreq</a:t>
            </a:r>
            <a:r>
              <a:rPr lang="en-US" dirty="0">
                <a:solidFill>
                  <a:srgbClr val="FFFF00"/>
                </a:solidFill>
              </a:rPr>
              <a:t>=new </a:t>
            </a:r>
            <a:r>
              <a:rPr lang="en-US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 .</a:t>
            </a:r>
          </a:p>
          <a:p>
            <a:pPr>
              <a:buNone/>
            </a:pPr>
            <a:r>
              <a:rPr lang="en-US" i="1" dirty="0">
                <a:solidFill>
                  <a:srgbClr val="FFFF00"/>
                </a:solidFill>
              </a:rPr>
              <a:t>                &lt;/script&gt;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60C26-5189-4347-8FE7-44DA67700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SPECIFY HANDLER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When we use </a:t>
            </a:r>
            <a:r>
              <a:rPr lang="en-US" b="1" dirty="0">
                <a:solidFill>
                  <a:srgbClr val="FFFF00"/>
                </a:solidFill>
              </a:rPr>
              <a:t>AJAX </a:t>
            </a:r>
            <a:r>
              <a:rPr lang="en-US" dirty="0">
                <a:solidFill>
                  <a:schemeClr val="bg1"/>
                </a:solidFill>
              </a:rPr>
              <a:t>we can’t be sure when the response will come back 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before  we generate the request we must first specify a function to be called when the response comes back from the server.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function is called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u="sng" dirty="0">
                <a:solidFill>
                  <a:srgbClr val="FFFF00"/>
                </a:solidFill>
              </a:rPr>
              <a:t>RESPONSE HANDLER</a:t>
            </a:r>
            <a:r>
              <a:rPr lang="en-US" dirty="0">
                <a:solidFill>
                  <a:srgbClr val="FFFF00"/>
                </a:solidFill>
              </a:rPr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02FFA-E330-41F0-84D6-AD3002DA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Tasks of </a:t>
            </a:r>
            <a:r>
              <a:rPr lang="en-US" b="1" dirty="0">
                <a:solidFill>
                  <a:srgbClr val="FFFF00"/>
                </a:solidFill>
              </a:rPr>
              <a:t>RESPONSE HANDLER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Receive the information sent by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Extract the data.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Display the result at appropriate place.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SPECIFY HANDLER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6C2F7C-741D-475F-AFEA-DFFD05DC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Syntax :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dirty="0" err="1">
                <a:solidFill>
                  <a:srgbClr val="FFFF00"/>
                </a:solidFill>
              </a:rPr>
              <a:t>ajaxreq.onreadystatechange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i="1" dirty="0">
                <a:solidFill>
                  <a:srgbClr val="FFFF00"/>
                </a:solidFill>
              </a:rPr>
              <a:t>&lt;</a:t>
            </a:r>
            <a:r>
              <a:rPr lang="en-US" i="1" dirty="0" err="1">
                <a:solidFill>
                  <a:srgbClr val="FFFF00"/>
                </a:solidFill>
              </a:rPr>
              <a:t>func</a:t>
            </a:r>
            <a:r>
              <a:rPr lang="en-US" i="1" dirty="0">
                <a:solidFill>
                  <a:srgbClr val="FFFF00"/>
                </a:solidFill>
              </a:rPr>
              <a:t> name&gt;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onreadystatechange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 the property of the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 which receives a function name as it’s value and every time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property of the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>
                <a:solidFill>
                  <a:schemeClr val="bg1"/>
                </a:solidFill>
              </a:rPr>
              <a:t> object changes then the function gets executed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SPECIFY HANDLER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FCDFB99-E13F-45D6-8AE2-5E8D0FAB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 err="1">
                <a:solidFill>
                  <a:srgbClr val="FFFF00"/>
                </a:solidFill>
              </a:rPr>
              <a:t>readyState</a:t>
            </a:r>
            <a:r>
              <a:rPr lang="en-US" sz="4000" b="1" dirty="0">
                <a:solidFill>
                  <a:schemeClr val="bg1"/>
                </a:solidFill>
              </a:rPr>
              <a:t> PROPERTY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 process of communicating with the server begins with sending of the request and finishes when the response comes back 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between there are many stages involved and these stages are represented using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04206-3C5A-4FFE-8121-AA5385BC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b="1" dirty="0">
                <a:solidFill>
                  <a:schemeClr val="bg1"/>
                </a:solidFill>
              </a:rPr>
              <a:t> VALUES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D828B2-9C2F-41D8-8481-4589BA42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Every time the </a:t>
            </a:r>
            <a:r>
              <a:rPr lang="en-US" b="1" dirty="0" err="1">
                <a:solidFill>
                  <a:srgbClr val="FFFF00"/>
                </a:solidFill>
              </a:rPr>
              <a:t>readyState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changes the function indicated by 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onreadystatechange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property gets called.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five steps , so function will be called  four times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 we are interested in the completed state because the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data is only available after the state is 4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</a:t>
            </a:r>
            <a:r>
              <a:rPr lang="en-US" sz="4000" b="1" dirty="0"/>
              <a:t> </a:t>
            </a:r>
            <a:r>
              <a:rPr lang="en-US" sz="4000" b="1" dirty="0" err="1">
                <a:solidFill>
                  <a:srgbClr val="FFFF00"/>
                </a:solidFill>
              </a:rPr>
              <a:t>readyState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PROPERTY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04B8C48-5A63-4180-80A2-C32A9B7B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6781800" cy="4270248"/>
          </a:xfrm>
          <a:solidFill>
            <a:srgbClr val="6C0000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FF00"/>
                </a:solidFill>
              </a:rPr>
              <a:t>function&lt; function name&gt;()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	   if (</a:t>
            </a:r>
            <a:r>
              <a:rPr lang="en-US" dirty="0" err="1">
                <a:solidFill>
                  <a:srgbClr val="FFFF00"/>
                </a:solidFill>
              </a:rPr>
              <a:t>ajaxreq.readyState</a:t>
            </a:r>
            <a:r>
              <a:rPr lang="en-US" dirty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	  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do something with the data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	   }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>
                <a:solidFill>
                  <a:srgbClr val="FFFF00"/>
                </a:solidFill>
              </a:rPr>
              <a:t>Handler</a:t>
            </a:r>
            <a:r>
              <a:rPr lang="en-US" sz="4000" b="1" dirty="0">
                <a:solidFill>
                  <a:schemeClr val="bg1"/>
                </a:solidFill>
              </a:rPr>
              <a:t> FUNCTION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AB5820-51E9-4F23-920E-E99791D1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we have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handler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we can send request to the server.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involves </a:t>
            </a:r>
            <a:r>
              <a:rPr lang="en-US" b="1" dirty="0">
                <a:solidFill>
                  <a:srgbClr val="FFFF00"/>
                </a:solidFill>
              </a:rPr>
              <a:t>2 steps: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Opening the connection 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Sending the request.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DD87A-B3DA-4BDB-8057-352000B96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Before sending the request we need to establish a connection to the server which is done by calling the method </a:t>
            </a:r>
            <a:r>
              <a:rPr lang="en-US" b="1" dirty="0">
                <a:solidFill>
                  <a:srgbClr val="FFFF00"/>
                </a:solidFill>
              </a:rPr>
              <a:t>open( ) </a:t>
            </a:r>
            <a:r>
              <a:rPr lang="en-US" dirty="0">
                <a:solidFill>
                  <a:schemeClr val="bg1"/>
                </a:solidFill>
              </a:rPr>
              <a:t>of the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object.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has the following prototype: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rgbClr val="FFFF00"/>
                </a:solidFill>
              </a:rPr>
              <a:t>open(</a:t>
            </a:r>
            <a:r>
              <a:rPr lang="en-US" b="1" i="1" dirty="0">
                <a:solidFill>
                  <a:srgbClr val="FFFF00"/>
                </a:solidFill>
              </a:rPr>
              <a:t>method</a:t>
            </a:r>
            <a:r>
              <a:rPr lang="en-US" b="1" dirty="0">
                <a:solidFill>
                  <a:srgbClr val="FFFF00"/>
                </a:solidFill>
              </a:rPr>
              <a:t> , 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dirty="0">
                <a:solidFill>
                  <a:srgbClr val="FFFF00"/>
                </a:solidFill>
              </a:rPr>
              <a:t> , </a:t>
            </a:r>
            <a:r>
              <a:rPr lang="en-US" b="1" i="1" dirty="0" err="1">
                <a:solidFill>
                  <a:srgbClr val="FFFF00"/>
                </a:solidFill>
              </a:rPr>
              <a:t>isasynchronous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1D22C-FA97-4954-91A1-90401553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600" b="1" dirty="0">
                <a:solidFill>
                  <a:srgbClr val="92D050"/>
                </a:solidFill>
              </a:rPr>
              <a:t>Introduction</a:t>
            </a:r>
            <a:r>
              <a:rPr lang="en-US" sz="2600" b="1" dirty="0">
                <a:solidFill>
                  <a:schemeClr val="bg1"/>
                </a:solidFill>
              </a:rPr>
              <a:t> To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Advantages</a:t>
            </a:r>
            <a:r>
              <a:rPr lang="en-US" sz="2600" b="1" dirty="0">
                <a:solidFill>
                  <a:schemeClr val="bg1"/>
                </a:solidFill>
              </a:rPr>
              <a:t> Of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rgbClr val="92D050"/>
                </a:solidFill>
              </a:rPr>
              <a:t>Introduction</a:t>
            </a:r>
            <a:r>
              <a:rPr lang="en-US" sz="2600" b="1" dirty="0">
                <a:solidFill>
                  <a:schemeClr val="bg1"/>
                </a:solidFill>
              </a:rPr>
              <a:t> To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sz="2600" b="1" dirty="0">
                <a:solidFill>
                  <a:schemeClr val="bg1"/>
                </a:solidFill>
              </a:rPr>
              <a:t> object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Steps</a:t>
            </a:r>
            <a:r>
              <a:rPr lang="en-US" sz="2600" b="1" dirty="0">
                <a:solidFill>
                  <a:schemeClr val="bg1"/>
                </a:solidFill>
              </a:rPr>
              <a:t> In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  <a:r>
              <a:rPr lang="en-US" sz="2600" b="1" dirty="0">
                <a:solidFill>
                  <a:schemeClr val="bg1"/>
                </a:solidFill>
              </a:rPr>
              <a:t> Programming</a:t>
            </a: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method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 type of method being requested 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URL </a:t>
            </a:r>
            <a:r>
              <a:rPr lang="en-US" dirty="0">
                <a:solidFill>
                  <a:schemeClr val="bg1"/>
                </a:solidFill>
              </a:rPr>
              <a:t>of the page to request.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FF00"/>
                </a:solidFill>
              </a:rPr>
              <a:t>isasynchronous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 value indicating whether request will be </a:t>
            </a:r>
            <a:r>
              <a:rPr lang="en-US" i="1" dirty="0">
                <a:solidFill>
                  <a:srgbClr val="FFFF00"/>
                </a:solidFill>
              </a:rPr>
              <a:t>asynchronous</a:t>
            </a:r>
            <a:r>
              <a:rPr lang="en-US" dirty="0">
                <a:solidFill>
                  <a:srgbClr val="FFFF00"/>
                </a:solidFill>
              </a:rPr>
              <a:t> (true)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i="1" dirty="0">
                <a:solidFill>
                  <a:srgbClr val="FFFF00"/>
                </a:solidFill>
              </a:rPr>
              <a:t>synchronous</a:t>
            </a:r>
            <a:r>
              <a:rPr lang="en-US" dirty="0">
                <a:solidFill>
                  <a:srgbClr val="FFFF00"/>
                </a:solidFill>
              </a:rPr>
              <a:t>(false)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8BE532-C482-4AB9-A146-17D9819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1(For Django Backend ):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</a:t>
            </a:r>
            <a:r>
              <a:rPr lang="en-US" sz="2400" b="1" dirty="0">
                <a:solidFill>
                  <a:srgbClr val="FFFF00"/>
                </a:solidFill>
              </a:rPr>
              <a:t>/”,true);</a:t>
            </a:r>
          </a:p>
          <a:p>
            <a:endParaRPr lang="en-US" sz="2400" b="1" u="sng" dirty="0"/>
          </a:p>
          <a:p>
            <a:r>
              <a:rPr lang="en-US" b="1" u="sng" dirty="0">
                <a:solidFill>
                  <a:schemeClr val="bg1"/>
                </a:solidFill>
              </a:rPr>
              <a:t>Sample Call 2(For Django Backend ):</a:t>
            </a:r>
          </a:p>
          <a:p>
            <a:pPr>
              <a:buNone/>
            </a:pPr>
            <a:r>
              <a:rPr lang="en-US" sz="2400" dirty="0"/>
              <a:t>  </a:t>
            </a:r>
          </a:p>
          <a:p>
            <a:pPr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ajaxreq.open</a:t>
            </a:r>
            <a:r>
              <a:rPr lang="en-US" sz="2400" b="1" dirty="0">
                <a:solidFill>
                  <a:srgbClr val="FFFF00"/>
                </a:solidFill>
              </a:rPr>
              <a:t>(“GET” ,”</a:t>
            </a:r>
            <a:r>
              <a:rPr lang="en-US" sz="2400" b="1" dirty="0" err="1">
                <a:solidFill>
                  <a:srgbClr val="FFFF00"/>
                </a:solidFill>
              </a:rPr>
              <a:t>getdetails?roll</a:t>
            </a:r>
            <a:r>
              <a:rPr lang="en-US" sz="2400" b="1" dirty="0">
                <a:solidFill>
                  <a:srgbClr val="FFFF00"/>
                </a:solidFill>
              </a:rPr>
              <a:t>=15”,true);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CONNECTION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B5C947-E16B-47D5-B96A-A0580D3C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03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Once we have </a:t>
            </a:r>
            <a:r>
              <a:rPr lang="en-US" i="1" dirty="0">
                <a:solidFill>
                  <a:srgbClr val="FFFF00"/>
                </a:solidFill>
              </a:rPr>
              <a:t>established the connection </a:t>
            </a:r>
            <a:r>
              <a:rPr lang="en-US" dirty="0">
                <a:solidFill>
                  <a:schemeClr val="bg1"/>
                </a:solidFill>
              </a:rPr>
              <a:t>to the server we can </a:t>
            </a:r>
            <a:r>
              <a:rPr lang="en-US" i="1" dirty="0">
                <a:solidFill>
                  <a:srgbClr val="FFFF00"/>
                </a:solidFill>
              </a:rPr>
              <a:t>send request to the server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 do this we use another method provided by the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b="1" dirty="0"/>
              <a:t> </a:t>
            </a:r>
            <a:r>
              <a:rPr lang="en-US" dirty="0">
                <a:solidFill>
                  <a:schemeClr val="bg1"/>
                </a:solidFill>
              </a:rPr>
              <a:t>object  called </a:t>
            </a:r>
            <a:r>
              <a:rPr lang="en-US" b="1" dirty="0">
                <a:solidFill>
                  <a:schemeClr val="bg1"/>
                </a:solidFill>
              </a:rPr>
              <a:t>send() </a:t>
            </a:r>
            <a:r>
              <a:rPr lang="en-US" dirty="0">
                <a:solidFill>
                  <a:schemeClr val="bg1"/>
                </a:solidFill>
              </a:rPr>
              <a:t>which has the following form: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               </a:t>
            </a:r>
            <a:r>
              <a:rPr lang="en-US" i="1" dirty="0">
                <a:solidFill>
                  <a:srgbClr val="FFFF00"/>
                </a:solidFill>
              </a:rPr>
              <a:t>send(parameter);</a:t>
            </a:r>
          </a:p>
          <a:p>
            <a:r>
              <a:rPr lang="en-US" dirty="0">
                <a:solidFill>
                  <a:schemeClr val="bg1"/>
                </a:solidFill>
              </a:rPr>
              <a:t>If we have used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dirty="0">
                <a:solidFill>
                  <a:srgbClr val="FFFF00"/>
                </a:solidFill>
              </a:rPr>
              <a:t>GET</a:t>
            </a:r>
            <a:r>
              <a:rPr lang="en-US" dirty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as argument in </a:t>
            </a:r>
            <a:r>
              <a:rPr lang="en-US" b="1" dirty="0">
                <a:solidFill>
                  <a:srgbClr val="FFFF00"/>
                </a:solidFill>
              </a:rPr>
              <a:t>open() </a:t>
            </a:r>
            <a:r>
              <a:rPr lang="en-US" dirty="0">
                <a:solidFill>
                  <a:schemeClr val="bg1"/>
                </a:solidFill>
              </a:rPr>
              <a:t>then we pass </a:t>
            </a:r>
            <a:r>
              <a:rPr lang="en-US" b="1" dirty="0">
                <a:solidFill>
                  <a:srgbClr val="FFFF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as parameter.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BFCDA-082D-48BB-A7EC-85666793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Otherwise if we have used </a:t>
            </a:r>
            <a:r>
              <a:rPr lang="en-US" dirty="0">
                <a:solidFill>
                  <a:srgbClr val="FFFF00"/>
                </a:solidFill>
              </a:rPr>
              <a:t>“</a:t>
            </a:r>
            <a:r>
              <a:rPr lang="en-US" b="1" dirty="0">
                <a:solidFill>
                  <a:srgbClr val="FFFF00"/>
                </a:solidFill>
              </a:rPr>
              <a:t>POST</a:t>
            </a:r>
            <a:r>
              <a:rPr lang="en-US" dirty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as argument in </a:t>
            </a:r>
            <a:r>
              <a:rPr lang="en-US" b="1" dirty="0">
                <a:solidFill>
                  <a:srgbClr val="FFFF00"/>
                </a:solidFill>
              </a:rPr>
              <a:t>open() </a:t>
            </a:r>
            <a:r>
              <a:rPr lang="en-US" dirty="0">
                <a:solidFill>
                  <a:schemeClr val="bg1"/>
                </a:solidFill>
              </a:rPr>
              <a:t>then we have to do 2 things: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 the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setRequestHeader</a:t>
            </a:r>
            <a:r>
              <a:rPr lang="en-US" b="1" dirty="0">
                <a:solidFill>
                  <a:srgbClr val="FFFF00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method passing it </a:t>
            </a:r>
            <a:r>
              <a:rPr lang="en-US" dirty="0">
                <a:solidFill>
                  <a:srgbClr val="FFFF00"/>
                </a:solidFill>
              </a:rPr>
              <a:t>“content-type”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“ application/x-www-form-</a:t>
            </a:r>
            <a:r>
              <a:rPr lang="en-US" dirty="0" err="1">
                <a:solidFill>
                  <a:srgbClr val="FFFF00"/>
                </a:solidFill>
              </a:rPr>
              <a:t>urlencoded</a:t>
            </a:r>
            <a:r>
              <a:rPr lang="en-US" dirty="0">
                <a:solidFill>
                  <a:srgbClr val="FFFF00"/>
                </a:solidFill>
              </a:rPr>
              <a:t>”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as argument. This tells the server that the data is being sent as a part of request body.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send () </a:t>
            </a:r>
            <a:r>
              <a:rPr lang="en-US" dirty="0">
                <a:solidFill>
                  <a:schemeClr val="bg1"/>
                </a:solidFill>
              </a:rPr>
              <a:t>by passing required parameter as argument.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SENDING THE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3E1D2E1-E168-47A2-80FB-A72B893C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the complete steps will become :</a:t>
            </a:r>
          </a:p>
          <a:p>
            <a:pPr>
              <a:buNone/>
            </a:pPr>
            <a:endParaRPr lang="en-US" sz="2400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u="sng" dirty="0">
                <a:solidFill>
                  <a:schemeClr val="bg1"/>
                </a:solidFill>
              </a:rPr>
              <a:t>For Django Backend</a:t>
            </a:r>
            <a:r>
              <a:rPr lang="en-US" sz="2400" dirty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600" b="1" dirty="0" err="1">
                <a:solidFill>
                  <a:srgbClr val="FFFF00"/>
                </a:solidFill>
              </a:rPr>
              <a:t>ajaxreq.open</a:t>
            </a:r>
            <a:r>
              <a:rPr lang="en-US" sz="1600" b="1" dirty="0">
                <a:solidFill>
                  <a:srgbClr val="FFFF00"/>
                </a:solidFill>
              </a:rPr>
              <a:t>(“POST” , “</a:t>
            </a:r>
            <a:r>
              <a:rPr lang="en-US" sz="1600" b="1" dirty="0" err="1">
                <a:solidFill>
                  <a:srgbClr val="FFFF00"/>
                </a:solidFill>
              </a:rPr>
              <a:t>getdetails</a:t>
            </a:r>
            <a:r>
              <a:rPr lang="en-US" sz="1600" b="1" dirty="0">
                <a:solidFill>
                  <a:srgbClr val="FFFF00"/>
                </a:solidFill>
              </a:rPr>
              <a:t>” , true);</a:t>
            </a:r>
          </a:p>
          <a:p>
            <a:pPr>
              <a:buNone/>
            </a:pP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ajaxreq.setRequestHeader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(“content-type” , “application/x-www-  form-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urlencoded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US" sz="1600" b="1" dirty="0" err="1">
                <a:solidFill>
                  <a:srgbClr val="FFFF00"/>
                </a:solidFill>
              </a:rPr>
              <a:t>ajaxreq.send</a:t>
            </a:r>
            <a:r>
              <a:rPr lang="en-US" sz="1600" b="1" dirty="0">
                <a:solidFill>
                  <a:srgbClr val="FFFF00"/>
                </a:solidFill>
              </a:rPr>
              <a:t>(“roll=10”):</a:t>
            </a:r>
          </a:p>
          <a:p>
            <a:pPr>
              <a:buNone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BB15F-99C4-43A0-B575-B7058205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RETRIEVE THE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last step is to receive the response sent by the server .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This done by  accessing the property </a:t>
            </a:r>
            <a:r>
              <a:rPr lang="en-US" b="1" dirty="0" err="1">
                <a:solidFill>
                  <a:srgbClr val="FFFF00"/>
                </a:solidFill>
              </a:rPr>
              <a:t>responseText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object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F2BC4-3712-486A-898D-B0631A39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428736"/>
            <a:ext cx="8858312" cy="5214974"/>
          </a:xfrm>
          <a:solidFill>
            <a:srgbClr val="6C0000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function &lt;function name&gt; ()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		if(</a:t>
            </a:r>
            <a:r>
              <a:rPr lang="en-US" dirty="0" err="1">
                <a:solidFill>
                  <a:srgbClr val="FFFF00"/>
                </a:solidFill>
              </a:rPr>
              <a:t>ajaxreq.readystate</a:t>
            </a:r>
            <a:r>
              <a:rPr lang="en-US" dirty="0">
                <a:solidFill>
                  <a:srgbClr val="FFFF00"/>
                </a:solidFill>
              </a:rPr>
              <a:t>==4)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		{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    		let x= </a:t>
            </a:r>
            <a:r>
              <a:rPr lang="en-US" dirty="0" err="1">
                <a:solidFill>
                  <a:srgbClr val="FFFF00"/>
                </a:solidFill>
              </a:rPr>
              <a:t>ajaxreq.responseText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		//further processing</a:t>
            </a:r>
          </a:p>
          <a:p>
            <a:pPr>
              <a:buNone/>
            </a:pPr>
            <a:r>
              <a:rPr lang="en-US">
                <a:solidFill>
                  <a:srgbClr val="FFFF00"/>
                </a:solidFill>
              </a:rPr>
              <a:t>		}</a:t>
            </a:r>
            <a:endParaRPr lang="en-US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48718-18FD-435F-AA3B-2C05F26E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get the date from server and display it on the page.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A8EE4-DD72-4B33-8144-C0D926F6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two </a:t>
            </a:r>
            <a:r>
              <a:rPr lang="en-IN" b="1" dirty="0" err="1">
                <a:solidFill>
                  <a:srgbClr val="FFFF00"/>
                </a:solidFill>
              </a:rPr>
              <a:t>nos</a:t>
            </a:r>
            <a:r>
              <a:rPr lang="en-IN" b="1" dirty="0">
                <a:solidFill>
                  <a:srgbClr val="FFFF00"/>
                </a:solidFill>
              </a:rPr>
              <a:t> from the user , send them to the server, receive their sum from the server and display the result on the page.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41E25-0237-4E10-88E6-A93D8E76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>
                <a:solidFill>
                  <a:srgbClr val="00B0F0"/>
                </a:solidFill>
              </a:rPr>
              <a:t>Employee Name </a:t>
            </a:r>
            <a:r>
              <a:rPr lang="en-IN" b="1" dirty="0">
                <a:solidFill>
                  <a:srgbClr val="FFFF00"/>
                </a:solidFill>
              </a:rPr>
              <a:t>from the user , send it to the server, receive his/her salary from the server and display the result on the page.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SAL.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FF204-1942-432D-8742-7EB3F74F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PREREQUISITES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Familiarity</a:t>
            </a:r>
            <a:r>
              <a:rPr lang="en-US" sz="2800" b="1" dirty="0">
                <a:solidFill>
                  <a:schemeClr val="bg1"/>
                </a:solidFill>
              </a:rPr>
              <a:t> with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following:</a:t>
            </a:r>
          </a:p>
          <a:p>
            <a:pPr lvl="1">
              <a:buSzPct val="100000"/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lvl="1" indent="0">
              <a:buSzPct val="100000"/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marL="457200" lvl="1" indent="0">
              <a:buSzPct val="100000"/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marL="457200" lvl="1" indent="0">
              <a:buSzPct val="100000"/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lvl="1">
              <a:buSzPct val="100000"/>
            </a:pPr>
            <a:endParaRPr lang="en-US" sz="2200" b="1" dirty="0">
              <a:solidFill>
                <a:schemeClr val="bg1"/>
              </a:solidFill>
            </a:endParaRPr>
          </a:p>
          <a:p>
            <a:pPr lvl="1">
              <a:buSzPct val="100000"/>
              <a:buNone/>
            </a:pPr>
            <a:endParaRPr lang="en-US" sz="2200" b="1" dirty="0">
              <a:solidFill>
                <a:schemeClr val="bg1"/>
              </a:solidFill>
            </a:endParaRPr>
          </a:p>
          <a:p>
            <a:pPr>
              <a:buSzPct val="100000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8E5AFD-97CE-4346-B945-58F38295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4A0BE9-600D-4807-BE4A-EAE3C84D5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5539"/>
              </p:ext>
            </p:extLst>
          </p:nvPr>
        </p:nvGraphicFramePr>
        <p:xfrm>
          <a:off x="683568" y="4869160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31340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SERVER SIDE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6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EB4949-9CDD-A903-E8C7-14040BCC1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9759"/>
              </p:ext>
            </p:extLst>
          </p:nvPr>
        </p:nvGraphicFramePr>
        <p:xfrm>
          <a:off x="683568" y="2543304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313405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CLIENT SIDE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6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1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 , specially DOM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4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 err="1">
                <a:solidFill>
                  <a:srgbClr val="00B0F0"/>
                </a:solidFill>
              </a:rPr>
              <a:t>UserName</a:t>
            </a:r>
            <a:r>
              <a:rPr lang="en-IN" b="1" dirty="0">
                <a:solidFill>
                  <a:srgbClr val="FFFF00"/>
                </a:solidFill>
              </a:rPr>
              <a:t> from the user , and verify whether this username is available or not. If it is available then show the message “</a:t>
            </a:r>
            <a:r>
              <a:rPr lang="en-IN" b="1" dirty="0">
                <a:solidFill>
                  <a:srgbClr val="00B0F0"/>
                </a:solidFill>
              </a:rPr>
              <a:t>username available</a:t>
            </a:r>
            <a:r>
              <a:rPr lang="en-IN" b="1" dirty="0">
                <a:solidFill>
                  <a:srgbClr val="FFFF00"/>
                </a:solidFill>
              </a:rPr>
              <a:t>” in </a:t>
            </a:r>
            <a:r>
              <a:rPr lang="en-IN" b="1" dirty="0">
                <a:solidFill>
                  <a:srgbClr val="00B0F0"/>
                </a:solidFill>
              </a:rPr>
              <a:t>green</a:t>
            </a:r>
            <a:r>
              <a:rPr lang="en-IN" b="1" dirty="0">
                <a:solidFill>
                  <a:srgbClr val="FFFF00"/>
                </a:solidFill>
              </a:rPr>
              <a:t> and if it is not available then show the message “</a:t>
            </a:r>
            <a:r>
              <a:rPr lang="en-IN" b="1" dirty="0">
                <a:solidFill>
                  <a:srgbClr val="00B0F0"/>
                </a:solidFill>
              </a:rPr>
              <a:t>username not available</a:t>
            </a:r>
            <a:r>
              <a:rPr lang="en-IN" b="1" dirty="0">
                <a:solidFill>
                  <a:srgbClr val="FFFF00"/>
                </a:solidFill>
              </a:rPr>
              <a:t>” in </a:t>
            </a:r>
            <a:r>
              <a:rPr lang="en-IN" b="1" dirty="0">
                <a:solidFill>
                  <a:srgbClr val="00B0F0"/>
                </a:solidFill>
              </a:rPr>
              <a:t>red</a:t>
            </a:r>
            <a:r>
              <a:rPr lang="en-IN" b="1" dirty="0">
                <a:solidFill>
                  <a:srgbClr val="FFFF00"/>
                </a:solidFill>
              </a:rPr>
              <a:t>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users and their passwords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ALLUSERS </a:t>
            </a:r>
            <a:r>
              <a:rPr lang="en-US" b="1" dirty="0">
                <a:solidFill>
                  <a:srgbClr val="FFFF00"/>
                </a:solidFill>
              </a:rPr>
              <a:t>with columns as </a:t>
            </a:r>
            <a:r>
              <a:rPr lang="en-US" b="1" dirty="0">
                <a:solidFill>
                  <a:srgbClr val="00B0F0"/>
                </a:solidFill>
              </a:rPr>
              <a:t>USERNAME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PASSWORD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382B2-9CA0-4796-8058-010EDA88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accept an </a:t>
            </a:r>
            <a:r>
              <a:rPr lang="en-IN" b="1" dirty="0">
                <a:solidFill>
                  <a:srgbClr val="00B0F0"/>
                </a:solidFill>
              </a:rPr>
              <a:t>Employee Name </a:t>
            </a:r>
            <a:r>
              <a:rPr lang="en-IN" b="1" dirty="0">
                <a:solidFill>
                  <a:srgbClr val="FFFF00"/>
                </a:solidFill>
              </a:rPr>
              <a:t>from the user , send it to the server, receive details (</a:t>
            </a:r>
            <a:r>
              <a:rPr lang="en-IN" b="1" dirty="0">
                <a:solidFill>
                  <a:srgbClr val="00B0F0"/>
                </a:solidFill>
              </a:rPr>
              <a:t>EMPNO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ENAME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SAL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JOB</a:t>
            </a:r>
            <a:r>
              <a:rPr lang="en-IN" b="1" dirty="0">
                <a:solidFill>
                  <a:srgbClr val="FFFF00"/>
                </a:solidFill>
              </a:rPr>
              <a:t>)from the server and display the result on the page.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EMPNO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00B0F0"/>
                </a:solidFill>
              </a:rPr>
              <a:t>ENAME,SAL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JOB.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BFF3E-7168-4D2E-AA9B-5B2FA837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Write an AJAX based application to allow the user to select  an </a:t>
            </a:r>
            <a:r>
              <a:rPr lang="en-IN" b="1" dirty="0">
                <a:solidFill>
                  <a:srgbClr val="00B0F0"/>
                </a:solidFill>
              </a:rPr>
              <a:t>Employee Number </a:t>
            </a:r>
            <a:r>
              <a:rPr lang="en-IN" b="1" dirty="0">
                <a:solidFill>
                  <a:srgbClr val="FFFF00"/>
                </a:solidFill>
              </a:rPr>
              <a:t>from a drop down list  , send it to the server, receive his/her </a:t>
            </a:r>
            <a:r>
              <a:rPr lang="en-IN" b="1" dirty="0">
                <a:solidFill>
                  <a:srgbClr val="00B0F0"/>
                </a:solidFill>
              </a:rPr>
              <a:t>ENAME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DEPTNO</a:t>
            </a:r>
            <a:r>
              <a:rPr lang="en-IN" b="1" dirty="0">
                <a:solidFill>
                  <a:srgbClr val="FFFF00"/>
                </a:solidFill>
              </a:rPr>
              <a:t>,</a:t>
            </a:r>
            <a:r>
              <a:rPr lang="en-IN" b="1" dirty="0">
                <a:solidFill>
                  <a:srgbClr val="00B0F0"/>
                </a:solidFill>
              </a:rPr>
              <a:t>SALARY</a:t>
            </a:r>
            <a:r>
              <a:rPr lang="en-IN" b="1" dirty="0">
                <a:solidFill>
                  <a:srgbClr val="FFFF00"/>
                </a:solidFill>
              </a:rPr>
              <a:t> and </a:t>
            </a:r>
            <a:r>
              <a:rPr lang="en-IN" b="1" dirty="0">
                <a:solidFill>
                  <a:srgbClr val="00B0F0"/>
                </a:solidFill>
              </a:rPr>
              <a:t>JOB</a:t>
            </a:r>
            <a:r>
              <a:rPr lang="en-IN" b="1" dirty="0">
                <a:solidFill>
                  <a:srgbClr val="FFFF00"/>
                </a:solidFill>
              </a:rPr>
              <a:t>  from the server and display the result on the page. Make sure the </a:t>
            </a:r>
            <a:r>
              <a:rPr lang="en-IN" b="1" dirty="0">
                <a:solidFill>
                  <a:srgbClr val="00B0F0"/>
                </a:solidFill>
              </a:rPr>
              <a:t>Employee Numbers </a:t>
            </a:r>
            <a:r>
              <a:rPr lang="en-IN" b="1" dirty="0">
                <a:solidFill>
                  <a:srgbClr val="FFFF00"/>
                </a:solidFill>
              </a:rPr>
              <a:t>shown are also picked from the database.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Assume names of all the Employees and their salaries are stored in the database in a table called </a:t>
            </a:r>
            <a:r>
              <a:rPr lang="en-US" b="1" dirty="0">
                <a:solidFill>
                  <a:srgbClr val="00B0F0"/>
                </a:solidFill>
              </a:rPr>
              <a:t>EMP</a:t>
            </a:r>
            <a:r>
              <a:rPr lang="en-US" b="1" dirty="0">
                <a:solidFill>
                  <a:srgbClr val="FFFF00"/>
                </a:solidFill>
              </a:rPr>
              <a:t> with columns as </a:t>
            </a:r>
            <a:r>
              <a:rPr lang="en-US" b="1" dirty="0">
                <a:solidFill>
                  <a:srgbClr val="00B0F0"/>
                </a:solidFill>
              </a:rPr>
              <a:t>ENAME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SAL.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71580-D610-436C-A9D0-A3136B5C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b="1" dirty="0">
                <a:solidFill>
                  <a:srgbClr val="FFFF00"/>
                </a:solidFill>
              </a:rPr>
              <a:t>Modify the EXERCISE 5 , so that even if the user presses ENTER key after inputting ENAME then also record should be displayed.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4300-003C-4440-9B5E-00C8F01B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Develop an </a:t>
            </a:r>
            <a:r>
              <a:rPr lang="en-US" b="1" dirty="0">
                <a:solidFill>
                  <a:srgbClr val="00B0F0"/>
                </a:solidFill>
              </a:rPr>
              <a:t>AJAX</a:t>
            </a:r>
            <a:r>
              <a:rPr lang="en-US" b="1" dirty="0">
                <a:solidFill>
                  <a:srgbClr val="FFFF00"/>
                </a:solidFill>
              </a:rPr>
              <a:t> based </a:t>
            </a:r>
            <a:r>
              <a:rPr lang="en-US" b="1" dirty="0">
                <a:solidFill>
                  <a:srgbClr val="00B0F0"/>
                </a:solidFill>
              </a:rPr>
              <a:t>REGISTRATION APPLICATION</a:t>
            </a:r>
            <a:r>
              <a:rPr lang="en-IN" b="1" dirty="0">
                <a:solidFill>
                  <a:srgbClr val="FFFF00"/>
                </a:solidFill>
              </a:rPr>
              <a:t> having following behaviour: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 The registration page should have following fields: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</a:t>
            </a:r>
            <a:r>
              <a:rPr lang="en-IN" b="1" dirty="0" err="1">
                <a:solidFill>
                  <a:srgbClr val="FFFF00"/>
                </a:solidFill>
              </a:rPr>
              <a:t>i</a:t>
            </a:r>
            <a:r>
              <a:rPr lang="en-IN" b="1" dirty="0">
                <a:solidFill>
                  <a:srgbClr val="FFFF00"/>
                </a:solidFill>
              </a:rPr>
              <a:t>) User ID (It should be your email id).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(ii) Password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	   (iii) </a:t>
            </a:r>
            <a:r>
              <a:rPr lang="en-IN" b="1" dirty="0" err="1">
                <a:solidFill>
                  <a:srgbClr val="FFFF00"/>
                </a:solidFill>
              </a:rPr>
              <a:t>UserName</a:t>
            </a:r>
            <a:endParaRPr lang="en-IN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If registration is successful then it should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welcome the user (</a:t>
            </a:r>
            <a:r>
              <a:rPr lang="en-IN" b="1" dirty="0">
                <a:solidFill>
                  <a:srgbClr val="00B0F0"/>
                </a:solidFill>
              </a:rPr>
              <a:t>Make sure registration only happens if the User ID provided is available</a:t>
            </a:r>
            <a:r>
              <a:rPr lang="en-IN" b="1" dirty="0">
                <a:solidFill>
                  <a:srgbClr val="FFFF00"/>
                </a:solidFill>
              </a:rPr>
              <a:t>).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If User ID is not available it should ask user to register 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again with different user ID.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D37C4-D7D0-4F9C-B4F2-7A82C914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 9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US" b="1" dirty="0">
                <a:solidFill>
                  <a:srgbClr val="FFFF00"/>
                </a:solidFill>
              </a:rPr>
              <a:t>Develop an </a:t>
            </a:r>
            <a:r>
              <a:rPr lang="en-US" b="1" dirty="0">
                <a:solidFill>
                  <a:srgbClr val="00B0F0"/>
                </a:solidFill>
              </a:rPr>
              <a:t>AJAX</a:t>
            </a:r>
            <a:r>
              <a:rPr lang="en-US" b="1" dirty="0">
                <a:solidFill>
                  <a:srgbClr val="FFFF00"/>
                </a:solidFill>
              </a:rPr>
              <a:t> based </a:t>
            </a:r>
            <a:r>
              <a:rPr lang="en-US" b="1" dirty="0">
                <a:solidFill>
                  <a:srgbClr val="00B0F0"/>
                </a:solidFill>
              </a:rPr>
              <a:t>LOGIN APPLICATION</a:t>
            </a:r>
            <a:r>
              <a:rPr lang="en-IN" b="1" dirty="0">
                <a:solidFill>
                  <a:srgbClr val="FFFF00"/>
                </a:solidFill>
              </a:rPr>
              <a:t> having following behaviour:</a:t>
            </a:r>
          </a:p>
          <a:p>
            <a:r>
              <a:rPr lang="en-IN" b="1" dirty="0">
                <a:solidFill>
                  <a:srgbClr val="FFFF00"/>
                </a:solidFill>
              </a:rPr>
              <a:t>	1. </a:t>
            </a:r>
            <a:r>
              <a:rPr lang="en-IN" b="1">
                <a:solidFill>
                  <a:srgbClr val="FFFF00"/>
                </a:solidFill>
              </a:rPr>
              <a:t>It should perform </a:t>
            </a:r>
            <a:r>
              <a:rPr lang="en-IN" b="1" dirty="0">
                <a:solidFill>
                  <a:srgbClr val="FFFF00"/>
                </a:solidFill>
              </a:rPr>
              <a:t>validation</a:t>
            </a:r>
          </a:p>
          <a:p>
            <a:r>
              <a:rPr lang="en-IN" b="1" dirty="0">
                <a:solidFill>
                  <a:srgbClr val="FFFF00"/>
                </a:solidFill>
              </a:rPr>
              <a:t>	2. If validation is successful then login credentials should be passed to server</a:t>
            </a:r>
          </a:p>
          <a:p>
            <a:r>
              <a:rPr lang="en-IN" b="1" dirty="0">
                <a:solidFill>
                  <a:srgbClr val="FFFF00"/>
                </a:solidFill>
              </a:rPr>
              <a:t>	3. At the server end login credentials should be verified with the database and accordingly the response should be generated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>
                <a:solidFill>
                  <a:srgbClr val="FFFF00"/>
                </a:solidFill>
              </a:rPr>
              <a:t>Finally this response should be generated on the page via AJAX.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CF08C-1EB3-4956-98FA-3B581F56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stands for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Asynchronous Java script And Xml</a:t>
            </a:r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AJAX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language </a:t>
            </a:r>
            <a:r>
              <a:rPr lang="en-US" dirty="0">
                <a:solidFill>
                  <a:schemeClr val="bg1"/>
                </a:solidFill>
              </a:rPr>
              <a:t>, rather it is a </a:t>
            </a:r>
            <a:r>
              <a:rPr lang="en-US" i="1" u="sng" dirty="0">
                <a:solidFill>
                  <a:srgbClr val="92D050"/>
                </a:solidFill>
              </a:rPr>
              <a:t>new style of programming </a:t>
            </a:r>
            <a:r>
              <a:rPr lang="en-US" dirty="0">
                <a:solidFill>
                  <a:schemeClr val="bg1"/>
                </a:solidFill>
              </a:rPr>
              <a:t>made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popular</a:t>
            </a:r>
            <a:r>
              <a:rPr lang="en-US" dirty="0">
                <a:solidFill>
                  <a:schemeClr val="bg1"/>
                </a:solidFill>
              </a:rPr>
              <a:t> by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2007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today</a:t>
            </a:r>
            <a:r>
              <a:rPr lang="en-US" dirty="0">
                <a:solidFill>
                  <a:schemeClr val="bg1"/>
                </a:solidFill>
              </a:rPr>
              <a:t> it is the </a:t>
            </a:r>
            <a:r>
              <a:rPr lang="en-US" b="1" u="sng" dirty="0">
                <a:solidFill>
                  <a:srgbClr val="92D050"/>
                </a:solidFill>
              </a:rPr>
              <a:t>backbone</a:t>
            </a:r>
            <a:r>
              <a:rPr lang="en-US" u="sng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every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web application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23FDC-2434-44F3-B8C4-FA561425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OF AJAX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When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was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released</a:t>
            </a:r>
            <a:r>
              <a:rPr lang="en-US" dirty="0">
                <a:solidFill>
                  <a:schemeClr val="bg1"/>
                </a:solidFill>
              </a:rPr>
              <a:t> , it was able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interact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b="1" u="sng" dirty="0">
                <a:solidFill>
                  <a:srgbClr val="92D050"/>
                </a:solidFill>
              </a:rPr>
              <a:t>Html</a:t>
            </a:r>
            <a:r>
              <a:rPr lang="en-US" dirty="0">
                <a:solidFill>
                  <a:schemeClr val="bg1"/>
                </a:solidFill>
              </a:rPr>
              <a:t> but it had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 way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communicating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the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r>
              <a:rPr lang="en-US" i="1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Thus ,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way </a:t>
            </a:r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b="1" dirty="0">
                <a:solidFill>
                  <a:srgbClr val="92D050"/>
                </a:solidFill>
              </a:rPr>
              <a:t>Html page </a:t>
            </a:r>
            <a:r>
              <a:rPr lang="en-US" dirty="0">
                <a:solidFill>
                  <a:schemeClr val="bg1"/>
                </a:solidFill>
              </a:rPr>
              <a:t>could </a:t>
            </a:r>
            <a:r>
              <a:rPr lang="en-US" b="1" dirty="0">
                <a:solidFill>
                  <a:srgbClr val="FFFF00"/>
                </a:solidFill>
              </a:rPr>
              <a:t>communicate</a:t>
            </a:r>
            <a:r>
              <a:rPr lang="en-US" dirty="0">
                <a:solidFill>
                  <a:schemeClr val="bg1"/>
                </a:solidFill>
              </a:rPr>
              <a:t> with a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 side codes </a:t>
            </a:r>
            <a:r>
              <a:rPr lang="en-US" dirty="0">
                <a:solidFill>
                  <a:schemeClr val="bg1"/>
                </a:solidFill>
              </a:rPr>
              <a:t>like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was to make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form </a:t>
            </a:r>
            <a:r>
              <a:rPr lang="en-US" dirty="0">
                <a:solidFill>
                  <a:schemeClr val="bg1"/>
                </a:solidFill>
              </a:rPr>
              <a:t>containing a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 button </a:t>
            </a:r>
            <a:r>
              <a:rPr lang="en-US" dirty="0">
                <a:solidFill>
                  <a:schemeClr val="bg1"/>
                </a:solidFill>
              </a:rPr>
              <a:t>and generating </a:t>
            </a:r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POST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request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2DBE4-2C6D-45A5-A13F-5DBBDDE2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Now , when the user clicks </a:t>
            </a:r>
            <a:r>
              <a:rPr lang="en-US" b="1" dirty="0">
                <a:solidFill>
                  <a:srgbClr val="FFFF00"/>
                </a:solidFill>
              </a:rPr>
              <a:t>submit button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new page is generated by the server containing the desired results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But , sometimes on slow networks this could take time 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Moreover most of the time the new page has </a:t>
            </a:r>
            <a:r>
              <a:rPr lang="en-US" i="1" dirty="0">
                <a:solidFill>
                  <a:srgbClr val="FFFF00"/>
                </a:solidFill>
              </a:rPr>
              <a:t>90% elements same as the previous page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only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10% of data gets changed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OF AJAX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0F2866-CDF4-43D3-BE51-CC3CB06E2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Ajax attempts to remedy this problem by </a:t>
            </a:r>
            <a:r>
              <a:rPr lang="en-US" dirty="0">
                <a:solidFill>
                  <a:srgbClr val="FFFF00"/>
                </a:solidFill>
              </a:rPr>
              <a:t>letting our Java script communicate directly with the server, </a:t>
            </a:r>
            <a:r>
              <a:rPr lang="en-US" dirty="0">
                <a:solidFill>
                  <a:schemeClr val="bg1"/>
                </a:solidFill>
              </a:rPr>
              <a:t>using a special Java script object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With this object, our </a:t>
            </a:r>
            <a:r>
              <a:rPr lang="en-US" i="1" dirty="0">
                <a:solidFill>
                  <a:srgbClr val="FFFF00"/>
                </a:solidFill>
              </a:rPr>
              <a:t>Java script can get information from the server </a:t>
            </a:r>
            <a:r>
              <a:rPr lang="en-US" b="1" i="1" dirty="0">
                <a:solidFill>
                  <a:srgbClr val="FFFF00"/>
                </a:solidFill>
              </a:rPr>
              <a:t>without having to load a new page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E43B1-03EA-4EEB-B378-B4F719B3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STEPS OF AJAX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Following are the steps involved in </a:t>
            </a:r>
            <a:r>
              <a:rPr lang="en-US" b="1" dirty="0">
                <a:solidFill>
                  <a:srgbClr val="FFFF00"/>
                </a:solidFill>
              </a:rPr>
              <a:t>AJAX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Create Object for Ajax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Specify a Handler.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Send the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Retrieve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C3349-36EC-4559-85F0-DC3DC570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CREATING -OBJECT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The first  step in </a:t>
            </a:r>
            <a:r>
              <a:rPr lang="en-US" b="1" dirty="0">
                <a:solidFill>
                  <a:srgbClr val="FFFF00"/>
                </a:solidFill>
              </a:rPr>
              <a:t>AJAX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based communication is to create an object of type </a:t>
            </a:r>
            <a:r>
              <a:rPr lang="en-US" b="1" dirty="0" err="1">
                <a:solidFill>
                  <a:srgbClr val="FFFF00"/>
                </a:solidFill>
              </a:rPr>
              <a:t>XMLHttpRequest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It is a built in class supported by every browser which has some very important </a:t>
            </a:r>
            <a:r>
              <a:rPr lang="en-US" b="1" i="1" dirty="0">
                <a:solidFill>
                  <a:srgbClr val="FFFF00"/>
                </a:solidFill>
              </a:rPr>
              <a:t>properties/methods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generating Ajax request and receiving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B00D4-1B8B-48CF-9B8A-32D58164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44624"/>
            <a:ext cx="1872208" cy="105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1566</Words>
  <Application>Microsoft Office PowerPoint</Application>
  <PresentationFormat>On-screen Show (4:3)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TODAY’S AGENDA</vt:lpstr>
      <vt:lpstr>PREREQUISITES</vt:lpstr>
      <vt:lpstr>INTRODUCTION</vt:lpstr>
      <vt:lpstr>NEED OF AJAX</vt:lpstr>
      <vt:lpstr>NEED OF AJAX</vt:lpstr>
      <vt:lpstr>SOLUTION</vt:lpstr>
      <vt:lpstr>STEPS OF AJAX PROGRAMMING</vt:lpstr>
      <vt:lpstr>CREATING -OBJECT</vt:lpstr>
      <vt:lpstr>CODE</vt:lpstr>
      <vt:lpstr>SPECIFY HANDLER</vt:lpstr>
      <vt:lpstr>SPECIFY HANDLER</vt:lpstr>
      <vt:lpstr>SPECIFY HANDLER</vt:lpstr>
      <vt:lpstr>THE readyState PROPERTY</vt:lpstr>
      <vt:lpstr>readyState VALUES</vt:lpstr>
      <vt:lpstr>THE readyState PROPERTY</vt:lpstr>
      <vt:lpstr>THE Handler FUNCTION</vt:lpstr>
      <vt:lpstr>SEND THE  INFORMATION</vt:lpstr>
      <vt:lpstr>OPENING THE CONNECTION</vt:lpstr>
      <vt:lpstr>OPENING THE CONNECTION</vt:lpstr>
      <vt:lpstr>OPENING THE CONNECTION</vt:lpstr>
      <vt:lpstr>SENDING THE REQUEST</vt:lpstr>
      <vt:lpstr>SENDING THE REQUEST</vt:lpstr>
      <vt:lpstr>SAMPLE</vt:lpstr>
      <vt:lpstr>RETRIEVE THE DATA</vt:lpstr>
      <vt:lpstr>SYNTAX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275</cp:revision>
  <dcterms:created xsi:type="dcterms:W3CDTF">2017-12-26T10:06:07Z</dcterms:created>
  <dcterms:modified xsi:type="dcterms:W3CDTF">2022-07-20T05:51:04Z</dcterms:modified>
</cp:coreProperties>
</file>