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399" r:id="rId4"/>
    <p:sldId id="436" r:id="rId5"/>
    <p:sldId id="435" r:id="rId6"/>
    <p:sldId id="359" r:id="rId7"/>
    <p:sldId id="401" r:id="rId8"/>
    <p:sldId id="400" r:id="rId9"/>
    <p:sldId id="410" r:id="rId10"/>
    <p:sldId id="426" r:id="rId11"/>
    <p:sldId id="427" r:id="rId12"/>
    <p:sldId id="360" r:id="rId13"/>
    <p:sldId id="429" r:id="rId14"/>
    <p:sldId id="428" r:id="rId15"/>
    <p:sldId id="374" r:id="rId16"/>
    <p:sldId id="411" r:id="rId17"/>
    <p:sldId id="361" r:id="rId18"/>
    <p:sldId id="378" r:id="rId19"/>
    <p:sldId id="379" r:id="rId20"/>
    <p:sldId id="402" r:id="rId21"/>
    <p:sldId id="376" r:id="rId22"/>
    <p:sldId id="412" r:id="rId23"/>
    <p:sldId id="380" r:id="rId24"/>
    <p:sldId id="425" r:id="rId25"/>
    <p:sldId id="396" r:id="rId26"/>
    <p:sldId id="397" r:id="rId27"/>
    <p:sldId id="430" r:id="rId28"/>
    <p:sldId id="431" r:id="rId29"/>
    <p:sldId id="432" r:id="rId30"/>
    <p:sldId id="433" r:id="rId31"/>
    <p:sldId id="398" r:id="rId32"/>
    <p:sldId id="404" r:id="rId33"/>
    <p:sldId id="405" r:id="rId34"/>
    <p:sldId id="407" r:id="rId35"/>
    <p:sldId id="406" r:id="rId36"/>
    <p:sldId id="388" r:id="rId37"/>
    <p:sldId id="434" r:id="rId38"/>
    <p:sldId id="371" r:id="rId39"/>
    <p:sldId id="438" r:id="rId40"/>
    <p:sldId id="437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281D8503-4D4C-4554-A909-766955992036}"/>
    <pc:docChg chg="modSld">
      <pc:chgData name="Sharma Computer Academy" userId="08476b32c11f4418" providerId="LiveId" clId="{281D8503-4D4C-4554-A909-766955992036}" dt="2020-10-25T09:18:32.246" v="4" actId="20577"/>
      <pc:docMkLst>
        <pc:docMk/>
      </pc:docMkLst>
      <pc:sldChg chg="modSp">
        <pc:chgData name="Sharma Computer Academy" userId="08476b32c11f4418" providerId="LiveId" clId="{281D8503-4D4C-4554-A909-766955992036}" dt="2020-10-25T09:18:32.246" v="4" actId="20577"/>
        <pc:sldMkLst>
          <pc:docMk/>
          <pc:sldMk cId="0" sldId="406"/>
        </pc:sldMkLst>
        <pc:spChg chg="mod">
          <ac:chgData name="Sharma Computer Academy" userId="08476b32c11f4418" providerId="LiveId" clId="{281D8503-4D4C-4554-A909-766955992036}" dt="2020-10-25T09:18:32.246" v="4" actId="20577"/>
          <ac:spMkLst>
            <pc:docMk/>
            <pc:sldMk cId="0" sldId="40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81D8503-4D4C-4554-A909-766955992036}" dt="2020-10-25T09:16:14.881" v="2" actId="20577"/>
        <pc:sldMkLst>
          <pc:docMk/>
          <pc:sldMk cId="0" sldId="427"/>
        </pc:sldMkLst>
        <pc:graphicFrameChg chg="modGraphic">
          <ac:chgData name="Sharma Computer Academy" userId="08476b32c11f4418" providerId="LiveId" clId="{281D8503-4D4C-4554-A909-766955992036}" dt="2020-10-25T09:16:14.881" v="2" actId="20577"/>
          <ac:graphicFrameMkLst>
            <pc:docMk/>
            <pc:sldMk cId="0" sldId="427"/>
            <ac:graphicFrameMk id="7" creationId="{00000000-0000-0000-0000-000000000000}"/>
          </ac:graphicFrameMkLst>
        </pc:graphicFrameChg>
      </pc:sldChg>
      <pc:sldChg chg="modSp">
        <pc:chgData name="Sharma Computer Academy" userId="08476b32c11f4418" providerId="LiveId" clId="{281D8503-4D4C-4554-A909-766955992036}" dt="2020-10-25T09:10:11.790" v="0" actId="20577"/>
        <pc:sldMkLst>
          <pc:docMk/>
          <pc:sldMk cId="0" sldId="438"/>
        </pc:sldMkLst>
        <pc:spChg chg="mod">
          <ac:chgData name="Sharma Computer Academy" userId="08476b32c11f4418" providerId="LiveId" clId="{281D8503-4D4C-4554-A909-766955992036}" dt="2020-10-25T09:10:11.790" v="0" actId="20577"/>
          <ac:spMkLst>
            <pc:docMk/>
            <pc:sldMk cId="0" sldId="438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BBC6A0F2-0D3F-4A50-9C03-F5CCCF6CED59}"/>
    <pc:docChg chg="custSel delSld modSld">
      <pc:chgData name="Sharma Computer Academy" userId="08476b32c11f4418" providerId="LiveId" clId="{BBC6A0F2-0D3F-4A50-9C03-F5CCCF6CED59}" dt="2021-11-13T11:26:00.429" v="146" actId="20577"/>
      <pc:docMkLst>
        <pc:docMk/>
      </pc:docMkLst>
      <pc:sldChg chg="modSp">
        <pc:chgData name="Sharma Computer Academy" userId="08476b32c11f4418" providerId="LiveId" clId="{BBC6A0F2-0D3F-4A50-9C03-F5CCCF6CED59}" dt="2021-11-12T06:53:40.210" v="105" actId="207"/>
        <pc:sldMkLst>
          <pc:docMk/>
          <pc:sldMk cId="0" sldId="257"/>
        </pc:sldMkLst>
        <pc:spChg chg="mod">
          <ac:chgData name="Sharma Computer Academy" userId="08476b32c11f4418" providerId="LiveId" clId="{BBC6A0F2-0D3F-4A50-9C03-F5CCCF6CED59}" dt="2021-11-12T06:53:40.210" v="105" actId="20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BC6A0F2-0D3F-4A50-9C03-F5CCCF6CED59}" dt="2021-11-12T06:52:57.486" v="103" actId="113"/>
        <pc:sldMkLst>
          <pc:docMk/>
          <pc:sldMk cId="0" sldId="360"/>
        </pc:sldMkLst>
        <pc:spChg chg="mod">
          <ac:chgData name="Sharma Computer Academy" userId="08476b32c11f4418" providerId="LiveId" clId="{BBC6A0F2-0D3F-4A50-9C03-F5CCCF6CED59}" dt="2021-11-12T06:52:57.486" v="103" actId="113"/>
          <ac:spMkLst>
            <pc:docMk/>
            <pc:sldMk cId="0" sldId="360"/>
            <ac:spMk id="3" creationId="{00000000-0000-0000-0000-000000000000}"/>
          </ac:spMkLst>
        </pc:spChg>
      </pc:sldChg>
      <pc:sldChg chg="modSp del modAnim">
        <pc:chgData name="Sharma Computer Academy" userId="08476b32c11f4418" providerId="LiveId" clId="{BBC6A0F2-0D3F-4A50-9C03-F5CCCF6CED59}" dt="2021-11-12T07:52:42.743" v="106" actId="2696"/>
        <pc:sldMkLst>
          <pc:docMk/>
          <pc:sldMk cId="3793412790" sldId="361"/>
        </pc:sldMkLst>
        <pc:spChg chg="mod">
          <ac:chgData name="Sharma Computer Academy" userId="08476b32c11f4418" providerId="LiveId" clId="{BBC6A0F2-0D3F-4A50-9C03-F5CCCF6CED59}" dt="2021-11-12T06:50:44.810" v="93" actId="20577"/>
          <ac:spMkLst>
            <pc:docMk/>
            <pc:sldMk cId="3793412790" sldId="36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BBC6A0F2-0D3F-4A50-9C03-F5CCCF6CED59}" dt="2021-11-13T09:22:42.510" v="121" actId="20577"/>
        <pc:sldMkLst>
          <pc:docMk/>
          <pc:sldMk cId="0" sldId="371"/>
        </pc:sldMkLst>
        <pc:spChg chg="mod">
          <ac:chgData name="Sharma Computer Academy" userId="08476b32c11f4418" providerId="LiveId" clId="{BBC6A0F2-0D3F-4A50-9C03-F5CCCF6CED59}" dt="2021-11-13T09:22:42.510" v="121" actId="20577"/>
          <ac:spMkLst>
            <pc:docMk/>
            <pc:sldMk cId="0" sldId="371"/>
            <ac:spMk id="3" creationId="{00000000-0000-0000-0000-000000000000}"/>
          </ac:spMkLst>
        </pc:spChg>
        <pc:graphicFrameChg chg="mod modGraphic">
          <ac:chgData name="Sharma Computer Academy" userId="08476b32c11f4418" providerId="LiveId" clId="{BBC6A0F2-0D3F-4A50-9C03-F5CCCF6CED59}" dt="2021-11-12T06:49:50.301" v="91" actId="20577"/>
          <ac:graphicFrameMkLst>
            <pc:docMk/>
            <pc:sldMk cId="0" sldId="371"/>
            <ac:graphicFrameMk id="6" creationId="{00000000-0000-0000-0000-000000000000}"/>
          </ac:graphicFrameMkLst>
        </pc:graphicFrameChg>
      </pc:sldChg>
      <pc:sldChg chg="del">
        <pc:chgData name="Sharma Computer Academy" userId="08476b32c11f4418" providerId="LiveId" clId="{BBC6A0F2-0D3F-4A50-9C03-F5CCCF6CED59}" dt="2021-11-12T07:53:07.280" v="107" actId="2696"/>
        <pc:sldMkLst>
          <pc:docMk/>
          <pc:sldMk cId="1458094219" sldId="376"/>
        </pc:sldMkLst>
      </pc:sldChg>
      <pc:sldChg chg="del">
        <pc:chgData name="Sharma Computer Academy" userId="08476b32c11f4418" providerId="LiveId" clId="{BBC6A0F2-0D3F-4A50-9C03-F5CCCF6CED59}" dt="2021-11-12T07:52:42.743" v="106" actId="2696"/>
        <pc:sldMkLst>
          <pc:docMk/>
          <pc:sldMk cId="3617178166" sldId="378"/>
        </pc:sldMkLst>
      </pc:sldChg>
      <pc:sldChg chg="modSp del">
        <pc:chgData name="Sharma Computer Academy" userId="08476b32c11f4418" providerId="LiveId" clId="{BBC6A0F2-0D3F-4A50-9C03-F5CCCF6CED59}" dt="2021-11-12T07:52:42.743" v="106" actId="2696"/>
        <pc:sldMkLst>
          <pc:docMk/>
          <pc:sldMk cId="807241283" sldId="379"/>
        </pc:sldMkLst>
        <pc:spChg chg="mod">
          <ac:chgData name="Sharma Computer Academy" userId="08476b32c11f4418" providerId="LiveId" clId="{BBC6A0F2-0D3F-4A50-9C03-F5CCCF6CED59}" dt="2021-11-12T06:43:57.136" v="35" actId="207"/>
          <ac:spMkLst>
            <pc:docMk/>
            <pc:sldMk cId="807241283" sldId="37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BC6A0F2-0D3F-4A50-9C03-F5CCCF6CED59}" dt="2021-11-12T07:54:20.373" v="111" actId="113"/>
        <pc:sldMkLst>
          <pc:docMk/>
          <pc:sldMk cId="0" sldId="396"/>
        </pc:sldMkLst>
        <pc:spChg chg="mod">
          <ac:chgData name="Sharma Computer Academy" userId="08476b32c11f4418" providerId="LiveId" clId="{BBC6A0F2-0D3F-4A50-9C03-F5CCCF6CED59}" dt="2021-11-12T07:54:20.373" v="111" actId="113"/>
          <ac:spMkLst>
            <pc:docMk/>
            <pc:sldMk cId="0" sldId="39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BC6A0F2-0D3F-4A50-9C03-F5CCCF6CED59}" dt="2021-11-12T07:55:45.628" v="119" actId="20577"/>
        <pc:sldMkLst>
          <pc:docMk/>
          <pc:sldMk cId="0" sldId="397"/>
        </pc:sldMkLst>
        <pc:spChg chg="mod">
          <ac:chgData name="Sharma Computer Academy" userId="08476b32c11f4418" providerId="LiveId" clId="{BBC6A0F2-0D3F-4A50-9C03-F5CCCF6CED59}" dt="2021-11-12T07:55:45.628" v="119" actId="20577"/>
          <ac:spMkLst>
            <pc:docMk/>
            <pc:sldMk cId="0" sldId="39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BC6A0F2-0D3F-4A50-9C03-F5CCCF6CED59}" dt="2021-11-12T06:39:00.103" v="6" actId="207"/>
        <pc:sldMkLst>
          <pc:docMk/>
          <pc:sldMk cId="0" sldId="399"/>
        </pc:sldMkLst>
        <pc:spChg chg="mod">
          <ac:chgData name="Sharma Computer Academy" userId="08476b32c11f4418" providerId="LiveId" clId="{BBC6A0F2-0D3F-4A50-9C03-F5CCCF6CED59}" dt="2021-11-12T06:39:00.103" v="6" actId="207"/>
          <ac:spMkLst>
            <pc:docMk/>
            <pc:sldMk cId="0" sldId="39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BC6A0F2-0D3F-4A50-9C03-F5CCCF6CED59}" dt="2021-11-12T06:42:14.814" v="25" actId="207"/>
        <pc:sldMkLst>
          <pc:docMk/>
          <pc:sldMk cId="0" sldId="401"/>
        </pc:sldMkLst>
        <pc:spChg chg="mod">
          <ac:chgData name="Sharma Computer Academy" userId="08476b32c11f4418" providerId="LiveId" clId="{BBC6A0F2-0D3F-4A50-9C03-F5CCCF6CED59}" dt="2021-11-12T06:42:14.814" v="25" actId="207"/>
          <ac:spMkLst>
            <pc:docMk/>
            <pc:sldMk cId="0" sldId="40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BC6A0F2-0D3F-4A50-9C03-F5CCCF6CED59}" dt="2021-11-12T06:43:20.067" v="32" actId="115"/>
        <pc:sldMkLst>
          <pc:docMk/>
          <pc:sldMk cId="0" sldId="402"/>
        </pc:sldMkLst>
        <pc:spChg chg="mod">
          <ac:chgData name="Sharma Computer Academy" userId="08476b32c11f4418" providerId="LiveId" clId="{BBC6A0F2-0D3F-4A50-9C03-F5CCCF6CED59}" dt="2021-11-12T06:43:20.067" v="32" actId="115"/>
          <ac:spMkLst>
            <pc:docMk/>
            <pc:sldMk cId="0" sldId="40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BC6A0F2-0D3F-4A50-9C03-F5CCCF6CED59}" dt="2021-11-12T06:46:40.002" v="43" actId="20577"/>
        <pc:sldMkLst>
          <pc:docMk/>
          <pc:sldMk cId="0" sldId="406"/>
        </pc:sldMkLst>
        <pc:spChg chg="mod">
          <ac:chgData name="Sharma Computer Academy" userId="08476b32c11f4418" providerId="LiveId" clId="{BBC6A0F2-0D3F-4A50-9C03-F5CCCF6CED59}" dt="2021-11-12T06:46:40.002" v="43" actId="20577"/>
          <ac:spMkLst>
            <pc:docMk/>
            <pc:sldMk cId="0" sldId="40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BC6A0F2-0D3F-4A50-9C03-F5CCCF6CED59}" dt="2021-11-12T06:52:31.796" v="99" actId="207"/>
        <pc:sldMkLst>
          <pc:docMk/>
          <pc:sldMk cId="0" sldId="426"/>
        </pc:sldMkLst>
        <pc:spChg chg="mod">
          <ac:chgData name="Sharma Computer Academy" userId="08476b32c11f4418" providerId="LiveId" clId="{BBC6A0F2-0D3F-4A50-9C03-F5CCCF6CED59}" dt="2021-11-12T06:52:31.796" v="99" actId="207"/>
          <ac:spMkLst>
            <pc:docMk/>
            <pc:sldMk cId="0" sldId="42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BC6A0F2-0D3F-4A50-9C03-F5CCCF6CED59}" dt="2021-11-13T11:26:00.429" v="146" actId="20577"/>
        <pc:sldMkLst>
          <pc:docMk/>
          <pc:sldMk cId="0" sldId="435"/>
        </pc:sldMkLst>
        <pc:spChg chg="mod">
          <ac:chgData name="Sharma Computer Academy" userId="08476b32c11f4418" providerId="LiveId" clId="{BBC6A0F2-0D3F-4A50-9C03-F5CCCF6CED59}" dt="2021-11-13T11:26:00.429" v="146" actId="20577"/>
          <ac:spMkLst>
            <pc:docMk/>
            <pc:sldMk cId="0" sldId="43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BC6A0F2-0D3F-4A50-9C03-F5CCCF6CED59}" dt="2021-11-12T06:39:38.500" v="9" actId="207"/>
        <pc:sldMkLst>
          <pc:docMk/>
          <pc:sldMk cId="0" sldId="436"/>
        </pc:sldMkLst>
        <pc:spChg chg="mod">
          <ac:chgData name="Sharma Computer Academy" userId="08476b32c11f4418" providerId="LiveId" clId="{BBC6A0F2-0D3F-4A50-9C03-F5CCCF6CED59}" dt="2021-11-12T06:39:38.500" v="9" actId="207"/>
          <ac:spMkLst>
            <pc:docMk/>
            <pc:sldMk cId="0" sldId="436"/>
            <ac:spMk id="3" creationId="{00000000-0000-0000-0000-000000000000}"/>
          </ac:spMkLst>
        </pc:spChg>
      </pc:sldChg>
      <pc:sldChg chg="addSp delSp modSp mod">
        <pc:chgData name="Sharma Computer Academy" userId="08476b32c11f4418" providerId="LiveId" clId="{BBC6A0F2-0D3F-4A50-9C03-F5CCCF6CED59}" dt="2021-11-13T11:23:08.725" v="145" actId="14100"/>
        <pc:sldMkLst>
          <pc:docMk/>
          <pc:sldMk cId="0" sldId="437"/>
        </pc:sldMkLst>
        <pc:picChg chg="add mod">
          <ac:chgData name="Sharma Computer Academy" userId="08476b32c11f4418" providerId="LiveId" clId="{BBC6A0F2-0D3F-4A50-9C03-F5CCCF6CED59}" dt="2021-11-13T11:23:08.725" v="145" actId="14100"/>
          <ac:picMkLst>
            <pc:docMk/>
            <pc:sldMk cId="0" sldId="437"/>
            <ac:picMk id="6" creationId="{15A204E4-2B9C-498E-B943-6A8F4B553505}"/>
          </ac:picMkLst>
        </pc:picChg>
        <pc:picChg chg="del">
          <ac:chgData name="Sharma Computer Academy" userId="08476b32c11f4418" providerId="LiveId" clId="{BBC6A0F2-0D3F-4A50-9C03-F5CCCF6CED59}" dt="2021-11-13T11:22:21.383" v="140" actId="478"/>
          <ac:picMkLst>
            <pc:docMk/>
            <pc:sldMk cId="0" sldId="437"/>
            <ac:picMk id="8" creationId="{00000000-0000-0000-0000-000000000000}"/>
          </ac:picMkLst>
        </pc:picChg>
      </pc:sldChg>
      <pc:sldChg chg="modSp">
        <pc:chgData name="Sharma Computer Academy" userId="08476b32c11f4418" providerId="LiveId" clId="{BBC6A0F2-0D3F-4A50-9C03-F5CCCF6CED59}" dt="2021-11-13T09:23:26.643" v="139" actId="20577"/>
        <pc:sldMkLst>
          <pc:docMk/>
          <pc:sldMk cId="0" sldId="438"/>
        </pc:sldMkLst>
        <pc:spChg chg="mod">
          <ac:chgData name="Sharma Computer Academy" userId="08476b32c11f4418" providerId="LiveId" clId="{BBC6A0F2-0D3F-4A50-9C03-F5CCCF6CED59}" dt="2021-11-13T09:23:26.643" v="139" actId="20577"/>
          <ac:spMkLst>
            <pc:docMk/>
            <pc:sldMk cId="0" sldId="438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A8A23805-799C-45A1-86A3-EAB30B34DDB9}"/>
    <pc:docChg chg="modSld">
      <pc:chgData name="Sharma Computer Academy" userId="08476b32c11f4418" providerId="LiveId" clId="{A8A23805-799C-45A1-86A3-EAB30B34DDB9}" dt="2022-04-29T05:55:39.546" v="24" actId="20577"/>
      <pc:docMkLst>
        <pc:docMk/>
      </pc:docMkLst>
      <pc:sldChg chg="modSp mod modAnim">
        <pc:chgData name="Sharma Computer Academy" userId="08476b32c11f4418" providerId="LiveId" clId="{A8A23805-799C-45A1-86A3-EAB30B34DDB9}" dt="2022-04-29T05:55:39.546" v="24" actId="20577"/>
        <pc:sldMkLst>
          <pc:docMk/>
          <pc:sldMk cId="0" sldId="371"/>
        </pc:sldMkLst>
        <pc:spChg chg="mod">
          <ac:chgData name="Sharma Computer Academy" userId="08476b32c11f4418" providerId="LiveId" clId="{A8A23805-799C-45A1-86A3-EAB30B34DDB9}" dt="2022-04-29T05:55:11.986" v="12" actId="5793"/>
          <ac:spMkLst>
            <pc:docMk/>
            <pc:sldMk cId="0" sldId="371"/>
            <ac:spMk id="3" creationId="{00000000-0000-0000-0000-000000000000}"/>
          </ac:spMkLst>
        </pc:spChg>
        <pc:graphicFrameChg chg="modGraphic">
          <ac:chgData name="Sharma Computer Academy" userId="08476b32c11f4418" providerId="LiveId" clId="{A8A23805-799C-45A1-86A3-EAB30B34DDB9}" dt="2022-04-29T05:55:39.546" v="24" actId="20577"/>
          <ac:graphicFrameMkLst>
            <pc:docMk/>
            <pc:sldMk cId="0" sldId="371"/>
            <ac:graphicFrameMk id="6" creationId="{00000000-0000-0000-0000-000000000000}"/>
          </ac:graphicFrameMkLst>
        </pc:graphicFrameChg>
      </pc:sldChg>
      <pc:sldChg chg="modSp mod">
        <pc:chgData name="Sharma Computer Academy" userId="08476b32c11f4418" providerId="LiveId" clId="{A8A23805-799C-45A1-86A3-EAB30B34DDB9}" dt="2022-04-27T07:37:32.974" v="8" actId="20577"/>
        <pc:sldMkLst>
          <pc:docMk/>
          <pc:sldMk cId="0" sldId="406"/>
        </pc:sldMkLst>
        <pc:spChg chg="mod">
          <ac:chgData name="Sharma Computer Academy" userId="08476b32c11f4418" providerId="LiveId" clId="{A8A23805-799C-45A1-86A3-EAB30B34DDB9}" dt="2022-04-27T07:37:32.974" v="8" actId="20577"/>
          <ac:spMkLst>
            <pc:docMk/>
            <pc:sldMk cId="0" sldId="406"/>
            <ac:spMk id="2" creationId="{00000000-0000-0000-0000-000000000000}"/>
          </ac:spMkLst>
        </pc:spChg>
        <pc:spChg chg="mod">
          <ac:chgData name="Sharma Computer Academy" userId="08476b32c11f4418" providerId="LiveId" clId="{A8A23805-799C-45A1-86A3-EAB30B34DDB9}" dt="2022-04-27T07:37:22.875" v="7" actId="113"/>
          <ac:spMkLst>
            <pc:docMk/>
            <pc:sldMk cId="0" sldId="40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29-04-2022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37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29-04-2022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Images &amp;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B7D7898D-D468-435D-8064-94CFFEA0BEC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49319" y="1283844"/>
            <a:ext cx="3776611" cy="4946542"/>
          </a:xfrm>
          <a:custGeom>
            <a:avLst/>
            <a:gdLst>
              <a:gd name="connsiteX0" fmla="*/ 0 w 5035481"/>
              <a:gd name="connsiteY0" fmla="*/ 0 h 4946542"/>
              <a:gd name="connsiteX1" fmla="*/ 5035481 w 5035481"/>
              <a:gd name="connsiteY1" fmla="*/ 1150274 h 4946542"/>
              <a:gd name="connsiteX2" fmla="*/ 1532975 w 5035481"/>
              <a:gd name="connsiteY2" fmla="*/ 4946542 h 4946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35481" h="4946542">
                <a:moveTo>
                  <a:pt x="0" y="0"/>
                </a:moveTo>
                <a:lnTo>
                  <a:pt x="5035481" y="1150274"/>
                </a:lnTo>
                <a:lnTo>
                  <a:pt x="1532975" y="494654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967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29-04-2022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29-04-2022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11" Type="http://schemas.openxmlformats.org/officeDocument/2006/relationships/image" Target="../media/image3.png"/><Relationship Id="rId5" Type="http://schemas.openxmlformats.org/officeDocument/2006/relationships/image" Target="../media/image16.png"/><Relationship Id="rId10" Type="http://schemas.openxmlformats.org/officeDocument/2006/relationships/image" Target="../media/image5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4.jpeg"/><Relationship Id="rId7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Relationship Id="rId9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jpe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10000"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FULL STACK WEB DEVELOPMENT WITH DJANGO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What Is A</a:t>
            </a:r>
            <a:br>
              <a:rPr lang="en-US" sz="2800" b="1" dirty="0"/>
            </a:br>
            <a:r>
              <a:rPr lang="en-US" sz="2800" b="1" dirty="0"/>
              <a:t> </a:t>
            </a:r>
            <a:r>
              <a:rPr lang="en-US" sz="2800" b="1" u="sng" dirty="0">
                <a:solidFill>
                  <a:srgbClr val="C00000"/>
                </a:solidFill>
              </a:rPr>
              <a:t>Web Site </a:t>
            </a:r>
            <a:r>
              <a:rPr lang="en-US" sz="2800" b="1" dirty="0"/>
              <a:t>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C00000"/>
                </a:solidFill>
              </a:rPr>
              <a:t>website</a:t>
            </a:r>
            <a:r>
              <a:rPr lang="en-IN" sz="2400" dirty="0"/>
              <a:t>, is a set of </a:t>
            </a:r>
            <a:r>
              <a:rPr lang="en-IN" sz="2400" b="1" dirty="0">
                <a:solidFill>
                  <a:srgbClr val="C00000"/>
                </a:solidFill>
              </a:rPr>
              <a:t>web pages </a:t>
            </a:r>
            <a:r>
              <a:rPr lang="en-IN" sz="2400" dirty="0"/>
              <a:t>built using </a:t>
            </a:r>
            <a:r>
              <a:rPr lang="en-IN" sz="2400" b="1" dirty="0">
                <a:solidFill>
                  <a:srgbClr val="00B050"/>
                </a:solidFill>
              </a:rPr>
              <a:t>HTML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70C0"/>
                </a:solidFill>
              </a:rPr>
              <a:t>CSS</a:t>
            </a:r>
            <a:r>
              <a:rPr lang="en-IN" sz="2400" dirty="0"/>
              <a:t>, and </a:t>
            </a:r>
            <a:r>
              <a:rPr lang="en-IN" sz="2400" b="1" dirty="0">
                <a:solidFill>
                  <a:srgbClr val="7030A0"/>
                </a:solidFill>
              </a:rPr>
              <a:t>JavaScript</a:t>
            </a:r>
            <a:r>
              <a:rPr lang="en-IN" sz="2400" dirty="0"/>
              <a:t> that contains </a:t>
            </a:r>
            <a:r>
              <a:rPr lang="en-IN" sz="2400" b="1" u="sng" dirty="0">
                <a:solidFill>
                  <a:srgbClr val="002060"/>
                </a:solidFill>
              </a:rPr>
              <a:t>static information </a:t>
            </a:r>
            <a:r>
              <a:rPr lang="en-IN" sz="2400" dirty="0"/>
              <a:t>in the form of </a:t>
            </a:r>
            <a:r>
              <a:rPr lang="en-IN" sz="2400" b="1" dirty="0">
                <a:solidFill>
                  <a:srgbClr val="C00000"/>
                </a:solidFill>
              </a:rPr>
              <a:t>text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images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audio</a:t>
            </a:r>
            <a:r>
              <a:rPr lang="en-IN" sz="2400" dirty="0"/>
              <a:t>, and </a:t>
            </a:r>
            <a:r>
              <a:rPr lang="en-IN" sz="2400" b="1" dirty="0">
                <a:solidFill>
                  <a:srgbClr val="C00000"/>
                </a:solidFill>
              </a:rPr>
              <a:t>video content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C00000"/>
                </a:solidFill>
              </a:rPr>
              <a:t>Websites</a:t>
            </a:r>
            <a:r>
              <a:rPr lang="en-IN" sz="2400" dirty="0"/>
              <a:t> are generally meant to present information to visitors about a </a:t>
            </a:r>
            <a:r>
              <a:rPr lang="en-IN" sz="2400" b="1" dirty="0">
                <a:solidFill>
                  <a:srgbClr val="7030A0"/>
                </a:solidFill>
              </a:rPr>
              <a:t>business</a:t>
            </a:r>
            <a:r>
              <a:rPr lang="en-IN" sz="2400" dirty="0"/>
              <a:t> , a </a:t>
            </a:r>
            <a:r>
              <a:rPr lang="en-IN" sz="2400" b="1" dirty="0">
                <a:solidFill>
                  <a:srgbClr val="0070C0"/>
                </a:solidFill>
              </a:rPr>
              <a:t>person</a:t>
            </a:r>
            <a:r>
              <a:rPr lang="en-IN" sz="2400" dirty="0"/>
              <a:t> , an </a:t>
            </a:r>
            <a:r>
              <a:rPr lang="en-IN" sz="2400" b="1" dirty="0">
                <a:solidFill>
                  <a:srgbClr val="00B050"/>
                </a:solidFill>
              </a:rPr>
              <a:t>organization</a:t>
            </a:r>
            <a:r>
              <a:rPr lang="en-IN" sz="2400" dirty="0"/>
              <a:t> etc.</a:t>
            </a:r>
          </a:p>
          <a:p>
            <a:endParaRPr lang="en-US" sz="2400" dirty="0"/>
          </a:p>
          <a:p>
            <a:endParaRPr lang="en-IN" sz="2400" dirty="0"/>
          </a:p>
          <a:p>
            <a:r>
              <a:rPr lang="en-IN" sz="2400" dirty="0"/>
              <a:t>Examples of websites include </a:t>
            </a:r>
            <a:r>
              <a:rPr lang="en-IN" sz="2400" b="1" dirty="0">
                <a:solidFill>
                  <a:srgbClr val="00B050"/>
                </a:solidFill>
              </a:rPr>
              <a:t>News papers websites</a:t>
            </a:r>
            <a:r>
              <a:rPr lang="en-IN" sz="2400" b="1" dirty="0"/>
              <a:t>,</a:t>
            </a:r>
            <a:r>
              <a:rPr lang="en-IN" sz="2400" b="1" dirty="0">
                <a:solidFill>
                  <a:srgbClr val="00B050"/>
                </a:solidFill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tutorial websites </a:t>
            </a:r>
            <a:r>
              <a:rPr lang="en-IN" sz="2400" b="1" dirty="0"/>
              <a:t>,</a:t>
            </a:r>
            <a:r>
              <a:rPr lang="en-IN" sz="2400" b="1" dirty="0">
                <a:solidFill>
                  <a:srgbClr val="0070C0"/>
                </a:solidFill>
              </a:rPr>
              <a:t>personal websites</a:t>
            </a:r>
            <a:r>
              <a:rPr lang="en-IN" sz="2400" dirty="0"/>
              <a:t> etc.</a:t>
            </a:r>
            <a:endParaRPr lang="en-US" sz="2300" b="1" dirty="0">
              <a:solidFill>
                <a:srgbClr val="FF0000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800" b="1" dirty="0"/>
            </a:br>
            <a:r>
              <a:rPr lang="en-US" sz="2800" b="1" dirty="0"/>
              <a:t> </a:t>
            </a:r>
            <a:r>
              <a:rPr lang="en-US" sz="3600" b="1" u="sng" dirty="0">
                <a:solidFill>
                  <a:srgbClr val="C00000"/>
                </a:solidFill>
              </a:rPr>
              <a:t>Web Site </a:t>
            </a:r>
            <a:r>
              <a:rPr lang="en-US" sz="3600" b="1" dirty="0"/>
              <a:t>V/s </a:t>
            </a:r>
            <a:r>
              <a:rPr lang="en-US" sz="3600" b="1" u="sng" dirty="0">
                <a:solidFill>
                  <a:schemeClr val="accent6">
                    <a:lumMod val="75000"/>
                  </a:schemeClr>
                </a:solidFill>
              </a:rPr>
              <a:t>Web Application</a:t>
            </a:r>
            <a:endParaRPr lang="en-IN" sz="3600" b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337498883"/>
              </p:ext>
            </p:extLst>
          </p:nvPr>
        </p:nvGraphicFramePr>
        <p:xfrm>
          <a:off x="142844" y="1357298"/>
          <a:ext cx="8858312" cy="535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9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4100">
                <a:tc>
                  <a:txBody>
                    <a:bodyPr/>
                    <a:lstStyle/>
                    <a:p>
                      <a:r>
                        <a:rPr lang="en-US" dirty="0"/>
                        <a:t>Website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Web Application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0381"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Convey </a:t>
                      </a:r>
                      <a:r>
                        <a:rPr kumimoji="0" lang="en-IN" b="1" i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static  information 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the visitor i.e. every user sees the </a:t>
                      </a:r>
                      <a:r>
                        <a:rPr kumimoji="0" lang="en-IN" b="1" i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same information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Convey </a:t>
                      </a:r>
                      <a:r>
                        <a:rPr kumimoji="0" lang="en-IN" b="1" i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dynamic  information 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the visitor i.e. every user sees </a:t>
                      </a:r>
                      <a:r>
                        <a:rPr kumimoji="0" lang="en-IN" b="1" i="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different information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based upon his input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1494"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 a</a:t>
                      </a:r>
                      <a:r>
                        <a:rPr kumimoji="0" lang="en-IN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b="1" i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one-way communication</a:t>
                      </a:r>
                      <a:r>
                        <a:rPr kumimoji="0" lang="en-IN" b="0" i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 a user </a:t>
                      </a:r>
                      <a:r>
                        <a:rPr kumimoji="0" lang="en-IN" b="1" i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visits a website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goes through the i</a:t>
                      </a:r>
                      <a:r>
                        <a:rPr kumimoji="0" lang="en-IN" b="1" i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nformation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on a website and </a:t>
                      </a:r>
                      <a:r>
                        <a:rPr kumimoji="0" lang="en-IN" b="1" i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leaves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Provides</a:t>
                      </a:r>
                      <a:r>
                        <a:rPr kumimoji="0" lang="en-IN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kumimoji="0" lang="en-IN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IN" b="1" i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two-way interaction</a:t>
                      </a:r>
                      <a:r>
                        <a:rPr kumimoji="0" lang="en-IN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wherein a user performs </a:t>
                      </a:r>
                      <a:r>
                        <a:rPr kumimoji="0" lang="en-IN" b="1" i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certain actions 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 a web page which </a:t>
                      </a:r>
                      <a:r>
                        <a:rPr kumimoji="0" lang="en-IN" b="1" i="0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generates  responses </a:t>
                      </a:r>
                      <a:r>
                        <a:rPr kumimoji="0" lang="en-IN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from the  server.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1494">
                <a:tc>
                  <a:txBody>
                    <a:bodyPr/>
                    <a:lstStyle/>
                    <a:p>
                      <a:r>
                        <a:rPr lang="en-US" dirty="0"/>
                        <a:t>Can be developed</a:t>
                      </a:r>
                      <a:r>
                        <a:rPr lang="en-US" baseline="0" dirty="0"/>
                        <a:t> by simply using  </a:t>
                      </a:r>
                      <a:r>
                        <a:rPr lang="en-US" b="1" baseline="0" dirty="0">
                          <a:solidFill>
                            <a:srgbClr val="0070C0"/>
                          </a:solidFill>
                        </a:rPr>
                        <a:t>front-end technologies </a:t>
                      </a:r>
                      <a:r>
                        <a:rPr lang="en-US" baseline="0" dirty="0"/>
                        <a:t>like </a:t>
                      </a:r>
                      <a:r>
                        <a:rPr lang="en-US" b="1" baseline="0" dirty="0">
                          <a:solidFill>
                            <a:srgbClr val="00B050"/>
                          </a:solidFill>
                        </a:rPr>
                        <a:t>HTML</a:t>
                      </a:r>
                      <a:r>
                        <a:rPr lang="en-US" baseline="0" dirty="0"/>
                        <a:t>, </a:t>
                      </a:r>
                      <a:r>
                        <a:rPr lang="en-US" b="1" baseline="0" dirty="0">
                          <a:solidFill>
                            <a:srgbClr val="002060"/>
                          </a:solidFill>
                        </a:rPr>
                        <a:t>CSS</a:t>
                      </a:r>
                      <a:r>
                        <a:rPr lang="en-US" baseline="0" dirty="0"/>
                        <a:t> and 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JS</a:t>
                      </a:r>
                      <a:endParaRPr lang="en-I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Alongwith</a:t>
                      </a:r>
                      <a:r>
                        <a:rPr lang="en-US" dirty="0"/>
                        <a:t>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front-end technologies </a:t>
                      </a:r>
                      <a:r>
                        <a:rPr lang="en-US" dirty="0"/>
                        <a:t>they also require support</a:t>
                      </a:r>
                      <a:r>
                        <a:rPr lang="en-US" baseline="0" dirty="0"/>
                        <a:t> of a </a:t>
                      </a:r>
                      <a:r>
                        <a:rPr lang="en-US" b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backend technologies </a:t>
                      </a:r>
                      <a:r>
                        <a:rPr lang="en-US" baseline="0" dirty="0"/>
                        <a:t>like </a:t>
                      </a:r>
                      <a:r>
                        <a:rPr lang="en-US" b="1" baseline="0" dirty="0">
                          <a:solidFill>
                            <a:srgbClr val="C00000"/>
                          </a:solidFill>
                        </a:rPr>
                        <a:t>Python</a:t>
                      </a:r>
                      <a:r>
                        <a:rPr lang="en-US" baseline="0" dirty="0"/>
                        <a:t>, </a:t>
                      </a:r>
                      <a:r>
                        <a:rPr lang="en-US" b="1" baseline="0" dirty="0">
                          <a:solidFill>
                            <a:srgbClr val="7030A0"/>
                          </a:solidFill>
                        </a:rPr>
                        <a:t>PHP</a:t>
                      </a:r>
                      <a:r>
                        <a:rPr lang="en-US" baseline="0" dirty="0"/>
                        <a:t>, </a:t>
                      </a:r>
                      <a:r>
                        <a:rPr lang="en-US" b="1" baseline="0" dirty="0">
                          <a:solidFill>
                            <a:srgbClr val="00B050"/>
                          </a:solidFill>
                        </a:rPr>
                        <a:t>Java</a:t>
                      </a:r>
                      <a:r>
                        <a:rPr lang="en-US" baseline="0" dirty="0"/>
                        <a:t> , </a:t>
                      </a:r>
                      <a:r>
                        <a:rPr lang="en-US" b="1" baseline="0" dirty="0">
                          <a:solidFill>
                            <a:srgbClr val="FF0000"/>
                          </a:solidFill>
                        </a:rPr>
                        <a:t>Go</a:t>
                      </a:r>
                      <a:r>
                        <a:rPr lang="en-US" baseline="0" dirty="0"/>
                        <a:t>, </a:t>
                      </a:r>
                      <a:r>
                        <a:rPr lang="en-US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C#</a:t>
                      </a:r>
                      <a:r>
                        <a:rPr lang="en-US" baseline="0" dirty="0"/>
                        <a:t> etc.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0381">
                <a:tc>
                  <a:txBody>
                    <a:bodyPr/>
                    <a:lstStyle/>
                    <a:p>
                      <a:r>
                        <a:rPr lang="en-US" dirty="0"/>
                        <a:t>Examples are </a:t>
                      </a:r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bhaskar.com</a:t>
                      </a:r>
                      <a:r>
                        <a:rPr lang="en-US" dirty="0"/>
                        <a:t>,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stroustrup.com</a:t>
                      </a:r>
                      <a:r>
                        <a:rPr lang="en-US" dirty="0"/>
                        <a:t> ,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tutorialspoint.com </a:t>
                      </a:r>
                      <a:r>
                        <a:rPr lang="en-US" dirty="0"/>
                        <a:t>etc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Examples are </a:t>
                      </a:r>
                      <a:r>
                        <a:rPr lang="en-US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amazon.in</a:t>
                      </a:r>
                      <a:r>
                        <a:rPr lang="en-US" dirty="0"/>
                        <a:t>,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facebook.com</a:t>
                      </a:r>
                      <a:r>
                        <a:rPr lang="en-US" dirty="0"/>
                        <a:t> ,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gmail.com </a:t>
                      </a:r>
                      <a:r>
                        <a:rPr lang="en-US" dirty="0"/>
                        <a:t>etc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Web Application </a:t>
            </a:r>
            <a:r>
              <a:rPr lang="en-US" sz="3200" b="1" u="sng" dirty="0">
                <a:solidFill>
                  <a:srgbClr val="C00000"/>
                </a:solidFill>
              </a:rPr>
              <a:t>Architecture</a:t>
            </a:r>
            <a:endParaRPr lang="en-IN" sz="3200" b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C00000"/>
                </a:solidFill>
              </a:rPr>
              <a:t>Web application </a:t>
            </a:r>
            <a:r>
              <a:rPr lang="en-IN" sz="2400" dirty="0"/>
              <a:t>is a </a:t>
            </a:r>
            <a:r>
              <a:rPr lang="en-IN" sz="2400" b="1" dirty="0">
                <a:solidFill>
                  <a:srgbClr val="0070C0"/>
                </a:solidFill>
              </a:rPr>
              <a:t>complex</a:t>
            </a:r>
            <a:r>
              <a:rPr lang="en-IN" sz="2400" dirty="0"/>
              <a:t> piece of </a:t>
            </a:r>
            <a:r>
              <a:rPr lang="en-IN" sz="2400" b="1" dirty="0">
                <a:solidFill>
                  <a:srgbClr val="002060"/>
                </a:solidFill>
              </a:rPr>
              <a:t>software</a:t>
            </a:r>
            <a:r>
              <a:rPr lang="en-IN" sz="2400" dirty="0"/>
              <a:t>. 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It consists of </a:t>
            </a:r>
            <a:r>
              <a:rPr lang="en-IN" sz="2400" b="1" dirty="0">
                <a:solidFill>
                  <a:srgbClr val="00B050"/>
                </a:solidFill>
              </a:rPr>
              <a:t>many components </a:t>
            </a:r>
            <a:r>
              <a:rPr lang="en-IN" sz="2400" dirty="0"/>
              <a:t>like the </a:t>
            </a:r>
            <a:r>
              <a:rPr lang="en-IN" sz="2400" b="1" dirty="0">
                <a:solidFill>
                  <a:srgbClr val="7030A0"/>
                </a:solidFill>
              </a:rPr>
              <a:t>user interface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a login-screen</a:t>
            </a:r>
            <a:r>
              <a:rPr lang="en-IN" sz="2400" dirty="0"/>
              <a:t>, a </a:t>
            </a:r>
            <a:r>
              <a:rPr lang="en-IN" sz="2400" b="1" dirty="0">
                <a:solidFill>
                  <a:srgbClr val="0070C0"/>
                </a:solidFill>
              </a:rPr>
              <a:t>products display screen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002060"/>
                </a:solidFill>
              </a:rPr>
              <a:t>database</a:t>
            </a:r>
            <a:r>
              <a:rPr lang="en-IN" sz="2400" dirty="0"/>
              <a:t>, etc.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It’s </a:t>
            </a:r>
            <a:r>
              <a:rPr lang="en-IN" sz="2400" b="1" dirty="0">
                <a:solidFill>
                  <a:srgbClr val="002060"/>
                </a:solidFill>
              </a:rPr>
              <a:t>actually easier </a:t>
            </a:r>
            <a:r>
              <a:rPr lang="en-IN" sz="2400" dirty="0"/>
              <a:t>to define </a:t>
            </a:r>
            <a:r>
              <a:rPr lang="en-IN" sz="2400" b="1" dirty="0">
                <a:solidFill>
                  <a:srgbClr val="C00000"/>
                </a:solidFill>
              </a:rPr>
              <a:t>web application architecture </a:t>
            </a:r>
            <a:r>
              <a:rPr lang="en-IN" sz="2400" dirty="0"/>
              <a:t>with the help of a </a:t>
            </a:r>
            <a:r>
              <a:rPr lang="en-IN" sz="2400" b="1" dirty="0">
                <a:solidFill>
                  <a:srgbClr val="00B050"/>
                </a:solidFill>
              </a:rPr>
              <a:t>diagram</a:t>
            </a:r>
            <a:r>
              <a:rPr lang="en-IN" sz="2400" dirty="0"/>
              <a:t> , present on </a:t>
            </a:r>
            <a:r>
              <a:rPr lang="en-IN" sz="2400" b="1" dirty="0">
                <a:solidFill>
                  <a:srgbClr val="7030A0"/>
                </a:solidFill>
              </a:rPr>
              <a:t>next slide </a:t>
            </a:r>
            <a:r>
              <a:rPr lang="en-IN" sz="2400" dirty="0"/>
              <a:t>that shows how everything </a:t>
            </a:r>
            <a:r>
              <a:rPr lang="en-IN" sz="2400" b="1" dirty="0">
                <a:solidFill>
                  <a:srgbClr val="0070C0"/>
                </a:solidFill>
              </a:rPr>
              <a:t>fits together</a:t>
            </a:r>
            <a:endParaRPr lang="en-IN" sz="1400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Web Application </a:t>
            </a:r>
            <a:r>
              <a:rPr lang="en-US" sz="3200" b="1" u="sng" dirty="0">
                <a:solidFill>
                  <a:srgbClr val="C00000"/>
                </a:solidFill>
              </a:rPr>
              <a:t>Architecture</a:t>
            </a:r>
            <a:endParaRPr lang="en-IN" sz="3200" b="1" u="sng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scheme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-1349" y="1428737"/>
            <a:ext cx="8965962" cy="5334796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Web Application </a:t>
            </a:r>
            <a:r>
              <a:rPr lang="en-US" sz="3200" b="1" u="sng" dirty="0">
                <a:solidFill>
                  <a:srgbClr val="C00000"/>
                </a:solidFill>
              </a:rPr>
              <a:t>Components</a:t>
            </a:r>
            <a:endParaRPr lang="en-IN" sz="3200" b="1" u="sng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Every </a:t>
            </a:r>
            <a:r>
              <a:rPr lang="en-US" sz="2400" b="1" dirty="0">
                <a:solidFill>
                  <a:srgbClr val="7030A0"/>
                </a:solidFill>
              </a:rPr>
              <a:t>web application </a:t>
            </a:r>
            <a:r>
              <a:rPr lang="en-US" sz="2400" dirty="0"/>
              <a:t>, primarily contains </a:t>
            </a:r>
            <a:r>
              <a:rPr lang="en-US" sz="2400" b="1" dirty="0">
                <a:solidFill>
                  <a:srgbClr val="7030A0"/>
                </a:solidFill>
              </a:rPr>
              <a:t>2 very important </a:t>
            </a:r>
            <a:r>
              <a:rPr lang="en-US" sz="2400" b="1" dirty="0">
                <a:solidFill>
                  <a:srgbClr val="00B050"/>
                </a:solidFill>
              </a:rPr>
              <a:t>components </a:t>
            </a:r>
            <a:r>
              <a:rPr lang="en-US" sz="2400" dirty="0"/>
              <a:t>and these are called :</a:t>
            </a:r>
          </a:p>
          <a:p>
            <a:endParaRPr lang="en-US" sz="2400" b="1" dirty="0">
              <a:solidFill>
                <a:srgbClr val="00B050"/>
              </a:solidFill>
            </a:endParaRPr>
          </a:p>
          <a:p>
            <a:pPr lvl="1"/>
            <a:r>
              <a:rPr lang="en-US" sz="1900" b="1" dirty="0">
                <a:solidFill>
                  <a:srgbClr val="00B050"/>
                </a:solidFill>
              </a:rPr>
              <a:t>Front End </a:t>
            </a:r>
          </a:p>
          <a:p>
            <a:pPr>
              <a:buNone/>
            </a:pPr>
            <a:r>
              <a:rPr lang="en-US" sz="2400" b="1" dirty="0"/>
              <a:t>AND</a:t>
            </a:r>
          </a:p>
          <a:p>
            <a:pPr lvl="1"/>
            <a:r>
              <a:rPr lang="en-US" sz="1900" b="1" dirty="0">
                <a:solidFill>
                  <a:srgbClr val="00B050"/>
                </a:solidFill>
              </a:rPr>
              <a:t>Back End</a:t>
            </a:r>
            <a:endParaRPr lang="en-IN" sz="1400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</a:t>
            </a:r>
            <a:r>
              <a:rPr lang="en-US" sz="3200" b="1" u="sng" dirty="0">
                <a:solidFill>
                  <a:srgbClr val="C00000"/>
                </a:solidFill>
              </a:rPr>
              <a:t>Front End </a:t>
            </a:r>
            <a:r>
              <a:rPr lang="en-US" sz="3200" b="1" dirty="0"/>
              <a:t>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front end , </a:t>
            </a:r>
            <a:r>
              <a:rPr lang="en-IN" sz="2400" dirty="0"/>
              <a:t>also called </a:t>
            </a:r>
            <a:r>
              <a:rPr lang="en-IN" sz="2400" b="1" dirty="0">
                <a:solidFill>
                  <a:srgbClr val="00B050"/>
                </a:solidFill>
              </a:rPr>
              <a:t>client side </a:t>
            </a:r>
            <a:r>
              <a:rPr lang="en-IN" sz="2400" dirty="0"/>
              <a:t>of a </a:t>
            </a:r>
            <a:r>
              <a:rPr lang="en-IN" sz="2400" b="1" dirty="0">
                <a:solidFill>
                  <a:srgbClr val="7030A0"/>
                </a:solidFill>
              </a:rPr>
              <a:t>web application </a:t>
            </a:r>
            <a:r>
              <a:rPr lang="en-IN" sz="2400" b="1" dirty="0"/>
              <a:t>,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dirty="0"/>
              <a:t>is everything that the user </a:t>
            </a:r>
            <a:r>
              <a:rPr lang="en-IN" sz="2400" b="1" dirty="0">
                <a:solidFill>
                  <a:srgbClr val="C00000"/>
                </a:solidFill>
              </a:rPr>
              <a:t>sees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C00000"/>
                </a:solidFill>
              </a:rPr>
              <a:t>interacts</a:t>
            </a:r>
            <a:r>
              <a:rPr lang="en-IN" sz="2400" dirty="0"/>
              <a:t> within inside their </a:t>
            </a:r>
            <a:r>
              <a:rPr lang="en-IN" sz="2400" b="1" dirty="0">
                <a:solidFill>
                  <a:srgbClr val="0070C0"/>
                </a:solidFill>
              </a:rPr>
              <a:t>browser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endParaRPr lang="en-IN" sz="2400" dirty="0"/>
          </a:p>
          <a:p>
            <a:r>
              <a:rPr lang="en-IN" sz="2400" dirty="0"/>
              <a:t>It includes everything the user </a:t>
            </a:r>
            <a:r>
              <a:rPr lang="en-IN" sz="2400" b="1" dirty="0">
                <a:solidFill>
                  <a:srgbClr val="FF0000"/>
                </a:solidFill>
              </a:rPr>
              <a:t>experiences </a:t>
            </a:r>
            <a:r>
              <a:rPr lang="en-IN" sz="2400" dirty="0"/>
              <a:t>directly: from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text</a:t>
            </a:r>
            <a:r>
              <a:rPr lang="en-IN" sz="2400" dirty="0"/>
              <a:t> and </a:t>
            </a:r>
            <a:r>
              <a:rPr lang="en-IN" sz="2400" b="1" dirty="0" err="1">
                <a:solidFill>
                  <a:srgbClr val="FF0000"/>
                </a:solidFill>
              </a:rPr>
              <a:t>colors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7030A0"/>
                </a:solidFill>
              </a:rPr>
              <a:t>images</a:t>
            </a:r>
            <a:r>
              <a:rPr lang="en-IN" sz="2400" dirty="0"/>
              <a:t> etc.</a:t>
            </a:r>
          </a:p>
          <a:p>
            <a:endParaRPr lang="en-US" sz="2400" dirty="0"/>
          </a:p>
          <a:p>
            <a:endParaRPr lang="en-IN" sz="2400" dirty="0"/>
          </a:p>
          <a:p>
            <a:r>
              <a:rPr lang="en-IN" sz="2400" dirty="0"/>
              <a:t>The main purpose of the </a:t>
            </a:r>
            <a:r>
              <a:rPr lang="en-IN" sz="2400" b="1" dirty="0">
                <a:solidFill>
                  <a:srgbClr val="00B050"/>
                </a:solidFill>
              </a:rPr>
              <a:t>client side</a:t>
            </a:r>
            <a:r>
              <a:rPr lang="en-IN" sz="2400" dirty="0"/>
              <a:t> is to </a:t>
            </a:r>
            <a:r>
              <a:rPr lang="en-IN" sz="2400" b="1" dirty="0">
                <a:solidFill>
                  <a:srgbClr val="FF0000"/>
                </a:solidFill>
              </a:rPr>
              <a:t>collect data </a:t>
            </a:r>
            <a:r>
              <a:rPr lang="en-IN" sz="2400" dirty="0"/>
              <a:t>from users.</a:t>
            </a:r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</a:t>
            </a:r>
            <a:r>
              <a:rPr lang="en-US" sz="3200" b="1" u="sng" dirty="0">
                <a:solidFill>
                  <a:srgbClr val="C00000"/>
                </a:solidFill>
              </a:rPr>
              <a:t>Front End </a:t>
            </a:r>
            <a:r>
              <a:rPr lang="en-US" sz="3200" b="1" dirty="0"/>
              <a:t>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youtub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3578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What Is  </a:t>
            </a:r>
            <a:r>
              <a:rPr lang="en-US" sz="2800" b="1" u="sng" dirty="0">
                <a:solidFill>
                  <a:srgbClr val="C00000"/>
                </a:solidFill>
              </a:rPr>
              <a:t>Front End</a:t>
            </a:r>
            <a:r>
              <a:rPr lang="en-US" sz="2800" b="1" u="sng" dirty="0"/>
              <a:t> </a:t>
            </a:r>
            <a:r>
              <a:rPr lang="en-US" sz="2800" b="1" dirty="0"/>
              <a:t>Made Up Of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front end </a:t>
            </a:r>
            <a:r>
              <a:rPr lang="en-IN" sz="2400" dirty="0"/>
              <a:t>is built with </a:t>
            </a:r>
            <a:r>
              <a:rPr lang="en-IN" sz="2400" b="1" dirty="0">
                <a:solidFill>
                  <a:srgbClr val="7030A0"/>
                </a:solidFill>
              </a:rPr>
              <a:t>5 key technologies </a:t>
            </a:r>
            <a:r>
              <a:rPr lang="en-IN" sz="2400" dirty="0"/>
              <a:t>:</a:t>
            </a:r>
          </a:p>
          <a:p>
            <a:pPr lvl="1"/>
            <a:endParaRPr lang="en-IN" sz="1900" dirty="0"/>
          </a:p>
          <a:p>
            <a:pPr lvl="1"/>
            <a:endParaRPr lang="en-IN" sz="1900" b="1" dirty="0">
              <a:solidFill>
                <a:srgbClr val="C00000"/>
              </a:solidFill>
            </a:endParaRPr>
          </a:p>
          <a:p>
            <a:pPr lvl="1"/>
            <a:r>
              <a:rPr lang="en-IN" sz="1900" b="1" dirty="0">
                <a:solidFill>
                  <a:srgbClr val="C00000"/>
                </a:solidFill>
              </a:rPr>
              <a:t>HTML </a:t>
            </a:r>
          </a:p>
          <a:p>
            <a:pPr lvl="1"/>
            <a:r>
              <a:rPr lang="en-IN" sz="1900" b="1" dirty="0">
                <a:solidFill>
                  <a:srgbClr val="C00000"/>
                </a:solidFill>
              </a:rPr>
              <a:t>CSS</a:t>
            </a:r>
          </a:p>
          <a:p>
            <a:pPr lvl="1"/>
            <a:r>
              <a:rPr lang="en-IN" sz="1900" b="1" dirty="0">
                <a:solidFill>
                  <a:srgbClr val="C00000"/>
                </a:solidFill>
              </a:rPr>
              <a:t>JavaScript</a:t>
            </a:r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Ajax</a:t>
            </a:r>
          </a:p>
          <a:p>
            <a:pPr lvl="1"/>
            <a:r>
              <a:rPr lang="en-US" sz="1900" b="1" dirty="0" err="1">
                <a:solidFill>
                  <a:srgbClr val="0070C0"/>
                </a:solidFill>
              </a:rPr>
              <a:t>jQuery</a:t>
            </a:r>
            <a:endParaRPr lang="en-IN" sz="1900" b="1" dirty="0">
              <a:solidFill>
                <a:srgbClr val="0070C0"/>
              </a:solidFill>
            </a:endParaRPr>
          </a:p>
          <a:p>
            <a:endParaRPr lang="en-IN" sz="2400" dirty="0"/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three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very important </a:t>
            </a:r>
            <a:r>
              <a:rPr lang="en-US" sz="2400" dirty="0"/>
              <a:t>of them are </a:t>
            </a:r>
            <a:r>
              <a:rPr lang="en-US" sz="2400" b="1" dirty="0">
                <a:solidFill>
                  <a:srgbClr val="C00000"/>
                </a:solidFill>
              </a:rPr>
              <a:t>HTML</a:t>
            </a:r>
            <a:r>
              <a:rPr lang="en-US" sz="2400" dirty="0"/>
              <a:t> , </a:t>
            </a:r>
            <a:r>
              <a:rPr lang="en-US" sz="2400" b="1" dirty="0">
                <a:solidFill>
                  <a:srgbClr val="C00000"/>
                </a:solidFill>
              </a:rPr>
              <a:t>CSS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JavaScript</a:t>
            </a:r>
            <a:endParaRPr lang="en-IN" sz="2400" b="1" dirty="0">
              <a:solidFill>
                <a:srgbClr val="C00000"/>
              </a:solidFill>
            </a:endParaRPr>
          </a:p>
          <a:p>
            <a:endParaRPr lang="en-IN" sz="14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3412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The </a:t>
            </a:r>
            <a:r>
              <a:rPr lang="en-US" sz="2800" b="1" u="sng" dirty="0">
                <a:solidFill>
                  <a:srgbClr val="C00000"/>
                </a:solidFill>
              </a:rPr>
              <a:t>Three</a:t>
            </a:r>
            <a:r>
              <a:rPr lang="en-US" sz="2800" b="1" dirty="0"/>
              <a:t> Key Players In </a:t>
            </a:r>
            <a:r>
              <a:rPr lang="en-US" sz="2800" b="1" u="sng" dirty="0">
                <a:solidFill>
                  <a:srgbClr val="C00000"/>
                </a:solidFill>
              </a:rPr>
              <a:t>Front End</a:t>
            </a:r>
            <a:r>
              <a:rPr lang="en-US" sz="2800" b="1" u="sng" dirty="0"/>
              <a:t> </a:t>
            </a:r>
            <a:endParaRPr lang="en-IN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00B050"/>
                </a:solidFill>
              </a:rPr>
              <a:t>HTML (</a:t>
            </a:r>
            <a:r>
              <a:rPr lang="en-IN" sz="2400" b="1" dirty="0" err="1">
                <a:solidFill>
                  <a:srgbClr val="00B050"/>
                </a:solidFill>
              </a:rPr>
              <a:t>HyperText</a:t>
            </a:r>
            <a:r>
              <a:rPr lang="en-IN" sz="2400" b="1" dirty="0">
                <a:solidFill>
                  <a:srgbClr val="00B050"/>
                </a:solidFill>
              </a:rPr>
              <a:t> </a:t>
            </a:r>
            <a:r>
              <a:rPr lang="en-IN" sz="2400" b="1" dirty="0" err="1">
                <a:solidFill>
                  <a:srgbClr val="00B050"/>
                </a:solidFill>
              </a:rPr>
              <a:t>Markup</a:t>
            </a:r>
            <a:r>
              <a:rPr lang="en-IN" sz="2400" b="1" dirty="0">
                <a:solidFill>
                  <a:srgbClr val="00B050"/>
                </a:solidFill>
              </a:rPr>
              <a:t> Language)			</a:t>
            </a:r>
            <a:endParaRPr lang="en-IN" sz="2400" b="1" dirty="0">
              <a:solidFill>
                <a:srgbClr val="7030A0"/>
              </a:solidFill>
            </a:endParaRPr>
          </a:p>
          <a:p>
            <a:pPr fontAlgn="base"/>
            <a:endParaRPr lang="en-IN" sz="2200" dirty="0"/>
          </a:p>
          <a:p>
            <a:pPr fontAlgn="base"/>
            <a:endParaRPr lang="en-IN" sz="2200" b="1" dirty="0">
              <a:solidFill>
                <a:srgbClr val="00B050"/>
              </a:solidFill>
            </a:endParaRPr>
          </a:p>
          <a:p>
            <a:pPr fontAlgn="base"/>
            <a:endParaRPr lang="en-IN" sz="2200" b="1" dirty="0">
              <a:solidFill>
                <a:srgbClr val="00B050"/>
              </a:solidFill>
            </a:endParaRPr>
          </a:p>
          <a:p>
            <a:pPr fontAlgn="base"/>
            <a:r>
              <a:rPr lang="en-IN" sz="2400" b="1" dirty="0">
                <a:solidFill>
                  <a:srgbClr val="00B050"/>
                </a:solidFill>
              </a:rPr>
              <a:t>CSS (Cascading Style Sheets)</a:t>
            </a:r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200" dirty="0"/>
          </a:p>
          <a:p>
            <a:pPr fontAlgn="base"/>
            <a:endParaRPr lang="en-IN" sz="2200" b="1" dirty="0">
              <a:solidFill>
                <a:srgbClr val="00B050"/>
              </a:solidFill>
            </a:endParaRPr>
          </a:p>
          <a:p>
            <a:pPr fontAlgn="base"/>
            <a:endParaRPr lang="en-IN" sz="2200" b="1" dirty="0">
              <a:solidFill>
                <a:srgbClr val="00B050"/>
              </a:solidFill>
            </a:endParaRPr>
          </a:p>
          <a:p>
            <a:pPr fontAlgn="base"/>
            <a:endParaRPr lang="en-IN" sz="2200" b="1" dirty="0">
              <a:solidFill>
                <a:srgbClr val="00B050"/>
              </a:solidFill>
            </a:endParaRPr>
          </a:p>
          <a:p>
            <a:pPr fontAlgn="base"/>
            <a:r>
              <a:rPr lang="en-IN" sz="2400" b="1" dirty="0">
                <a:solidFill>
                  <a:srgbClr val="00B050"/>
                </a:solidFill>
              </a:rPr>
              <a:t>JavaScript                                       </a:t>
            </a:r>
            <a:r>
              <a:rPr lang="en-IN" sz="2200" b="1" dirty="0">
                <a:solidFill>
                  <a:srgbClr val="00B050"/>
                </a:solidFill>
              </a:rPr>
              <a:t>                                            </a:t>
            </a:r>
            <a:r>
              <a:rPr lang="en-IN" sz="2200" dirty="0"/>
              <a:t> </a:t>
            </a:r>
          </a:p>
          <a:p>
            <a:endParaRPr lang="en-IN" sz="1400" b="1" dirty="0">
              <a:solidFill>
                <a:srgbClr val="7030A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00034" y="5643578"/>
            <a:ext cx="81339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It is a programming language commonly used to </a:t>
            </a:r>
            <a:r>
              <a:rPr lang="en-IN" sz="2000" b="1" dirty="0">
                <a:solidFill>
                  <a:srgbClr val="7030A0"/>
                </a:solidFill>
              </a:rPr>
              <a:t>create interactive effects </a:t>
            </a:r>
          </a:p>
          <a:p>
            <a:r>
              <a:rPr lang="en-IN" sz="2000" dirty="0"/>
              <a:t>within </a:t>
            </a:r>
            <a:r>
              <a:rPr lang="en-IN" sz="2000" b="1" dirty="0">
                <a:solidFill>
                  <a:srgbClr val="C00000"/>
                </a:solidFill>
              </a:rPr>
              <a:t>web browsers</a:t>
            </a:r>
            <a:r>
              <a:rPr lang="en-IN" sz="2000"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472" y="1928802"/>
            <a:ext cx="79729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It</a:t>
            </a:r>
            <a:r>
              <a:rPr lang="en-IN" sz="2000" b="1" dirty="0">
                <a:solidFill>
                  <a:srgbClr val="00B050"/>
                </a:solidFill>
              </a:rPr>
              <a:t>  </a:t>
            </a:r>
            <a:r>
              <a:rPr lang="en-IN" sz="2000" dirty="0"/>
              <a:t>is the </a:t>
            </a:r>
            <a:r>
              <a:rPr lang="en-IN" sz="2000" b="1" dirty="0">
                <a:solidFill>
                  <a:srgbClr val="7030A0"/>
                </a:solidFill>
              </a:rPr>
              <a:t>backbone</a:t>
            </a:r>
            <a:r>
              <a:rPr lang="en-IN" sz="2000" dirty="0"/>
              <a:t> of the Web. Every website you visit is built with </a:t>
            </a:r>
            <a:r>
              <a:rPr lang="en-IN" sz="2000" b="1" dirty="0">
                <a:solidFill>
                  <a:srgbClr val="C00000"/>
                </a:solidFill>
              </a:rPr>
              <a:t>HTML</a:t>
            </a:r>
            <a:r>
              <a:rPr lang="en-IN" sz="2000" dirty="0"/>
              <a:t>. </a:t>
            </a:r>
          </a:p>
          <a:p>
            <a:r>
              <a:rPr lang="en-IN" sz="2000" dirty="0"/>
              <a:t>It takes care of all the </a:t>
            </a:r>
            <a:r>
              <a:rPr lang="en-IN" sz="2000" b="1" dirty="0">
                <a:solidFill>
                  <a:srgbClr val="7030A0"/>
                </a:solidFill>
              </a:rPr>
              <a:t>structure</a:t>
            </a:r>
            <a:r>
              <a:rPr lang="en-IN" sz="2000" dirty="0"/>
              <a:t> and </a:t>
            </a:r>
            <a:r>
              <a:rPr lang="en-IN" sz="2000" b="1" dirty="0">
                <a:solidFill>
                  <a:srgbClr val="7030A0"/>
                </a:solidFill>
              </a:rPr>
              <a:t>content</a:t>
            </a:r>
            <a:endParaRPr lang="en-IN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00034" y="3643314"/>
            <a:ext cx="820141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It</a:t>
            </a:r>
            <a:r>
              <a:rPr lang="en-IN" sz="2000" b="1" dirty="0">
                <a:solidFill>
                  <a:srgbClr val="00B050"/>
                </a:solidFill>
              </a:rPr>
              <a:t> </a:t>
            </a:r>
            <a:r>
              <a:rPr lang="en-IN" sz="2000" dirty="0"/>
              <a:t>is what controls the </a:t>
            </a:r>
            <a:r>
              <a:rPr lang="en-IN" sz="2000" b="1" dirty="0">
                <a:solidFill>
                  <a:srgbClr val="7030A0"/>
                </a:solidFill>
              </a:rPr>
              <a:t>look and feel </a:t>
            </a:r>
            <a:r>
              <a:rPr lang="en-IN" sz="2000" dirty="0"/>
              <a:t>of the page. </a:t>
            </a:r>
          </a:p>
          <a:p>
            <a:r>
              <a:rPr lang="en-IN" sz="2000" b="1" dirty="0">
                <a:solidFill>
                  <a:srgbClr val="C00000"/>
                </a:solidFill>
              </a:rPr>
              <a:t>CSS</a:t>
            </a:r>
            <a:r>
              <a:rPr lang="en-IN" sz="2000" dirty="0"/>
              <a:t> sets the </a:t>
            </a:r>
            <a:r>
              <a:rPr lang="en-IN" sz="2000" b="1" dirty="0" err="1">
                <a:solidFill>
                  <a:srgbClr val="0070C0"/>
                </a:solidFill>
              </a:rPr>
              <a:t>colors</a:t>
            </a:r>
            <a:r>
              <a:rPr lang="en-IN" sz="2000" dirty="0"/>
              <a:t>, </a:t>
            </a:r>
            <a:r>
              <a:rPr lang="en-IN" sz="2000" b="1" dirty="0">
                <a:solidFill>
                  <a:srgbClr val="0070C0"/>
                </a:solidFill>
              </a:rPr>
              <a:t>fonts</a:t>
            </a:r>
            <a:r>
              <a:rPr lang="en-IN" sz="2000" dirty="0"/>
              <a:t>, </a:t>
            </a:r>
            <a:r>
              <a:rPr lang="en-IN" sz="2000" b="1" dirty="0">
                <a:solidFill>
                  <a:srgbClr val="0070C0"/>
                </a:solidFill>
              </a:rPr>
              <a:t>background images</a:t>
            </a:r>
            <a:r>
              <a:rPr lang="en-IN" sz="2000" dirty="0"/>
              <a:t>, and even the way the page </a:t>
            </a:r>
          </a:p>
          <a:p>
            <a:r>
              <a:rPr lang="en-IN" sz="2000" dirty="0"/>
              <a:t>is </a:t>
            </a:r>
            <a:r>
              <a:rPr lang="en-IN" sz="2000" b="1" dirty="0">
                <a:solidFill>
                  <a:srgbClr val="0070C0"/>
                </a:solidFill>
              </a:rPr>
              <a:t>laid out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61717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The </a:t>
            </a:r>
            <a:r>
              <a:rPr lang="en-US" sz="2800" b="1" u="sng" dirty="0">
                <a:solidFill>
                  <a:srgbClr val="C00000"/>
                </a:solidFill>
              </a:rPr>
              <a:t>Three</a:t>
            </a:r>
            <a:r>
              <a:rPr lang="en-US" sz="2800" b="1" dirty="0"/>
              <a:t> Key Players In </a:t>
            </a:r>
            <a:r>
              <a:rPr lang="en-US" sz="2800" b="1" u="sng" dirty="0">
                <a:solidFill>
                  <a:srgbClr val="C00000"/>
                </a:solidFill>
              </a:rPr>
              <a:t>Front End</a:t>
            </a:r>
            <a:r>
              <a:rPr lang="en-US" sz="2800" b="1" u="sng" dirty="0"/>
              <a:t> </a:t>
            </a:r>
            <a:endParaRPr lang="en-IN" sz="2800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/>
              <a:t>In short we can remember that:</a:t>
            </a:r>
          </a:p>
          <a:p>
            <a:pPr fontAlgn="base"/>
            <a:endParaRPr lang="en-US" sz="2800" b="1" dirty="0">
              <a:solidFill>
                <a:srgbClr val="FF0000"/>
              </a:solidFill>
            </a:endParaRPr>
          </a:p>
          <a:p>
            <a:pPr lvl="1" fontAlgn="base"/>
            <a:r>
              <a:rPr lang="en-US" b="1" dirty="0">
                <a:solidFill>
                  <a:srgbClr val="00B050"/>
                </a:solidFill>
              </a:rPr>
              <a:t>HTML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is for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content</a:t>
            </a:r>
          </a:p>
          <a:p>
            <a:pPr fontAlgn="base"/>
            <a:endParaRPr lang="en-US" sz="2200" b="1" dirty="0">
              <a:solidFill>
                <a:srgbClr val="FF0000"/>
              </a:solidFill>
            </a:endParaRPr>
          </a:p>
          <a:p>
            <a:pPr lvl="1" fontAlgn="base"/>
            <a:r>
              <a:rPr lang="en-US" b="1" dirty="0">
                <a:solidFill>
                  <a:srgbClr val="00B050"/>
                </a:solidFill>
              </a:rPr>
              <a:t>CSS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is for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presentation</a:t>
            </a:r>
          </a:p>
          <a:p>
            <a:pPr fontAlgn="base"/>
            <a:endParaRPr lang="en-US" sz="2200" b="1" dirty="0">
              <a:solidFill>
                <a:srgbClr val="FF0000"/>
              </a:solidFill>
            </a:endParaRPr>
          </a:p>
          <a:p>
            <a:pPr lvl="1" fontAlgn="base"/>
            <a:r>
              <a:rPr lang="en-US" b="1" dirty="0">
                <a:solidFill>
                  <a:srgbClr val="00B050"/>
                </a:solidFill>
              </a:rPr>
              <a:t>JavaScript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is for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behaviour</a:t>
            </a: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07241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latin typeface="Corbel" pitchFamily="34" charset="0"/>
              </a:rPr>
              <a:t>Today’s Agenda</a:t>
            </a:r>
            <a:endParaRPr lang="en-IN" sz="4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6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What Is Python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Why To Use Python For Web Development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Pre-requisites For This Course</a:t>
            </a:r>
            <a:endParaRPr lang="en-US" sz="2900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What Is </a:t>
            </a:r>
            <a:r>
              <a:rPr lang="en-US" sz="2900" b="1" dirty="0" err="1">
                <a:solidFill>
                  <a:srgbClr val="00B050"/>
                </a:solidFill>
                <a:latin typeface="Corbel" pitchFamily="34" charset="0"/>
              </a:rPr>
              <a:t>Django</a:t>
            </a: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Front End V/s Back End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What Is Full Stack Development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2060"/>
                </a:solidFill>
                <a:latin typeface="Corbel" pitchFamily="34" charset="0"/>
              </a:rPr>
              <a:t>History Of </a:t>
            </a:r>
            <a:r>
              <a:rPr lang="en-US" sz="2900" b="1" dirty="0" err="1">
                <a:solidFill>
                  <a:srgbClr val="002060"/>
                </a:solidFill>
                <a:latin typeface="Corbel" pitchFamily="34" charset="0"/>
              </a:rPr>
              <a:t>Django</a:t>
            </a:r>
            <a:endParaRPr lang="en-US" sz="2900" b="1" dirty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5">
                    <a:lumMod val="75000"/>
                  </a:schemeClr>
                </a:solidFill>
                <a:latin typeface="Corbel" pitchFamily="34" charset="0"/>
              </a:rPr>
              <a:t>Course Outline</a:t>
            </a: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</a:t>
            </a:r>
            <a:r>
              <a:rPr lang="en-US" sz="3200" b="1" u="sng" dirty="0">
                <a:solidFill>
                  <a:srgbClr val="C00000"/>
                </a:solidFill>
              </a:rPr>
              <a:t>Back End </a:t>
            </a:r>
            <a:r>
              <a:rPr lang="en-US" sz="3200" b="1" dirty="0"/>
              <a:t>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backend</a:t>
            </a:r>
            <a:r>
              <a:rPr lang="en-IN" sz="2400" dirty="0"/>
              <a:t> (or </a:t>
            </a:r>
            <a:r>
              <a:rPr lang="en-IN" sz="2400" b="1" dirty="0">
                <a:solidFill>
                  <a:srgbClr val="00B050"/>
                </a:solidFill>
              </a:rPr>
              <a:t>“server-side”</a:t>
            </a:r>
            <a:r>
              <a:rPr lang="en-IN" sz="2400" dirty="0"/>
              <a:t>) is the </a:t>
            </a:r>
            <a:r>
              <a:rPr lang="en-IN" sz="2400" b="1" dirty="0">
                <a:solidFill>
                  <a:srgbClr val="0070C0"/>
                </a:solidFill>
              </a:rPr>
              <a:t>portion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7030A0"/>
                </a:solidFill>
              </a:rPr>
              <a:t>website</a:t>
            </a:r>
            <a:r>
              <a:rPr lang="en-IN" sz="2400" dirty="0"/>
              <a:t> you </a:t>
            </a:r>
            <a:r>
              <a:rPr lang="en-IN" sz="2400" b="1" u="sng" dirty="0">
                <a:solidFill>
                  <a:schemeClr val="accent6">
                    <a:lumMod val="75000"/>
                  </a:schemeClr>
                </a:solidFill>
              </a:rPr>
              <a:t>don’t see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It is </a:t>
            </a:r>
            <a:r>
              <a:rPr lang="en-IN" sz="2400" b="1" dirty="0">
                <a:solidFill>
                  <a:srgbClr val="C00000"/>
                </a:solidFill>
              </a:rPr>
              <a:t>in charge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7030A0"/>
                </a:solidFill>
              </a:rPr>
              <a:t>calculations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FF0000"/>
                </a:solidFill>
              </a:rPr>
              <a:t>business logic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2060"/>
                </a:solidFill>
              </a:rPr>
              <a:t>database interactions</a:t>
            </a:r>
            <a:r>
              <a:rPr lang="en-IN" sz="2400" dirty="0">
                <a:solidFill>
                  <a:srgbClr val="002060"/>
                </a:solidFill>
              </a:rPr>
              <a:t> </a:t>
            </a:r>
            <a:r>
              <a:rPr lang="en-IN" sz="2400" dirty="0"/>
              <a:t>etc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backend</a:t>
            </a:r>
            <a:r>
              <a:rPr lang="en-IN" sz="2400" dirty="0"/>
              <a:t> communicates with the </a:t>
            </a:r>
            <a:r>
              <a:rPr lang="en-IN" sz="2400" b="1" dirty="0">
                <a:solidFill>
                  <a:srgbClr val="00B050"/>
                </a:solidFill>
              </a:rPr>
              <a:t>front-end</a:t>
            </a:r>
            <a:r>
              <a:rPr lang="en-IN" sz="2400" dirty="0"/>
              <a:t>, sending and receiving information to be displayed as a </a:t>
            </a:r>
            <a:r>
              <a:rPr lang="en-IN" sz="2400" b="1" dirty="0">
                <a:solidFill>
                  <a:srgbClr val="C00000"/>
                </a:solidFill>
              </a:rPr>
              <a:t>web page</a:t>
            </a:r>
            <a:r>
              <a:rPr lang="en-IN" sz="2400" dirty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What Is </a:t>
            </a:r>
            <a:r>
              <a:rPr lang="en-US" sz="2800" b="1" u="sng" dirty="0">
                <a:solidFill>
                  <a:srgbClr val="C00000"/>
                </a:solidFill>
              </a:rPr>
              <a:t>Back End </a:t>
            </a:r>
            <a:r>
              <a:rPr lang="en-US" sz="2800" b="1" dirty="0"/>
              <a:t>Made Up Of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C00000"/>
                </a:solidFill>
              </a:rPr>
              <a:t>backend</a:t>
            </a:r>
            <a:r>
              <a:rPr lang="en-IN" sz="2400" dirty="0"/>
              <a:t> developer needs to understand </a:t>
            </a:r>
            <a:r>
              <a:rPr lang="en-IN" sz="2400" b="1" dirty="0">
                <a:solidFill>
                  <a:srgbClr val="7030A0"/>
                </a:solidFill>
              </a:rPr>
              <a:t>2 very important </a:t>
            </a:r>
            <a:r>
              <a:rPr lang="en-IN" sz="2400" dirty="0"/>
              <a:t>elements :</a:t>
            </a:r>
          </a:p>
          <a:p>
            <a:endParaRPr lang="en-IN" sz="2400" dirty="0"/>
          </a:p>
          <a:p>
            <a:pPr lvl="1"/>
            <a:endParaRPr lang="en-IN" sz="1900" dirty="0"/>
          </a:p>
          <a:p>
            <a:pPr lvl="1"/>
            <a:r>
              <a:rPr lang="en-IN" sz="2000" dirty="0"/>
              <a:t>A </a:t>
            </a:r>
            <a:r>
              <a:rPr lang="en-IN" sz="2000" b="1" dirty="0">
                <a:solidFill>
                  <a:srgbClr val="002060"/>
                </a:solidFill>
              </a:rPr>
              <a:t>server side programming language </a:t>
            </a:r>
            <a:r>
              <a:rPr lang="en-IN" sz="2000" dirty="0"/>
              <a:t>like </a:t>
            </a:r>
            <a:r>
              <a:rPr lang="en-IN" sz="2000" b="1" dirty="0">
                <a:solidFill>
                  <a:srgbClr val="C00000"/>
                </a:solidFill>
              </a:rPr>
              <a:t>Python </a:t>
            </a:r>
            <a:r>
              <a:rPr lang="en-IN" sz="2000" b="1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IN" sz="2000" b="1" dirty="0">
                <a:solidFill>
                  <a:srgbClr val="C00000"/>
                </a:solidFill>
              </a:rPr>
              <a:t> Java</a:t>
            </a:r>
            <a:r>
              <a:rPr lang="en-IN" sz="20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IN" sz="2000" b="1" dirty="0">
                <a:solidFill>
                  <a:srgbClr val="C00000"/>
                </a:solidFill>
              </a:rPr>
              <a:t>PHP </a:t>
            </a:r>
            <a:r>
              <a:rPr lang="en-IN" sz="20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IN" sz="2000" b="1" dirty="0">
                <a:solidFill>
                  <a:srgbClr val="C00000"/>
                </a:solidFill>
              </a:rPr>
              <a:t>Ruby</a:t>
            </a:r>
            <a:r>
              <a:rPr lang="en-IN" sz="2000" b="1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en-IN" sz="2000" b="1" dirty="0">
                <a:solidFill>
                  <a:srgbClr val="C00000"/>
                </a:solidFill>
              </a:rPr>
              <a:t> C# etc</a:t>
            </a:r>
          </a:p>
          <a:p>
            <a:pPr lvl="1"/>
            <a:endParaRPr lang="en-IN" sz="1900" dirty="0"/>
          </a:p>
          <a:p>
            <a:pPr lvl="1">
              <a:buNone/>
            </a:pPr>
            <a:r>
              <a:rPr lang="en-US" sz="1900" b="1" dirty="0">
                <a:solidFill>
                  <a:schemeClr val="tx1"/>
                </a:solidFill>
              </a:rPr>
              <a:t>AND</a:t>
            </a:r>
            <a:endParaRPr lang="en-IN" sz="1900" b="1" dirty="0">
              <a:solidFill>
                <a:schemeClr val="tx1"/>
              </a:solidFill>
            </a:endParaRPr>
          </a:p>
          <a:p>
            <a:pPr lvl="1"/>
            <a:endParaRPr lang="en-IN" sz="1900" b="1" dirty="0">
              <a:solidFill>
                <a:srgbClr val="002060"/>
              </a:solidFill>
            </a:endParaRPr>
          </a:p>
          <a:p>
            <a:pPr lvl="1"/>
            <a:r>
              <a:rPr lang="en-IN" sz="2000" b="1" dirty="0">
                <a:solidFill>
                  <a:srgbClr val="002060"/>
                </a:solidFill>
              </a:rPr>
              <a:t>Database Management System </a:t>
            </a:r>
            <a:r>
              <a:rPr lang="en-IN" sz="2000" dirty="0"/>
              <a:t>like </a:t>
            </a:r>
            <a:r>
              <a:rPr lang="en-IN" sz="2000" b="1" dirty="0">
                <a:solidFill>
                  <a:srgbClr val="C00000"/>
                </a:solidFill>
              </a:rPr>
              <a:t>Oracle</a:t>
            </a:r>
            <a:r>
              <a:rPr lang="en-IN" sz="2000" dirty="0"/>
              <a:t>, </a:t>
            </a:r>
            <a:r>
              <a:rPr lang="en-IN" sz="2000" b="1" dirty="0" err="1">
                <a:solidFill>
                  <a:srgbClr val="C00000"/>
                </a:solidFill>
              </a:rPr>
              <a:t>MySQL</a:t>
            </a:r>
            <a:r>
              <a:rPr lang="en-IN" sz="2000" dirty="0"/>
              <a:t> etc.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58094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-US" sz="2400" b="1" dirty="0"/>
            </a:br>
            <a:r>
              <a:rPr lang="en-US" sz="3200" b="1" dirty="0">
                <a:solidFill>
                  <a:srgbClr val="C00000"/>
                </a:solidFill>
              </a:rPr>
              <a:t>Front End </a:t>
            </a:r>
            <a:r>
              <a:rPr lang="en-US" sz="3200" b="1" dirty="0"/>
              <a:t>V/s </a:t>
            </a:r>
            <a:r>
              <a:rPr lang="en-US" sz="3200" b="1" dirty="0">
                <a:solidFill>
                  <a:srgbClr val="C00000"/>
                </a:solidFill>
              </a:rPr>
              <a:t>Back End </a:t>
            </a:r>
            <a:endParaRPr lang="en-IN" sz="3200" b="1" dirty="0"/>
          </a:p>
        </p:txBody>
      </p:sp>
      <p:pic>
        <p:nvPicPr>
          <p:cNvPr id="7" name="Content Placeholder 6" descr="1_qRmCzyBNzyE87_TE06oADA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1285860"/>
            <a:ext cx="9144000" cy="5572140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We Will Learn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/>
              <a:t>We will learn </a:t>
            </a:r>
            <a:r>
              <a:rPr lang="en-IN" sz="2400" b="1" dirty="0">
                <a:solidFill>
                  <a:srgbClr val="C00000"/>
                </a:solidFill>
              </a:rPr>
              <a:t>both</a:t>
            </a:r>
            <a:r>
              <a:rPr lang="en-IN" sz="2400" dirty="0"/>
              <a:t> </a:t>
            </a:r>
            <a:r>
              <a:rPr lang="en-IN" sz="2400" b="1" u="sng" dirty="0">
                <a:solidFill>
                  <a:srgbClr val="00B050"/>
                </a:solidFill>
              </a:rPr>
              <a:t>Front End Technologies </a:t>
            </a:r>
            <a:r>
              <a:rPr lang="en-IN" sz="2400" dirty="0"/>
              <a:t>as well as </a:t>
            </a:r>
            <a:r>
              <a:rPr lang="en-IN" sz="2400" b="1" u="sng" dirty="0">
                <a:solidFill>
                  <a:srgbClr val="00B050"/>
                </a:solidFill>
              </a:rPr>
              <a:t>Back End Technologies </a:t>
            </a:r>
            <a:r>
              <a:rPr lang="en-IN" sz="2400" dirty="0"/>
              <a:t>as a part of this </a:t>
            </a:r>
            <a:r>
              <a:rPr lang="en-IN" sz="2400" b="1" dirty="0">
                <a:solidFill>
                  <a:srgbClr val="C00000"/>
                </a:solidFill>
              </a:rPr>
              <a:t>course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And that’s why it is called </a:t>
            </a:r>
            <a:r>
              <a:rPr lang="en-US" sz="2400" b="1" u="sng" dirty="0">
                <a:solidFill>
                  <a:srgbClr val="7030A0"/>
                </a:solidFill>
              </a:rPr>
              <a:t>FULL STACK WEB DEVELOPMENT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IN" sz="2400" dirty="0"/>
          </a:p>
          <a:p>
            <a:endParaRPr lang="en-IN" sz="19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What </a:t>
            </a:r>
            <a:r>
              <a:rPr lang="en-US" sz="2400" b="1" u="sng" dirty="0">
                <a:solidFill>
                  <a:srgbClr val="C00000"/>
                </a:solidFill>
              </a:rPr>
              <a:t>Full Stack Web Development</a:t>
            </a:r>
            <a:br>
              <a:rPr lang="en-US" sz="2400" b="1" dirty="0"/>
            </a:br>
            <a:r>
              <a:rPr lang="en-US" sz="2400" b="1" dirty="0"/>
              <a:t>Contains ?</a:t>
            </a:r>
            <a:endParaRPr lang="en-IN" sz="2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Full stack </a:t>
            </a:r>
            <a:r>
              <a:rPr lang="en-IN" sz="2400" dirty="0"/>
              <a:t>developers work with both the </a:t>
            </a:r>
            <a:r>
              <a:rPr lang="en-IN" sz="2400" b="1" dirty="0">
                <a:solidFill>
                  <a:srgbClr val="7030A0"/>
                </a:solidFill>
              </a:rPr>
              <a:t>front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7030A0"/>
                </a:solidFill>
              </a:rPr>
              <a:t>back end</a:t>
            </a:r>
            <a:r>
              <a:rPr lang="en-IN" sz="2400" dirty="0"/>
              <a:t> of a </a:t>
            </a:r>
            <a:r>
              <a:rPr lang="en-IN" sz="2400" b="1" dirty="0">
                <a:solidFill>
                  <a:srgbClr val="C00000"/>
                </a:solidFill>
              </a:rPr>
              <a:t>web application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They’re familiar with </a:t>
            </a:r>
            <a:r>
              <a:rPr lang="en-IN" sz="2400" b="1" dirty="0">
                <a:solidFill>
                  <a:srgbClr val="C00000"/>
                </a:solidFill>
              </a:rPr>
              <a:t>HTML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CSS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JavaScript </a:t>
            </a:r>
            <a:r>
              <a:rPr lang="en-IN" sz="2400" dirty="0"/>
              <a:t>and one or more back end </a:t>
            </a:r>
            <a:r>
              <a:rPr lang="en-IN" sz="2400" b="1" dirty="0">
                <a:solidFill>
                  <a:srgbClr val="7030A0"/>
                </a:solidFill>
              </a:rPr>
              <a:t>language/framework</a:t>
            </a:r>
            <a:r>
              <a:rPr lang="en-IN" sz="2400" dirty="0"/>
              <a:t> which in our case are </a:t>
            </a:r>
            <a:r>
              <a:rPr lang="en-IN" sz="2400" b="1" dirty="0">
                <a:solidFill>
                  <a:srgbClr val="00B050"/>
                </a:solidFill>
              </a:rPr>
              <a:t>Python</a:t>
            </a:r>
            <a:r>
              <a:rPr lang="en-IN" sz="2400" dirty="0"/>
              <a:t> and  </a:t>
            </a:r>
            <a:r>
              <a:rPr lang="en-IN" sz="2400" b="1" dirty="0" err="1">
                <a:solidFill>
                  <a:srgbClr val="C00000"/>
                </a:solidFill>
              </a:rPr>
              <a:t>Django</a:t>
            </a:r>
            <a:r>
              <a:rPr lang="en-IN" sz="2400" dirty="0"/>
              <a:t>.</a:t>
            </a:r>
            <a:endParaRPr lang="en-US" sz="2400" dirty="0"/>
          </a:p>
          <a:p>
            <a:endParaRPr lang="en-IN" sz="19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What Is A </a:t>
            </a:r>
            <a:r>
              <a:rPr lang="en-US" sz="2400" b="1" u="sng" dirty="0">
                <a:solidFill>
                  <a:srgbClr val="C00000"/>
                </a:solidFill>
              </a:rPr>
              <a:t>Web Application Framework </a:t>
            </a:r>
            <a:r>
              <a:rPr lang="en-US" sz="2400" b="1" dirty="0"/>
              <a:t>?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Now the </a:t>
            </a:r>
            <a:r>
              <a:rPr lang="en-US" sz="2400" b="1" dirty="0">
                <a:solidFill>
                  <a:srgbClr val="002060"/>
                </a:solidFill>
              </a:rPr>
              <a:t>last term </a:t>
            </a:r>
            <a:r>
              <a:rPr lang="en-US" sz="2400" dirty="0"/>
              <a:t>in </a:t>
            </a:r>
            <a:r>
              <a:rPr lang="en-US" sz="2400" b="1" dirty="0" err="1">
                <a:solidFill>
                  <a:srgbClr val="C00000"/>
                </a:solidFill>
              </a:rPr>
              <a:t>Django’s</a:t>
            </a:r>
            <a:r>
              <a:rPr lang="en-US" sz="2400" dirty="0"/>
              <a:t> definition is </a:t>
            </a:r>
            <a:r>
              <a:rPr lang="en-US" sz="2400" b="1" dirty="0">
                <a:solidFill>
                  <a:srgbClr val="00B050"/>
                </a:solidFill>
              </a:rPr>
              <a:t>web application framework </a:t>
            </a:r>
            <a:r>
              <a:rPr lang="en-US" sz="2400" dirty="0"/>
              <a:t>.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So let’s understand it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00B050"/>
                </a:solidFill>
              </a:rPr>
              <a:t>web application framework </a:t>
            </a:r>
            <a:r>
              <a:rPr lang="en-US" sz="2400" dirty="0">
                <a:solidFill>
                  <a:schemeClr val="tx1"/>
                </a:solidFill>
              </a:rPr>
              <a:t>is a </a:t>
            </a:r>
            <a:r>
              <a:rPr lang="en-US" sz="2400" b="1" dirty="0">
                <a:solidFill>
                  <a:srgbClr val="7030A0"/>
                </a:solidFill>
              </a:rPr>
              <a:t>set of tools </a:t>
            </a:r>
            <a:r>
              <a:rPr lang="en-US" sz="2400" dirty="0">
                <a:solidFill>
                  <a:schemeClr val="tx1"/>
                </a:solidFill>
              </a:rPr>
              <a:t>which can be used to develop </a:t>
            </a:r>
            <a:r>
              <a:rPr lang="en-US" sz="2400" b="1" dirty="0">
                <a:solidFill>
                  <a:srgbClr val="7030A0"/>
                </a:solidFill>
              </a:rPr>
              <a:t>websites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rgbClr val="7030A0"/>
                </a:solidFill>
              </a:rPr>
              <a:t>web applications 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400" dirty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dirty="0">
                <a:solidFill>
                  <a:schemeClr val="tx1"/>
                </a:solidFill>
              </a:rPr>
              <a:t>These </a:t>
            </a:r>
            <a:r>
              <a:rPr lang="en-US" sz="2400" b="1" dirty="0">
                <a:solidFill>
                  <a:srgbClr val="7030A0"/>
                </a:solidFill>
              </a:rPr>
              <a:t>tools</a:t>
            </a:r>
            <a:r>
              <a:rPr lang="en-US" sz="2400" dirty="0">
                <a:solidFill>
                  <a:schemeClr val="tx1"/>
                </a:solidFill>
              </a:rPr>
              <a:t> help us </a:t>
            </a:r>
            <a:r>
              <a:rPr lang="en-US" sz="2400" b="1" dirty="0">
                <a:solidFill>
                  <a:srgbClr val="C00000"/>
                </a:solidFill>
              </a:rPr>
              <a:t>develop these applications </a:t>
            </a:r>
            <a:r>
              <a:rPr lang="en-US" sz="2400" dirty="0">
                <a:solidFill>
                  <a:schemeClr val="tx1"/>
                </a:solidFill>
              </a:rPr>
              <a:t>in a </a:t>
            </a:r>
            <a:r>
              <a:rPr lang="en-US" sz="2400" b="1" dirty="0">
                <a:solidFill>
                  <a:srgbClr val="7030A0"/>
                </a:solidFill>
              </a:rPr>
              <a:t>faster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rgbClr val="7030A0"/>
                </a:solidFill>
              </a:rPr>
              <a:t>easier</a:t>
            </a:r>
            <a:r>
              <a:rPr lang="en-US" sz="2400" dirty="0">
                <a:solidFill>
                  <a:schemeClr val="tx1"/>
                </a:solidFill>
              </a:rPr>
              <a:t> way.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What Is Meant By </a:t>
            </a:r>
            <a:r>
              <a:rPr lang="en-US" sz="2800" b="1" u="sng" dirty="0">
                <a:solidFill>
                  <a:srgbClr val="C00000"/>
                </a:solidFill>
              </a:rPr>
              <a:t>Tools</a:t>
            </a:r>
            <a:r>
              <a:rPr lang="en-US" sz="2800" b="1" dirty="0"/>
              <a:t> 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357298"/>
            <a:ext cx="8712968" cy="5373216"/>
          </a:xfrm>
        </p:spPr>
        <p:txBody>
          <a:bodyPr>
            <a:normAutofit/>
          </a:bodyPr>
          <a:lstStyle/>
          <a:p>
            <a:r>
              <a:rPr lang="en-IN" sz="2300" dirty="0"/>
              <a:t>When we're building a </a:t>
            </a:r>
            <a:r>
              <a:rPr lang="en-IN" sz="2300" b="1" dirty="0" err="1">
                <a:solidFill>
                  <a:srgbClr val="C00000"/>
                </a:solidFill>
              </a:rPr>
              <a:t>webapp</a:t>
            </a:r>
            <a:r>
              <a:rPr lang="en-IN" sz="2300" dirty="0"/>
              <a:t>, we </a:t>
            </a:r>
            <a:r>
              <a:rPr lang="en-IN" sz="2300" b="1" u="sng" dirty="0">
                <a:solidFill>
                  <a:srgbClr val="00B050"/>
                </a:solidFill>
              </a:rPr>
              <a:t>always need </a:t>
            </a:r>
            <a:r>
              <a:rPr lang="en-IN" sz="2300" dirty="0"/>
              <a:t>a </a:t>
            </a:r>
            <a:r>
              <a:rPr lang="en-IN" sz="2300" b="1" dirty="0">
                <a:solidFill>
                  <a:srgbClr val="7030A0"/>
                </a:solidFill>
              </a:rPr>
              <a:t>similar set of components </a:t>
            </a:r>
            <a:r>
              <a:rPr lang="en-IN" sz="2300" dirty="0"/>
              <a:t>like: </a:t>
            </a:r>
          </a:p>
          <a:p>
            <a:pPr lvl="1"/>
            <a:endParaRPr lang="en-IN" sz="1900" dirty="0"/>
          </a:p>
          <a:p>
            <a:pPr lvl="1"/>
            <a:r>
              <a:rPr lang="en-IN" sz="1900" dirty="0"/>
              <a:t>A way to handle </a:t>
            </a:r>
            <a:r>
              <a:rPr lang="en-IN" sz="1900" b="1" dirty="0">
                <a:solidFill>
                  <a:srgbClr val="7030A0"/>
                </a:solidFill>
              </a:rPr>
              <a:t>user authentication</a:t>
            </a:r>
            <a:r>
              <a:rPr lang="en-IN" sz="1900" dirty="0"/>
              <a:t> (</a:t>
            </a:r>
            <a:r>
              <a:rPr lang="en-IN" sz="1900" b="1" dirty="0">
                <a:solidFill>
                  <a:srgbClr val="002060"/>
                </a:solidFill>
              </a:rPr>
              <a:t>signing up</a:t>
            </a:r>
            <a:r>
              <a:rPr lang="en-IN" sz="1900" dirty="0"/>
              <a:t>, </a:t>
            </a:r>
            <a:r>
              <a:rPr lang="en-IN" sz="1900" b="1" dirty="0">
                <a:solidFill>
                  <a:srgbClr val="002060"/>
                </a:solidFill>
              </a:rPr>
              <a:t>signing in</a:t>
            </a:r>
            <a:r>
              <a:rPr lang="en-IN" sz="1900" dirty="0"/>
              <a:t>, </a:t>
            </a:r>
            <a:r>
              <a:rPr lang="en-IN" sz="1900" b="1" dirty="0">
                <a:solidFill>
                  <a:srgbClr val="002060"/>
                </a:solidFill>
              </a:rPr>
              <a:t>signing out</a:t>
            </a:r>
            <a:r>
              <a:rPr lang="en-IN" sz="1900" dirty="0"/>
              <a:t>)</a:t>
            </a:r>
          </a:p>
          <a:p>
            <a:pPr lvl="1"/>
            <a:endParaRPr lang="en-IN" sz="1900" dirty="0"/>
          </a:p>
          <a:p>
            <a:pPr lvl="1"/>
            <a:r>
              <a:rPr lang="en-IN" sz="1900" dirty="0">
                <a:solidFill>
                  <a:schemeClr val="bg2">
                    <a:lumMod val="50000"/>
                  </a:schemeClr>
                </a:solidFill>
              </a:rPr>
              <a:t>A way to </a:t>
            </a:r>
            <a:r>
              <a:rPr lang="en-IN" sz="1900" b="1" dirty="0">
                <a:solidFill>
                  <a:srgbClr val="002060"/>
                </a:solidFill>
              </a:rPr>
              <a:t>interact</a:t>
            </a:r>
            <a:r>
              <a:rPr lang="en-IN" sz="1900" dirty="0">
                <a:solidFill>
                  <a:schemeClr val="bg2">
                    <a:lumMod val="50000"/>
                  </a:schemeClr>
                </a:solidFill>
              </a:rPr>
              <a:t> with the user like </a:t>
            </a:r>
            <a:r>
              <a:rPr lang="en-IN" sz="1900" b="1" dirty="0">
                <a:solidFill>
                  <a:srgbClr val="002060"/>
                </a:solidFill>
              </a:rPr>
              <a:t>HTML forms</a:t>
            </a:r>
          </a:p>
          <a:p>
            <a:pPr lvl="1"/>
            <a:endParaRPr lang="en-IN" sz="1900" b="1" dirty="0">
              <a:solidFill>
                <a:srgbClr val="002060"/>
              </a:solidFill>
            </a:endParaRPr>
          </a:p>
          <a:p>
            <a:pPr lvl="1"/>
            <a:r>
              <a:rPr lang="en-IN" sz="1900" dirty="0">
                <a:solidFill>
                  <a:schemeClr val="bg2">
                    <a:lumMod val="50000"/>
                  </a:schemeClr>
                </a:solidFill>
              </a:rPr>
              <a:t>Allowing users to  </a:t>
            </a:r>
            <a:r>
              <a:rPr lang="en-IN" sz="1900" b="1" dirty="0">
                <a:solidFill>
                  <a:srgbClr val="002060"/>
                </a:solidFill>
              </a:rPr>
              <a:t>upload files</a:t>
            </a:r>
            <a:r>
              <a:rPr lang="en-IN" sz="1900" dirty="0"/>
              <a:t>, </a:t>
            </a:r>
            <a:r>
              <a:rPr lang="en-IN" sz="1900"/>
              <a:t>etc.</a:t>
            </a:r>
          </a:p>
          <a:p>
            <a:pPr lvl="1"/>
            <a:endParaRPr lang="en-IN" sz="1900" dirty="0"/>
          </a:p>
          <a:p>
            <a:pPr lvl="1"/>
            <a:r>
              <a:rPr lang="en-IN" sz="1900" dirty="0"/>
              <a:t>An </a:t>
            </a:r>
            <a:r>
              <a:rPr lang="en-IN" sz="1900" b="1" dirty="0">
                <a:solidFill>
                  <a:srgbClr val="002060"/>
                </a:solidFill>
              </a:rPr>
              <a:t>admin panel </a:t>
            </a:r>
            <a:r>
              <a:rPr lang="en-IN" sz="1900" dirty="0"/>
              <a:t>for our webapp</a:t>
            </a:r>
          </a:p>
          <a:p>
            <a:pPr lvl="1"/>
            <a:endParaRPr lang="en-IN" sz="1900" dirty="0"/>
          </a:p>
          <a:p>
            <a:endParaRPr lang="en-IN" sz="2400" dirty="0"/>
          </a:p>
          <a:p>
            <a:r>
              <a:rPr lang="en-IN" sz="2300" b="1" dirty="0">
                <a:solidFill>
                  <a:srgbClr val="0070C0"/>
                </a:solidFill>
              </a:rPr>
              <a:t>Luckily</a:t>
            </a:r>
            <a:r>
              <a:rPr lang="en-IN" sz="2300" dirty="0"/>
              <a:t> for all these activities </a:t>
            </a:r>
            <a:r>
              <a:rPr lang="en-IN" sz="2300" b="1" dirty="0" err="1">
                <a:solidFill>
                  <a:srgbClr val="C00000"/>
                </a:solidFill>
              </a:rPr>
              <a:t>Django</a:t>
            </a:r>
            <a:r>
              <a:rPr lang="en-IN" sz="2300" dirty="0"/>
              <a:t> gives us </a:t>
            </a:r>
            <a:r>
              <a:rPr lang="en-IN" sz="2300" b="1" dirty="0">
                <a:solidFill>
                  <a:srgbClr val="7030A0"/>
                </a:solidFill>
              </a:rPr>
              <a:t>ready-made components</a:t>
            </a:r>
            <a:r>
              <a:rPr lang="en-IN" sz="2300" dirty="0"/>
              <a:t> to use.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000232" y="500042"/>
            <a:ext cx="5830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A Real Life Example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402836" y="2720866"/>
            <a:ext cx="2035983" cy="335758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000100" y="1643050"/>
            <a:ext cx="75904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Imagine , a chef needs to bake a Pizza . Think , how he would go for it ?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13" name="Picture 2" descr="C:\Users\Comp10\Desktop\thinking_man_PNG11612.png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51424" y="3366978"/>
            <a:ext cx="1551399" cy="2068532"/>
          </a:xfrm>
          <a:prstGeom prst="rect">
            <a:avLst/>
          </a:prstGeom>
          <a:noFill/>
        </p:spPr>
      </p:pic>
      <p:sp>
        <p:nvSpPr>
          <p:cNvPr id="14" name="Rectangle 13"/>
          <p:cNvSpPr/>
          <p:nvPr/>
        </p:nvSpPr>
        <p:spPr>
          <a:xfrm>
            <a:off x="5099752" y="2649428"/>
            <a:ext cx="2196719" cy="3429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 descr="pizz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28381" y="3578123"/>
            <a:ext cx="1239208" cy="1652277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3653133" y="4221064"/>
            <a:ext cx="1232306" cy="214314"/>
          </a:xfrm>
          <a:prstGeom prst="rightArrow">
            <a:avLst/>
          </a:prstGeom>
          <a:solidFill>
            <a:srgbClr val="FFFF6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 descr="hel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21026" y="3220933"/>
            <a:ext cx="703423" cy="937897"/>
          </a:xfrm>
          <a:prstGeom prst="rect">
            <a:avLst/>
          </a:prstGeom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9675571"/>
      </p:ext>
    </p:extLst>
  </p:cSld>
  <p:clrMapOvr>
    <a:masterClrMapping/>
  </p:clrMapOvr>
  <p:transition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4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/>
          <p:cNvSpPr txBox="1"/>
          <p:nvPr/>
        </p:nvSpPr>
        <p:spPr>
          <a:xfrm>
            <a:off x="2428860" y="428604"/>
            <a:ext cx="4125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Making  A  Pizza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525758" y="2071678"/>
            <a:ext cx="1393041" cy="135732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4" name="Picture 2" descr="C:\Users\Comp10\Desktop\thinking_man_PNG11612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297674" y="2357430"/>
            <a:ext cx="642942" cy="857256"/>
          </a:xfrm>
          <a:prstGeom prst="rect">
            <a:avLst/>
          </a:prstGeom>
          <a:noFill/>
        </p:spPr>
      </p:pic>
      <p:sp>
        <p:nvSpPr>
          <p:cNvPr id="45" name="Right Arrow 44"/>
          <p:cNvSpPr/>
          <p:nvPr/>
        </p:nvSpPr>
        <p:spPr>
          <a:xfrm>
            <a:off x="3172525" y="2500306"/>
            <a:ext cx="589364" cy="142876"/>
          </a:xfrm>
          <a:prstGeom prst="right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6" name="Rectangle 45"/>
          <p:cNvSpPr/>
          <p:nvPr/>
        </p:nvSpPr>
        <p:spPr>
          <a:xfrm>
            <a:off x="6133509" y="4714884"/>
            <a:ext cx="1334235" cy="149706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ight Arrow 46"/>
          <p:cNvSpPr/>
          <p:nvPr/>
        </p:nvSpPr>
        <p:spPr>
          <a:xfrm>
            <a:off x="5444871" y="2571744"/>
            <a:ext cx="589364" cy="142876"/>
          </a:xfrm>
          <a:prstGeom prst="right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 47"/>
          <p:cNvSpPr/>
          <p:nvPr/>
        </p:nvSpPr>
        <p:spPr>
          <a:xfrm>
            <a:off x="3883212" y="2071678"/>
            <a:ext cx="1393041" cy="135732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9" name="Picture 2" descr="C:\Users\Comp10\Desktop\thinking_man_PNG11612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908690" y="2336410"/>
            <a:ext cx="642942" cy="857256"/>
          </a:xfrm>
          <a:prstGeom prst="rect">
            <a:avLst/>
          </a:prstGeom>
          <a:noFill/>
        </p:spPr>
      </p:pic>
      <p:pic>
        <p:nvPicPr>
          <p:cNvPr id="50" name="Picture 2" descr="C:\Users\Comp10\Desktop\thinking_man_PNG11612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6579501" y="2357430"/>
            <a:ext cx="642942" cy="857256"/>
          </a:xfrm>
          <a:prstGeom prst="rect">
            <a:avLst/>
          </a:prstGeom>
          <a:noFill/>
        </p:spPr>
      </p:pic>
      <p:sp>
        <p:nvSpPr>
          <p:cNvPr id="51" name="Rectangle 50"/>
          <p:cNvSpPr/>
          <p:nvPr/>
        </p:nvSpPr>
        <p:spPr>
          <a:xfrm>
            <a:off x="6133509" y="2071678"/>
            <a:ext cx="1393041" cy="135732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ectangle 51"/>
          <p:cNvSpPr/>
          <p:nvPr/>
        </p:nvSpPr>
        <p:spPr>
          <a:xfrm>
            <a:off x="3990369" y="4714884"/>
            <a:ext cx="1334235" cy="149706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ight Arrow 52"/>
          <p:cNvSpPr/>
          <p:nvPr/>
        </p:nvSpPr>
        <p:spPr>
          <a:xfrm rot="10800000">
            <a:off x="5452754" y="5393545"/>
            <a:ext cx="589364" cy="142876"/>
          </a:xfrm>
          <a:prstGeom prst="right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 53"/>
          <p:cNvSpPr/>
          <p:nvPr/>
        </p:nvSpPr>
        <p:spPr>
          <a:xfrm>
            <a:off x="941228" y="4286255"/>
            <a:ext cx="1553777" cy="207170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5" name="Picture 54" descr="rolling-pin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96555" y="4500570"/>
            <a:ext cx="428628" cy="571504"/>
          </a:xfrm>
          <a:prstGeom prst="rect">
            <a:avLst/>
          </a:prstGeom>
        </p:spPr>
      </p:pic>
      <p:pic>
        <p:nvPicPr>
          <p:cNvPr id="56" name="Picture 55" descr="pizza-cutter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785917" y="4786321"/>
            <a:ext cx="482207" cy="642942"/>
          </a:xfrm>
          <a:prstGeom prst="rect">
            <a:avLst/>
          </a:prstGeom>
        </p:spPr>
      </p:pic>
      <p:pic>
        <p:nvPicPr>
          <p:cNvPr id="57" name="Picture 56" descr="ove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57290" y="5429264"/>
            <a:ext cx="557848" cy="743797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571472" y="3857628"/>
            <a:ext cx="23437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These  are like  </a:t>
            </a:r>
            <a:r>
              <a:rPr lang="en-US" sz="2000" b="1" dirty="0">
                <a:solidFill>
                  <a:srgbClr val="FFC000"/>
                </a:solidFill>
              </a:rPr>
              <a:t>tools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1214414" y="1500174"/>
            <a:ext cx="1959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Prepare a </a:t>
            </a:r>
            <a:r>
              <a:rPr lang="en-US" sz="2000" b="1" dirty="0">
                <a:solidFill>
                  <a:srgbClr val="FFC000"/>
                </a:solidFill>
              </a:rPr>
              <a:t>dough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3977802" y="1357299"/>
            <a:ext cx="19515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Stretch it using 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rolling pin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6174521" y="1285861"/>
            <a:ext cx="24694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Cut  it using 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pizza cutter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109860" y="4286256"/>
            <a:ext cx="26769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Bake it in an </a:t>
            </a:r>
            <a:r>
              <a:rPr lang="en-US" sz="2000" b="1" dirty="0">
                <a:solidFill>
                  <a:srgbClr val="FFC000"/>
                </a:solidFill>
              </a:rPr>
              <a:t>oven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084959" y="4286256"/>
            <a:ext cx="13930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Job done!</a:t>
            </a:r>
            <a:endParaRPr lang="en-IN" sz="2000" b="1" dirty="0">
              <a:solidFill>
                <a:srgbClr val="FFC000"/>
              </a:solidFill>
            </a:endParaRPr>
          </a:p>
        </p:txBody>
      </p:sp>
      <p:pic>
        <p:nvPicPr>
          <p:cNvPr id="64" name="Picture 2" descr="C:\Users\Comp10\Desktop\thinking_man_PNG11612.png"/>
          <p:cNvPicPr>
            <a:picLocks noChangeAspect="1" noChangeArrowheads="1"/>
          </p:cNvPicPr>
          <p:nvPr/>
        </p:nvPicPr>
        <p:blipFill>
          <a:blip r:embed="rId8" cstate="print"/>
          <a:stretch>
            <a:fillRect/>
          </a:stretch>
        </p:blipFill>
        <p:spPr bwMode="auto">
          <a:xfrm>
            <a:off x="6419846" y="4878780"/>
            <a:ext cx="830346" cy="1107128"/>
          </a:xfrm>
          <a:prstGeom prst="rect">
            <a:avLst/>
          </a:prstGeom>
          <a:noFill/>
        </p:spPr>
      </p:pic>
      <p:pic>
        <p:nvPicPr>
          <p:cNvPr id="65" name="Picture 2" descr="C:\Users\Comp10\Desktop\thinking_man_PNG11612.png"/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4260941" y="4889290"/>
            <a:ext cx="830346" cy="1107128"/>
          </a:xfrm>
          <a:prstGeom prst="rect">
            <a:avLst/>
          </a:prstGeom>
          <a:noFill/>
        </p:spPr>
      </p:pic>
      <p:sp>
        <p:nvSpPr>
          <p:cNvPr id="66" name="Right Arrow 65"/>
          <p:cNvSpPr/>
          <p:nvPr/>
        </p:nvSpPr>
        <p:spPr>
          <a:xfrm rot="5400000">
            <a:off x="6619905" y="3839768"/>
            <a:ext cx="357190" cy="107157"/>
          </a:xfrm>
          <a:prstGeom prst="rightArrow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1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967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  <p:bldP spid="46" grpId="0" animBg="1"/>
      <p:bldP spid="47" grpId="0" animBg="1"/>
      <p:bldP spid="48" grpId="0" animBg="1"/>
      <p:bldP spid="51" grpId="0" animBg="1"/>
      <p:bldP spid="52" grpId="0" animBg="1"/>
      <p:bldP spid="53" grpId="0" animBg="1"/>
      <p:bldP spid="54" grpId="0" animBg="1"/>
      <p:bldP spid="58" grpId="0"/>
      <p:bldP spid="59" grpId="0"/>
      <p:bldP spid="60" grpId="0"/>
      <p:bldP spid="61" grpId="0"/>
      <p:bldP spid="62" grpId="0"/>
      <p:bldP spid="63" grpId="0"/>
      <p:bldP spid="6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2526498" y="329494"/>
            <a:ext cx="4125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A Real Life Example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615664" y="2857496"/>
            <a:ext cx="2035983" cy="335758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/>
          <p:cNvSpPr/>
          <p:nvPr/>
        </p:nvSpPr>
        <p:spPr>
          <a:xfrm>
            <a:off x="1669242" y="1643050"/>
            <a:ext cx="55785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Now , just imagine , how </a:t>
            </a:r>
            <a:r>
              <a:rPr lang="en-US" sz="2000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DOMINOS</a:t>
            </a:r>
            <a:r>
              <a:rPr lang="en-US" sz="2000" dirty="0">
                <a:solidFill>
                  <a:schemeClr val="bg1"/>
                </a:solidFill>
              </a:rPr>
              <a:t> makes Pizzas ?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32" name="Picture 2" descr="C:\Users\Comp10\Desktop\thinking_man_PNG11612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864251" y="3697533"/>
            <a:ext cx="1551399" cy="1680682"/>
          </a:xfrm>
          <a:prstGeom prst="rect">
            <a:avLst/>
          </a:prstGeom>
          <a:noFill/>
        </p:spPr>
      </p:pic>
      <p:sp>
        <p:nvSpPr>
          <p:cNvPr id="33" name="Rectangle 32"/>
          <p:cNvSpPr/>
          <p:nvPr/>
        </p:nvSpPr>
        <p:spPr>
          <a:xfrm>
            <a:off x="5312580" y="2786058"/>
            <a:ext cx="2196719" cy="342902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4" name="Picture 33" descr="pizz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315" y="3786191"/>
            <a:ext cx="1875248" cy="1558761"/>
          </a:xfrm>
          <a:prstGeom prst="rect">
            <a:avLst/>
          </a:prstGeom>
        </p:spPr>
      </p:pic>
      <p:sp>
        <p:nvSpPr>
          <p:cNvPr id="35" name="Right Arrow 34"/>
          <p:cNvSpPr/>
          <p:nvPr/>
        </p:nvSpPr>
        <p:spPr>
          <a:xfrm>
            <a:off x="3865960" y="4357694"/>
            <a:ext cx="1232306" cy="214314"/>
          </a:xfrm>
          <a:prstGeom prst="rightArrow">
            <a:avLst/>
          </a:prstGeom>
          <a:solidFill>
            <a:srgbClr val="FFFF6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6" name="Picture 35" descr="help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33853" y="3357563"/>
            <a:ext cx="703423" cy="937897"/>
          </a:xfrm>
          <a:prstGeom prst="rect">
            <a:avLst/>
          </a:prstGeom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967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Is Python?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 is a </a:t>
            </a:r>
            <a:r>
              <a:rPr lang="en-US" sz="2400" b="1" u="sng" dirty="0">
                <a:solidFill>
                  <a:srgbClr val="7030A0"/>
                </a:solidFill>
              </a:rPr>
              <a:t>general purpose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00B050"/>
                </a:solidFill>
              </a:rPr>
              <a:t>powerful </a:t>
            </a:r>
            <a:r>
              <a:rPr lang="en-US" sz="2400" dirty="0"/>
              <a:t>programming language.</a:t>
            </a:r>
          </a:p>
          <a:p>
            <a:endParaRPr lang="en-IN" sz="1800" b="1" dirty="0">
              <a:solidFill>
                <a:srgbClr val="C00000"/>
              </a:solidFill>
            </a:endParaRPr>
          </a:p>
          <a:p>
            <a:endParaRPr lang="en-IN" sz="1800" b="1" dirty="0">
              <a:solidFill>
                <a:srgbClr val="C00000"/>
              </a:solidFill>
            </a:endParaRPr>
          </a:p>
          <a:p>
            <a:r>
              <a:rPr lang="en-IN" sz="2400" dirty="0"/>
              <a:t>It is </a:t>
            </a:r>
            <a:r>
              <a:rPr lang="en-IN" sz="2400" b="1" dirty="0">
                <a:solidFill>
                  <a:srgbClr val="7030A0"/>
                </a:solidFill>
              </a:rPr>
              <a:t>considered</a:t>
            </a:r>
            <a:r>
              <a:rPr lang="en-IN" sz="2400" dirty="0"/>
              <a:t> as one of the most</a:t>
            </a:r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400" b="1" dirty="0">
                <a:solidFill>
                  <a:srgbClr val="0070C0"/>
                </a:solidFill>
              </a:rPr>
              <a:t>versatile </a:t>
            </a:r>
            <a:r>
              <a:rPr lang="en-IN" sz="2400" dirty="0"/>
              <a:t>programming language as it can be </a:t>
            </a:r>
            <a:r>
              <a:rPr lang="en-IN" sz="2400" b="1" dirty="0">
                <a:solidFill>
                  <a:srgbClr val="C00000"/>
                </a:solidFill>
              </a:rPr>
              <a:t>used to develop </a:t>
            </a:r>
            <a:r>
              <a:rPr lang="en-IN" sz="2400" dirty="0"/>
              <a:t>almost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any kind of </a:t>
            </a:r>
            <a:r>
              <a:rPr lang="en-IN" sz="2400" dirty="0"/>
              <a:t>application including :</a:t>
            </a:r>
          </a:p>
          <a:p>
            <a:pPr lvl="1"/>
            <a:endParaRPr lang="en-IN" sz="1900" b="1" dirty="0">
              <a:solidFill>
                <a:srgbClr val="0070C0"/>
              </a:solidFill>
            </a:endParaRPr>
          </a:p>
          <a:p>
            <a:pPr lvl="1"/>
            <a:r>
              <a:rPr lang="en-IN" sz="2000" b="1" dirty="0">
                <a:solidFill>
                  <a:srgbClr val="0070C0"/>
                </a:solidFill>
              </a:rPr>
              <a:t>desktop application</a:t>
            </a:r>
            <a:r>
              <a:rPr lang="en-IN" sz="2000" dirty="0"/>
              <a:t> </a:t>
            </a:r>
          </a:p>
          <a:p>
            <a:pPr lvl="1"/>
            <a:r>
              <a:rPr lang="en-IN" sz="2000" b="1" i="1" u="sng" dirty="0">
                <a:solidFill>
                  <a:srgbClr val="C00000"/>
                </a:solidFill>
              </a:rPr>
              <a:t>web applications </a:t>
            </a:r>
          </a:p>
          <a:p>
            <a:pPr lvl="1"/>
            <a:r>
              <a:rPr lang="en-IN" sz="2000" dirty="0"/>
              <a:t> </a:t>
            </a:r>
            <a:r>
              <a:rPr lang="en-IN" sz="2000" b="1" dirty="0">
                <a:solidFill>
                  <a:srgbClr val="002060"/>
                </a:solidFill>
              </a:rPr>
              <a:t>network applications</a:t>
            </a:r>
            <a:endParaRPr lang="en-IN" sz="2000" b="1" dirty="0">
              <a:solidFill>
                <a:srgbClr val="FF0000"/>
              </a:solidFill>
            </a:endParaRPr>
          </a:p>
          <a:p>
            <a:pPr lvl="1"/>
            <a:r>
              <a:rPr lang="en-IN" sz="2000" b="1" dirty="0">
                <a:solidFill>
                  <a:srgbClr val="00B050"/>
                </a:solidFill>
              </a:rPr>
              <a:t>data science applications </a:t>
            </a:r>
          </a:p>
          <a:p>
            <a:pPr lvl="1"/>
            <a:r>
              <a:rPr lang="en-IN" sz="2000" dirty="0"/>
              <a:t>and many more. </a:t>
            </a:r>
            <a:endParaRPr lang="en-US" sz="2000" dirty="0"/>
          </a:p>
          <a:p>
            <a:endParaRPr lang="en-US" sz="2200" dirty="0"/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1857356" y="357166"/>
            <a:ext cx="5197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Dominos  Pizza </a:t>
            </a:r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Source Sans Pro Semibold" pitchFamily="34" charset="0"/>
              </a:rPr>
              <a:t>Making</a:t>
            </a:r>
            <a:endParaRPr lang="en-IN" sz="3200" b="1" dirty="0">
              <a:solidFill>
                <a:schemeClr val="bg2">
                  <a:lumMod val="75000"/>
                </a:schemeClr>
              </a:solidFill>
              <a:latin typeface="Source Sans Pro Semibold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70116" y="2214554"/>
            <a:ext cx="1393041" cy="135732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2" descr="C:\Users\Comp10\Desktop\thinking_man_PNG11612.png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4288305" y="2357431"/>
            <a:ext cx="1071570" cy="1107289"/>
          </a:xfrm>
          <a:prstGeom prst="rect">
            <a:avLst/>
          </a:prstGeom>
          <a:noFill/>
        </p:spPr>
      </p:pic>
      <p:sp>
        <p:nvSpPr>
          <p:cNvPr id="15" name="Right Arrow 14"/>
          <p:cNvSpPr/>
          <p:nvPr/>
        </p:nvSpPr>
        <p:spPr>
          <a:xfrm>
            <a:off x="3377470" y="2500306"/>
            <a:ext cx="589364" cy="142876"/>
          </a:xfrm>
          <a:prstGeom prst="rightArrow">
            <a:avLst/>
          </a:prstGeom>
          <a:solidFill>
            <a:srgbClr val="FFFF6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6377867" y="4714884"/>
            <a:ext cx="1334235" cy="149706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2" descr="C:\Users\Comp10\Desktop\thinking_man_PNG11612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433738" y="4786323"/>
            <a:ext cx="1208720" cy="1285884"/>
          </a:xfrm>
          <a:prstGeom prst="rect">
            <a:avLst/>
          </a:prstGeom>
          <a:noFill/>
        </p:spPr>
      </p:pic>
      <p:sp>
        <p:nvSpPr>
          <p:cNvPr id="18" name="Right Arrow 17"/>
          <p:cNvSpPr/>
          <p:nvPr/>
        </p:nvSpPr>
        <p:spPr>
          <a:xfrm>
            <a:off x="5681346" y="2571744"/>
            <a:ext cx="589364" cy="142876"/>
          </a:xfrm>
          <a:prstGeom prst="rightArrow">
            <a:avLst/>
          </a:prstGeom>
          <a:solidFill>
            <a:srgbClr val="FFFF6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4127570" y="2214554"/>
            <a:ext cx="1393041" cy="135732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2" descr="C:\Users\Comp10\Desktop\thinking_man_PNG11612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1877272" y="2339571"/>
            <a:ext cx="1125149" cy="1125149"/>
          </a:xfrm>
          <a:prstGeom prst="rect">
            <a:avLst/>
          </a:prstGeom>
          <a:noFill/>
        </p:spPr>
      </p:pic>
      <p:pic>
        <p:nvPicPr>
          <p:cNvPr id="21" name="Picture 2" descr="C:\Users\Comp10\Desktop\thinking_man_PNG11612.png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6538602" y="2285992"/>
            <a:ext cx="1071570" cy="1214446"/>
          </a:xfrm>
          <a:prstGeom prst="rect">
            <a:avLst/>
          </a:prstGeom>
          <a:noFill/>
        </p:spPr>
      </p:pic>
      <p:sp>
        <p:nvSpPr>
          <p:cNvPr id="22" name="Rectangle 21"/>
          <p:cNvSpPr/>
          <p:nvPr/>
        </p:nvSpPr>
        <p:spPr>
          <a:xfrm>
            <a:off x="6377867" y="2214554"/>
            <a:ext cx="1393041" cy="135732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ight Arrow 22"/>
          <p:cNvSpPr/>
          <p:nvPr/>
        </p:nvSpPr>
        <p:spPr>
          <a:xfrm rot="5400000">
            <a:off x="6832255" y="3903306"/>
            <a:ext cx="500066" cy="122959"/>
          </a:xfrm>
          <a:prstGeom prst="rightArrow">
            <a:avLst/>
          </a:prstGeom>
          <a:solidFill>
            <a:srgbClr val="FFFF6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/>
          <p:cNvSpPr/>
          <p:nvPr/>
        </p:nvSpPr>
        <p:spPr>
          <a:xfrm>
            <a:off x="4234727" y="4714884"/>
            <a:ext cx="1334235" cy="149706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5" name="Picture 2" descr="C:\Users\Comp10\Desktop\thinking_man_PNG11612.png"/>
          <p:cNvPicPr>
            <a:picLocks noChangeAspect="1" noChangeArrowheads="1"/>
          </p:cNvPicPr>
          <p:nvPr/>
        </p:nvPicPr>
        <p:blipFill>
          <a:blip r:embed="rId6" cstate="print"/>
          <a:stretch>
            <a:fillRect/>
          </a:stretch>
        </p:blipFill>
        <p:spPr bwMode="auto">
          <a:xfrm>
            <a:off x="4395462" y="5009990"/>
            <a:ext cx="1052996" cy="1017895"/>
          </a:xfrm>
          <a:prstGeom prst="rect">
            <a:avLst/>
          </a:prstGeom>
          <a:noFill/>
        </p:spPr>
      </p:pic>
      <p:sp>
        <p:nvSpPr>
          <p:cNvPr id="26" name="Right Arrow 25"/>
          <p:cNvSpPr/>
          <p:nvPr/>
        </p:nvSpPr>
        <p:spPr>
          <a:xfrm rot="10800000">
            <a:off x="5681347" y="5393545"/>
            <a:ext cx="589364" cy="142876"/>
          </a:xfrm>
          <a:prstGeom prst="rightArrow">
            <a:avLst/>
          </a:prstGeom>
          <a:solidFill>
            <a:srgbClr val="FFFF66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1716537" y="4286256"/>
            <a:ext cx="1553777" cy="207170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7" name="Picture 36" descr="oven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823694" y="4500571"/>
            <a:ext cx="1289212" cy="1714511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1716538" y="3643314"/>
            <a:ext cx="24817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This Pizza Factory is a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Framework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57290" y="1428736"/>
            <a:ext cx="227658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Put ingredients in a 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Dough machine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4127570" y="1362662"/>
            <a:ext cx="2016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Dough Machine will produce </a:t>
            </a:r>
            <a:r>
              <a:rPr lang="en-US" b="1" dirty="0">
                <a:solidFill>
                  <a:srgbClr val="FFC000"/>
                </a:solidFill>
              </a:rPr>
              <a:t>dough balls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324288" y="1362662"/>
            <a:ext cx="25339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Stretching &amp; cutting using  </a:t>
            </a:r>
            <a:r>
              <a:rPr lang="en-US" sz="2000" b="1" dirty="0">
                <a:solidFill>
                  <a:srgbClr val="FFC000"/>
                </a:solidFill>
              </a:rPr>
              <a:t>pizza cutter machine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267511" y="4254726"/>
            <a:ext cx="23050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Bake in </a:t>
            </a:r>
            <a:r>
              <a:rPr lang="en-US" sz="2000" b="1" dirty="0">
                <a:solidFill>
                  <a:srgbClr val="FFC000"/>
                </a:solidFill>
              </a:rPr>
              <a:t>Pizza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rgbClr val="FFC000"/>
                </a:solidFill>
              </a:rPr>
              <a:t>oven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234727" y="4286256"/>
            <a:ext cx="139304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Job done!</a:t>
            </a:r>
            <a:endParaRPr lang="en-IN" sz="2000" b="1" dirty="0">
              <a:solidFill>
                <a:srgbClr val="FFC000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6967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Tools </a:t>
            </a:r>
            <a:r>
              <a:rPr lang="en-US" sz="3200" b="1" dirty="0" err="1">
                <a:solidFill>
                  <a:srgbClr val="C00000"/>
                </a:solidFill>
              </a:rPr>
              <a:t>Django</a:t>
            </a:r>
            <a:r>
              <a:rPr lang="en-US" sz="3200" b="1" dirty="0"/>
              <a:t> Provides?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Foll</a:t>
            </a:r>
            <a:r>
              <a:rPr lang="en-US" sz="2400" dirty="0">
                <a:solidFill>
                  <a:schemeClr val="tx1"/>
                </a:solidFill>
              </a:rPr>
              <a:t>owing are the </a:t>
            </a:r>
            <a:r>
              <a:rPr lang="en-US" sz="2400" b="1" dirty="0">
                <a:solidFill>
                  <a:srgbClr val="7030A0"/>
                </a:solidFill>
              </a:rPr>
              <a:t>tools</a:t>
            </a:r>
            <a:r>
              <a:rPr lang="en-US" sz="2400" dirty="0">
                <a:solidFill>
                  <a:schemeClr val="tx1"/>
                </a:solidFill>
              </a:rPr>
              <a:t> provided by </a:t>
            </a:r>
            <a:r>
              <a:rPr lang="en-US" sz="2400" b="1" dirty="0" err="1">
                <a:solidFill>
                  <a:srgbClr val="C00000"/>
                </a:solidFill>
              </a:rPr>
              <a:t>Django</a:t>
            </a:r>
            <a:r>
              <a:rPr lang="en-US" sz="2400" dirty="0">
                <a:solidFill>
                  <a:schemeClr val="tx1"/>
                </a:solidFill>
              </a:rPr>
              <a:t> that help our </a:t>
            </a:r>
            <a:r>
              <a:rPr lang="en-US" sz="2400" b="1" dirty="0">
                <a:solidFill>
                  <a:srgbClr val="C00000"/>
                </a:solidFill>
              </a:rPr>
              <a:t>web application</a:t>
            </a:r>
            <a:r>
              <a:rPr lang="en-US" sz="2400" dirty="0">
                <a:solidFill>
                  <a:schemeClr val="tx1"/>
                </a:solidFill>
              </a:rPr>
              <a:t> building </a:t>
            </a:r>
            <a:r>
              <a:rPr lang="en-US" sz="2400" b="1" dirty="0">
                <a:solidFill>
                  <a:srgbClr val="00B050"/>
                </a:solidFill>
              </a:rPr>
              <a:t>easier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rgbClr val="00B050"/>
                </a:solidFill>
              </a:rPr>
              <a:t>rapid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1"/>
            <a:endParaRPr lang="en-US" sz="1900" dirty="0">
              <a:solidFill>
                <a:schemeClr val="tx1"/>
              </a:solidFill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User Management : </a:t>
            </a:r>
            <a:r>
              <a:rPr lang="en-US" sz="1900" dirty="0">
                <a:solidFill>
                  <a:schemeClr val="tx1"/>
                </a:solidFill>
              </a:rPr>
              <a:t>For handling </a:t>
            </a:r>
            <a:r>
              <a:rPr lang="en-US" sz="1900" b="1" dirty="0">
                <a:solidFill>
                  <a:srgbClr val="002060"/>
                </a:solidFill>
              </a:rPr>
              <a:t>user login</a:t>
            </a:r>
            <a:r>
              <a:rPr lang="en-US" sz="1900" dirty="0">
                <a:solidFill>
                  <a:schemeClr val="tx1"/>
                </a:solidFill>
              </a:rPr>
              <a:t>/</a:t>
            </a:r>
            <a:r>
              <a:rPr lang="en-US" sz="1900" b="1" dirty="0">
                <a:solidFill>
                  <a:srgbClr val="002060"/>
                </a:solidFill>
              </a:rPr>
              <a:t>authentication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ORM : </a:t>
            </a:r>
            <a:r>
              <a:rPr lang="en-US" sz="1900" dirty="0">
                <a:solidFill>
                  <a:schemeClr val="tx1"/>
                </a:solidFill>
              </a:rPr>
              <a:t>For handling </a:t>
            </a:r>
            <a:r>
              <a:rPr lang="en-US" sz="1900" b="1" dirty="0">
                <a:solidFill>
                  <a:srgbClr val="002060"/>
                </a:solidFill>
              </a:rPr>
              <a:t>database related code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HTML </a:t>
            </a:r>
            <a:r>
              <a:rPr lang="en-US" sz="1900" b="1" dirty="0" err="1">
                <a:solidFill>
                  <a:srgbClr val="7030A0"/>
                </a:solidFill>
              </a:rPr>
              <a:t>Templating</a:t>
            </a:r>
            <a:r>
              <a:rPr lang="en-US" sz="1900" b="1" dirty="0">
                <a:solidFill>
                  <a:srgbClr val="7030A0"/>
                </a:solidFill>
              </a:rPr>
              <a:t> : </a:t>
            </a:r>
            <a:r>
              <a:rPr lang="en-US" sz="1900" dirty="0">
                <a:solidFill>
                  <a:schemeClr val="tx1"/>
                </a:solidFill>
              </a:rPr>
              <a:t>For generating </a:t>
            </a:r>
            <a:r>
              <a:rPr lang="en-US" sz="1900" b="1" dirty="0">
                <a:solidFill>
                  <a:srgbClr val="002060"/>
                </a:solidFill>
              </a:rPr>
              <a:t>dynamic HTML</a:t>
            </a:r>
          </a:p>
          <a:p>
            <a:pPr lvl="1"/>
            <a:r>
              <a:rPr lang="en-US" sz="1900" b="1" dirty="0">
                <a:solidFill>
                  <a:srgbClr val="7030A0"/>
                </a:solidFill>
              </a:rPr>
              <a:t>Form Handling : </a:t>
            </a:r>
            <a:r>
              <a:rPr lang="en-US" sz="1900" dirty="0">
                <a:solidFill>
                  <a:schemeClr val="tx1"/>
                </a:solidFill>
              </a:rPr>
              <a:t>For </a:t>
            </a:r>
            <a:r>
              <a:rPr lang="en-US" sz="1900" b="1" dirty="0">
                <a:solidFill>
                  <a:srgbClr val="002060"/>
                </a:solidFill>
              </a:rPr>
              <a:t>accepting user inputs</a:t>
            </a:r>
          </a:p>
          <a:p>
            <a:pPr lvl="1"/>
            <a:r>
              <a:rPr lang="en-US" sz="1900" b="1" dirty="0" err="1">
                <a:solidFill>
                  <a:srgbClr val="7030A0"/>
                </a:solidFill>
              </a:rPr>
              <a:t>Url</a:t>
            </a:r>
            <a:r>
              <a:rPr lang="en-US" sz="1900" b="1" dirty="0">
                <a:solidFill>
                  <a:srgbClr val="7030A0"/>
                </a:solidFill>
              </a:rPr>
              <a:t> Routing : </a:t>
            </a:r>
            <a:r>
              <a:rPr lang="en-US" sz="1900" dirty="0">
                <a:solidFill>
                  <a:schemeClr val="tx1"/>
                </a:solidFill>
              </a:rPr>
              <a:t>For </a:t>
            </a:r>
            <a:r>
              <a:rPr lang="en-US" sz="1900" b="1" dirty="0">
                <a:solidFill>
                  <a:srgbClr val="002060"/>
                </a:solidFill>
              </a:rPr>
              <a:t>transferring request</a:t>
            </a:r>
            <a:r>
              <a:rPr lang="en-US" sz="1900" dirty="0">
                <a:solidFill>
                  <a:schemeClr val="tx1"/>
                </a:solidFill>
              </a:rPr>
              <a:t> to correct web page</a:t>
            </a:r>
            <a:endParaRPr lang="en-US" sz="1900" b="1" dirty="0">
              <a:solidFill>
                <a:srgbClr val="7030A0"/>
              </a:solidFill>
            </a:endParaRPr>
          </a:p>
          <a:p>
            <a:pPr lvl="1">
              <a:buNone/>
            </a:pPr>
            <a:endParaRPr lang="en-US" sz="1900" dirty="0">
              <a:solidFill>
                <a:schemeClr val="tx1"/>
              </a:solidFill>
            </a:endParaRPr>
          </a:p>
          <a:p>
            <a:pPr lvl="1">
              <a:buNone/>
            </a:pPr>
            <a:r>
              <a:rPr lang="en-US" sz="2400" dirty="0">
                <a:solidFill>
                  <a:schemeClr val="tx1"/>
                </a:solidFill>
              </a:rPr>
              <a:t>And many more. . 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History Of </a:t>
            </a:r>
            <a:r>
              <a:rPr lang="en-US" sz="3200" b="1" dirty="0" err="1">
                <a:solidFill>
                  <a:srgbClr val="C00000"/>
                </a:solidFill>
              </a:rPr>
              <a:t>Django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St</a:t>
            </a:r>
            <a:r>
              <a:rPr lang="en-IN" sz="2400" dirty="0" err="1">
                <a:solidFill>
                  <a:schemeClr val="tx1"/>
                </a:solidFill>
              </a:rPr>
              <a:t>arted</a:t>
            </a:r>
            <a:r>
              <a:rPr lang="en-IN" sz="2400" dirty="0">
                <a:solidFill>
                  <a:schemeClr val="tx1"/>
                </a:solidFill>
              </a:rPr>
              <a:t> as an </a:t>
            </a:r>
            <a:r>
              <a:rPr lang="en-IN" sz="2400" b="1" dirty="0">
                <a:solidFill>
                  <a:srgbClr val="C00000"/>
                </a:solidFill>
              </a:rPr>
              <a:t>internal project </a:t>
            </a:r>
            <a:r>
              <a:rPr lang="en-IN" sz="2400" dirty="0">
                <a:solidFill>
                  <a:schemeClr val="tx1"/>
                </a:solidFill>
              </a:rPr>
              <a:t>at the </a:t>
            </a:r>
            <a:r>
              <a:rPr lang="en-IN" sz="2400" b="1" dirty="0">
                <a:solidFill>
                  <a:srgbClr val="7030A0"/>
                </a:solidFill>
              </a:rPr>
              <a:t>Lawrence Journal-World newspaper</a:t>
            </a:r>
            <a:r>
              <a:rPr lang="en-IN" sz="2400" dirty="0">
                <a:solidFill>
                  <a:schemeClr val="tx1"/>
                </a:solidFill>
              </a:rPr>
              <a:t> at </a:t>
            </a:r>
            <a:r>
              <a:rPr lang="en-IN" sz="2400" b="1" dirty="0">
                <a:solidFill>
                  <a:srgbClr val="00B050"/>
                </a:solidFill>
              </a:rPr>
              <a:t>Lawrence</a:t>
            </a:r>
            <a:r>
              <a:rPr lang="en-IN" sz="2400" dirty="0">
                <a:solidFill>
                  <a:schemeClr val="tx1"/>
                </a:solidFill>
              </a:rPr>
              <a:t>, </a:t>
            </a:r>
            <a:r>
              <a:rPr lang="en-IN" sz="2400" b="1" dirty="0">
                <a:solidFill>
                  <a:srgbClr val="00B050"/>
                </a:solidFill>
              </a:rPr>
              <a:t>Kansas</a:t>
            </a:r>
            <a:r>
              <a:rPr lang="en-IN" sz="2400" dirty="0">
                <a:solidFill>
                  <a:schemeClr val="tx1"/>
                </a:solidFill>
              </a:rPr>
              <a:t>, in the </a:t>
            </a:r>
            <a:r>
              <a:rPr lang="en-IN" sz="2400" b="1" dirty="0">
                <a:solidFill>
                  <a:srgbClr val="00B050"/>
                </a:solidFill>
              </a:rPr>
              <a:t>United States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in </a:t>
            </a:r>
            <a:r>
              <a:rPr lang="en-IN" sz="2400" b="1" dirty="0">
                <a:solidFill>
                  <a:srgbClr val="00B050"/>
                </a:solidFill>
              </a:rPr>
              <a:t>2003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endParaRPr lang="en-US" sz="2400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r>
              <a:rPr lang="en-US" sz="2400" dirty="0">
                <a:solidFill>
                  <a:schemeClr val="tx1"/>
                </a:solidFill>
              </a:rPr>
              <a:t>In </a:t>
            </a:r>
            <a:r>
              <a:rPr lang="en-IN" sz="2400" b="1" dirty="0">
                <a:solidFill>
                  <a:srgbClr val="00B050"/>
                </a:solidFill>
              </a:rPr>
              <a:t>2005</a:t>
            </a:r>
            <a:r>
              <a:rPr lang="en-IN" sz="2400" dirty="0">
                <a:solidFill>
                  <a:schemeClr val="tx1"/>
                </a:solidFill>
              </a:rPr>
              <a:t>, </a:t>
            </a:r>
            <a:r>
              <a:rPr lang="en-IN" sz="2400" b="1" dirty="0" err="1">
                <a:solidFill>
                  <a:srgbClr val="C00000"/>
                </a:solidFill>
              </a:rPr>
              <a:t>Django</a:t>
            </a:r>
            <a:r>
              <a:rPr lang="en-IN" sz="2400" dirty="0">
                <a:solidFill>
                  <a:schemeClr val="tx1"/>
                </a:solidFill>
              </a:rPr>
              <a:t> was released it to the public as an </a:t>
            </a:r>
            <a:r>
              <a:rPr lang="en-IN" sz="2400" b="1" dirty="0">
                <a:solidFill>
                  <a:srgbClr val="7030A0"/>
                </a:solidFill>
              </a:rPr>
              <a:t>open source project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US" sz="2000" b="1" dirty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Who Developed </a:t>
            </a:r>
            <a:r>
              <a:rPr lang="en-US" sz="3200" b="1" dirty="0" err="1">
                <a:solidFill>
                  <a:srgbClr val="C00000"/>
                </a:solidFill>
              </a:rPr>
              <a:t>Django</a:t>
            </a:r>
            <a:r>
              <a:rPr lang="en-US" sz="3200" b="1" dirty="0"/>
              <a:t>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dirty="0">
                <a:solidFill>
                  <a:schemeClr val="tx1"/>
                </a:solidFill>
              </a:rPr>
              <a:t>The credit of developing </a:t>
            </a:r>
            <a:r>
              <a:rPr lang="en-US" sz="2400" b="1" dirty="0" err="1">
                <a:solidFill>
                  <a:srgbClr val="C00000"/>
                </a:solidFill>
              </a:rPr>
              <a:t>Django</a:t>
            </a:r>
            <a:r>
              <a:rPr lang="en-US" sz="2400" dirty="0">
                <a:solidFill>
                  <a:schemeClr val="tx1"/>
                </a:solidFill>
              </a:rPr>
              <a:t> goes to </a:t>
            </a:r>
            <a:r>
              <a:rPr lang="en-IN" sz="2400" b="1" u="sng" dirty="0">
                <a:solidFill>
                  <a:schemeClr val="accent6"/>
                </a:solidFill>
              </a:rPr>
              <a:t>Adrian </a:t>
            </a:r>
            <a:r>
              <a:rPr lang="en-IN" sz="2400" b="1" u="sng" dirty="0" err="1">
                <a:solidFill>
                  <a:schemeClr val="accent6"/>
                </a:solidFill>
              </a:rPr>
              <a:t>Holovaty</a:t>
            </a:r>
            <a:r>
              <a:rPr lang="en-IN" sz="2400" u="sng" dirty="0">
                <a:solidFill>
                  <a:schemeClr val="accent6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and </a:t>
            </a:r>
            <a:r>
              <a:rPr lang="en-IN" sz="2400" b="1" u="sng" dirty="0">
                <a:solidFill>
                  <a:schemeClr val="accent6"/>
                </a:solidFill>
              </a:rPr>
              <a:t>Simon </a:t>
            </a:r>
            <a:r>
              <a:rPr lang="en-IN" sz="2400" b="1" u="sng" dirty="0" err="1">
                <a:solidFill>
                  <a:schemeClr val="accent6"/>
                </a:solidFill>
              </a:rPr>
              <a:t>Willison</a:t>
            </a:r>
            <a:r>
              <a:rPr lang="en-IN" sz="2400" b="1" u="sng" dirty="0">
                <a:solidFill>
                  <a:schemeClr val="accent6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who developed the initial version of </a:t>
            </a:r>
            <a:r>
              <a:rPr lang="en-IN" sz="2400" b="1" dirty="0" err="1">
                <a:solidFill>
                  <a:srgbClr val="C00000"/>
                </a:solidFill>
              </a:rPr>
              <a:t>Django</a:t>
            </a:r>
            <a:r>
              <a:rPr lang="en-IN" sz="2400" dirty="0">
                <a:solidFill>
                  <a:schemeClr val="tx1"/>
                </a:solidFill>
              </a:rPr>
              <a:t> at the </a:t>
            </a:r>
            <a:r>
              <a:rPr lang="en-IN" sz="2400" b="1" dirty="0">
                <a:solidFill>
                  <a:srgbClr val="7030A0"/>
                </a:solidFill>
              </a:rPr>
              <a:t>Lawrence Journal-World</a:t>
            </a:r>
            <a:r>
              <a:rPr lang="en-IN" sz="2400" dirty="0">
                <a:solidFill>
                  <a:schemeClr val="tx1"/>
                </a:solidFill>
              </a:rPr>
              <a:t> newspaper.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pPr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US" sz="2000" b="1" dirty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adrian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976" y="3571876"/>
            <a:ext cx="2286016" cy="2488490"/>
          </a:xfrm>
          <a:prstGeom prst="rect">
            <a:avLst/>
          </a:prstGeom>
        </p:spPr>
      </p:pic>
      <p:pic>
        <p:nvPicPr>
          <p:cNvPr id="8" name="Picture 7" descr="simon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256" y="3571876"/>
            <a:ext cx="2643206" cy="2476504"/>
          </a:xfrm>
          <a:prstGeom prst="rect">
            <a:avLst/>
          </a:prstGeom>
        </p:spPr>
      </p:pic>
      <p:sp>
        <p:nvSpPr>
          <p:cNvPr id="9" name="Cloud Callout 8"/>
          <p:cNvSpPr/>
          <p:nvPr/>
        </p:nvSpPr>
        <p:spPr>
          <a:xfrm>
            <a:off x="0" y="5745286"/>
            <a:ext cx="1985970" cy="1112714"/>
          </a:xfrm>
          <a:prstGeom prst="cloudCallout">
            <a:avLst>
              <a:gd name="adj1" fmla="val 26076"/>
              <a:gd name="adj2" fmla="val -1165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Adrian </a:t>
            </a:r>
            <a:r>
              <a:rPr lang="en-US" b="1" dirty="0" err="1">
                <a:solidFill>
                  <a:srgbClr val="FFFF00"/>
                </a:solidFill>
              </a:rPr>
              <a:t>Holovaty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7158030" y="5745286"/>
            <a:ext cx="1985970" cy="1112714"/>
          </a:xfrm>
          <a:prstGeom prst="cloudCallout">
            <a:avLst>
              <a:gd name="adj1" fmla="val -36365"/>
              <a:gd name="adj2" fmla="val -591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00"/>
                </a:solidFill>
              </a:rPr>
              <a:t>Simon </a:t>
            </a:r>
            <a:r>
              <a:rPr lang="en-US" b="1" dirty="0" err="1">
                <a:solidFill>
                  <a:srgbClr val="FFFF00"/>
                </a:solidFill>
              </a:rPr>
              <a:t>Willison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How </a:t>
            </a:r>
            <a:r>
              <a:rPr lang="en-US" sz="3200" b="1" dirty="0" err="1">
                <a:solidFill>
                  <a:srgbClr val="C00000"/>
                </a:solidFill>
              </a:rPr>
              <a:t>Django</a:t>
            </a:r>
            <a:r>
              <a:rPr lang="en-US" sz="3200" b="1" dirty="0"/>
              <a:t> Got It’s Name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dirty="0">
                <a:solidFill>
                  <a:schemeClr val="tx1"/>
                </a:solidFill>
              </a:rPr>
              <a:t>The name </a:t>
            </a:r>
            <a:r>
              <a:rPr lang="en-US" sz="2400" b="1" dirty="0" err="1">
                <a:solidFill>
                  <a:srgbClr val="C00000"/>
                </a:solidFill>
              </a:rPr>
              <a:t>Django</a:t>
            </a:r>
            <a:r>
              <a:rPr lang="en-US" sz="2400" dirty="0">
                <a:solidFill>
                  <a:schemeClr val="tx1"/>
                </a:solidFill>
              </a:rPr>
              <a:t> is given after a </a:t>
            </a:r>
            <a:r>
              <a:rPr lang="en-IN" sz="2400" b="1" dirty="0">
                <a:solidFill>
                  <a:srgbClr val="002060"/>
                </a:solidFill>
              </a:rPr>
              <a:t>French </a:t>
            </a:r>
            <a:r>
              <a:rPr lang="en-IN" sz="2400" dirty="0">
                <a:solidFill>
                  <a:schemeClr val="tx1"/>
                </a:solidFill>
              </a:rPr>
              <a:t>guitarist</a:t>
            </a:r>
            <a:r>
              <a:rPr lang="en-IN" sz="2400" dirty="0">
                <a:solidFill>
                  <a:schemeClr val="accent6"/>
                </a:solidFill>
              </a:rPr>
              <a:t> </a:t>
            </a:r>
            <a:r>
              <a:rPr lang="en-IN" sz="2400" b="1" dirty="0" err="1">
                <a:solidFill>
                  <a:schemeClr val="accent6"/>
                </a:solidFill>
              </a:rPr>
              <a:t>Django</a:t>
            </a:r>
            <a:r>
              <a:rPr lang="en-IN" sz="2400" b="1" dirty="0">
                <a:solidFill>
                  <a:schemeClr val="accent6"/>
                </a:solidFill>
              </a:rPr>
              <a:t> Reinhardt</a:t>
            </a:r>
            <a:r>
              <a:rPr lang="en-IN" sz="2400" dirty="0">
                <a:solidFill>
                  <a:schemeClr val="accent6"/>
                </a:solidFill>
              </a:rPr>
              <a:t>.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400" dirty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400" dirty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400" dirty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400" dirty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400" dirty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400" dirty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US" sz="2400" dirty="0">
              <a:solidFill>
                <a:schemeClr val="tx1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n-US" sz="2400" dirty="0">
                <a:solidFill>
                  <a:schemeClr val="tx1"/>
                </a:solidFill>
              </a:rPr>
              <a:t>This is because both </a:t>
            </a:r>
            <a:r>
              <a:rPr lang="en-US" sz="2400" b="1" dirty="0" err="1">
                <a:solidFill>
                  <a:schemeClr val="accent6"/>
                </a:solidFill>
              </a:rPr>
              <a:t>Willison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 err="1">
                <a:solidFill>
                  <a:schemeClr val="accent6"/>
                </a:solidFill>
              </a:rPr>
              <a:t>Holovaty</a:t>
            </a:r>
            <a:r>
              <a:rPr lang="en-US" sz="2400" dirty="0">
                <a:solidFill>
                  <a:schemeClr val="tx1"/>
                </a:solidFill>
              </a:rPr>
              <a:t> are big fan of </a:t>
            </a:r>
            <a:r>
              <a:rPr lang="en-US" sz="2400" b="1" dirty="0" err="1">
                <a:solidFill>
                  <a:schemeClr val="accent6"/>
                </a:solidFill>
              </a:rPr>
              <a:t>Django</a:t>
            </a:r>
            <a:r>
              <a:rPr lang="en-US" sz="2400" b="1" dirty="0">
                <a:solidFill>
                  <a:schemeClr val="accent6"/>
                </a:solidFill>
              </a:rPr>
              <a:t> Reinhardt</a:t>
            </a:r>
            <a:endParaRPr lang="en-US" sz="2300" b="1" dirty="0">
              <a:solidFill>
                <a:schemeClr val="accent6"/>
              </a:solidFill>
            </a:endParaRP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endParaRPr lang="en-IN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US" sz="2000" b="1" dirty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reinhard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2" y="2643182"/>
            <a:ext cx="2095500" cy="2581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Django</a:t>
            </a:r>
            <a:r>
              <a:rPr lang="en-US" sz="3200" b="1" dirty="0"/>
              <a:t> In 2022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A</a:t>
            </a:r>
            <a:r>
              <a:rPr lang="en-IN" sz="2400" dirty="0">
                <a:solidFill>
                  <a:schemeClr val="tx1"/>
                </a:solidFill>
              </a:rPr>
              <a:t>s of now, </a:t>
            </a:r>
            <a:r>
              <a:rPr lang="en-IN" sz="2400" dirty="0" err="1">
                <a:solidFill>
                  <a:schemeClr val="tx1"/>
                </a:solidFill>
              </a:rPr>
              <a:t>i.e</a:t>
            </a:r>
            <a:r>
              <a:rPr lang="en-IN" sz="2400" dirty="0">
                <a:solidFill>
                  <a:schemeClr val="tx1"/>
                </a:solidFill>
              </a:rPr>
              <a:t> in </a:t>
            </a:r>
            <a:r>
              <a:rPr lang="en-IN" sz="2400" b="1" dirty="0">
                <a:solidFill>
                  <a:srgbClr val="7030A0"/>
                </a:solidFill>
              </a:rPr>
              <a:t>2020</a:t>
            </a:r>
            <a:r>
              <a:rPr lang="en-IN" sz="2400" dirty="0">
                <a:solidFill>
                  <a:schemeClr val="tx1"/>
                </a:solidFill>
              </a:rPr>
              <a:t> – the </a:t>
            </a:r>
            <a:r>
              <a:rPr lang="en-IN" sz="2400" b="1" dirty="0" err="1">
                <a:solidFill>
                  <a:srgbClr val="C00000"/>
                </a:solidFill>
              </a:rPr>
              <a:t>Django</a:t>
            </a:r>
            <a:r>
              <a:rPr lang="en-IN" sz="2400" b="1" dirty="0">
                <a:solidFill>
                  <a:srgbClr val="C00000"/>
                </a:solidFill>
              </a:rPr>
              <a:t> framework </a:t>
            </a:r>
            <a:r>
              <a:rPr lang="en-IN" sz="2400" dirty="0">
                <a:solidFill>
                  <a:schemeClr val="tx1"/>
                </a:solidFill>
              </a:rPr>
              <a:t>operates under the </a:t>
            </a:r>
            <a:r>
              <a:rPr lang="en-IN" sz="2400" b="1" dirty="0">
                <a:solidFill>
                  <a:srgbClr val="7030A0"/>
                </a:solidFill>
              </a:rPr>
              <a:t>guidance</a:t>
            </a:r>
            <a:r>
              <a:rPr lang="en-IN" sz="2400" dirty="0">
                <a:solidFill>
                  <a:schemeClr val="tx1"/>
                </a:solidFill>
              </a:rPr>
              <a:t> of the </a:t>
            </a:r>
            <a:r>
              <a:rPr lang="en-IN" sz="2400" b="1" u="sng" dirty="0" err="1">
                <a:solidFill>
                  <a:srgbClr val="00B050"/>
                </a:solidFill>
              </a:rPr>
              <a:t>Django</a:t>
            </a:r>
            <a:r>
              <a:rPr lang="en-IN" sz="2400" b="1" u="sng" dirty="0">
                <a:solidFill>
                  <a:srgbClr val="00B050"/>
                </a:solidFill>
              </a:rPr>
              <a:t> Software Foundation</a:t>
            </a:r>
            <a:r>
              <a:rPr lang="en-IN" sz="2400" u="sng" dirty="0">
                <a:solidFill>
                  <a:srgbClr val="00B05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(DSF).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Now </a:t>
            </a:r>
            <a:r>
              <a:rPr lang="en-US" sz="2400" b="1" dirty="0" err="1">
                <a:solidFill>
                  <a:srgbClr val="C00000"/>
                </a:solidFill>
              </a:rPr>
              <a:t>Django</a:t>
            </a:r>
            <a:r>
              <a:rPr lang="en-US" sz="2400" dirty="0">
                <a:solidFill>
                  <a:schemeClr val="tx1"/>
                </a:solidFill>
              </a:rPr>
              <a:t> has </a:t>
            </a:r>
            <a:endParaRPr lang="en-IN" sz="2400" dirty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/>
              <a:t>Over </a:t>
            </a:r>
            <a:r>
              <a:rPr lang="en-IN" b="1" dirty="0">
                <a:solidFill>
                  <a:srgbClr val="002060"/>
                </a:solidFill>
              </a:rPr>
              <a:t>1000</a:t>
            </a:r>
            <a:r>
              <a:rPr lang="en-IN" dirty="0"/>
              <a:t> contributors 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/>
              <a:t>More than </a:t>
            </a:r>
            <a:r>
              <a:rPr lang="en-IN" b="1" dirty="0">
                <a:solidFill>
                  <a:srgbClr val="002060"/>
                </a:solidFill>
              </a:rPr>
              <a:t>18 </a:t>
            </a:r>
            <a:r>
              <a:rPr lang="en-IN" dirty="0"/>
              <a:t>release versions. Current latest is </a:t>
            </a:r>
            <a:r>
              <a:rPr lang="en-IN" b="1" dirty="0">
                <a:solidFill>
                  <a:srgbClr val="C00000"/>
                </a:solidFill>
              </a:rPr>
              <a:t>4.0.4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dirty="0"/>
              <a:t>Over </a:t>
            </a:r>
            <a:r>
              <a:rPr lang="en-IN" b="1" dirty="0">
                <a:solidFill>
                  <a:srgbClr val="002060"/>
                </a:solidFill>
              </a:rPr>
              <a:t>3000</a:t>
            </a:r>
            <a:r>
              <a:rPr lang="en-IN" dirty="0"/>
              <a:t> packages specifically designed to work with the </a:t>
            </a:r>
            <a:r>
              <a:rPr lang="en-IN" b="1" dirty="0" err="1">
                <a:solidFill>
                  <a:srgbClr val="C00000"/>
                </a:solidFill>
              </a:rPr>
              <a:t>Django</a:t>
            </a:r>
            <a:r>
              <a:rPr lang="en-IN" b="1" dirty="0">
                <a:solidFill>
                  <a:srgbClr val="C00000"/>
                </a:solidFill>
              </a:rPr>
              <a:t> framework</a:t>
            </a:r>
            <a:endParaRPr lang="en-US" dirty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/>
              <a:t>It’s </a:t>
            </a:r>
            <a:r>
              <a:rPr lang="en-US" b="1" dirty="0">
                <a:solidFill>
                  <a:srgbClr val="7030A0"/>
                </a:solidFill>
              </a:rPr>
              <a:t>official website</a:t>
            </a:r>
            <a:r>
              <a:rPr lang="en-US" dirty="0"/>
              <a:t> is </a:t>
            </a:r>
            <a:r>
              <a:rPr lang="en-US" b="1" dirty="0">
                <a:solidFill>
                  <a:srgbClr val="C00000"/>
                </a:solidFill>
              </a:rPr>
              <a:t>https://www.djangoproject.com/</a:t>
            </a:r>
          </a:p>
          <a:p>
            <a:endParaRPr lang="en-US" sz="2400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/>
          </a:p>
          <a:p>
            <a:endParaRPr lang="en-US" sz="2400" dirty="0">
              <a:solidFill>
                <a:schemeClr val="tx1"/>
              </a:solidFill>
            </a:endParaRPr>
          </a:p>
          <a:p>
            <a:pPr lvl="1"/>
            <a:endParaRPr lang="en-US" sz="2000" b="1" dirty="0">
              <a:solidFill>
                <a:srgbClr val="00206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Famous </a:t>
            </a:r>
            <a:r>
              <a:rPr lang="en-US" sz="2800" b="1" dirty="0" err="1">
                <a:solidFill>
                  <a:srgbClr val="C00000"/>
                </a:solidFill>
              </a:rPr>
              <a:t>WebApps</a:t>
            </a:r>
            <a:r>
              <a:rPr lang="en-US" sz="2800" b="1" dirty="0"/>
              <a:t> Developed </a:t>
            </a:r>
            <a:br>
              <a:rPr lang="en-US" sz="2800" b="1" dirty="0"/>
            </a:br>
            <a:r>
              <a:rPr lang="en-US" sz="2800" b="1" dirty="0"/>
              <a:t>Using </a:t>
            </a:r>
            <a:r>
              <a:rPr lang="en-US" sz="2800" b="1" dirty="0" err="1">
                <a:solidFill>
                  <a:srgbClr val="C00000"/>
                </a:solidFill>
              </a:rPr>
              <a:t>Django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RD-Blog-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1357298"/>
            <a:ext cx="8858312" cy="535785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Alternates To </a:t>
            </a:r>
            <a:r>
              <a:rPr lang="en-US" sz="3200" b="1" dirty="0" err="1">
                <a:solidFill>
                  <a:srgbClr val="C00000"/>
                </a:solidFill>
              </a:rPr>
              <a:t>Django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4351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LRD-Blog-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44" y="1428736"/>
            <a:ext cx="8858312" cy="528641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Course Outline 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200" dirty="0"/>
              <a:t>As mentioned before this is a </a:t>
            </a:r>
            <a:r>
              <a:rPr lang="en-US" sz="2200" b="1" u="sng" dirty="0">
                <a:solidFill>
                  <a:srgbClr val="C00000"/>
                </a:solidFill>
              </a:rPr>
              <a:t>FULL STACK DEVELOPMENT COURSE</a:t>
            </a:r>
            <a:r>
              <a:rPr lang="en-US" sz="2200" dirty="0"/>
              <a:t>, so you will learn both </a:t>
            </a:r>
            <a:r>
              <a:rPr lang="en-US" sz="2200" b="1" u="sng" dirty="0">
                <a:solidFill>
                  <a:srgbClr val="00B050"/>
                </a:solidFill>
              </a:rPr>
              <a:t>front end </a:t>
            </a:r>
            <a:r>
              <a:rPr lang="en-US" sz="2200" dirty="0"/>
              <a:t>and </a:t>
            </a:r>
            <a:r>
              <a:rPr lang="en-US" sz="2200" b="1" u="sng" dirty="0">
                <a:solidFill>
                  <a:srgbClr val="00B050"/>
                </a:solidFill>
              </a:rPr>
              <a:t>back end </a:t>
            </a:r>
            <a:r>
              <a:rPr lang="en-US" sz="2200" dirty="0"/>
              <a:t>technology stack: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116563"/>
              </p:ext>
            </p:extLst>
          </p:nvPr>
        </p:nvGraphicFramePr>
        <p:xfrm>
          <a:off x="285721" y="2714620"/>
          <a:ext cx="8572560" cy="2206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03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0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7670">
                <a:tc>
                  <a:txBody>
                    <a:bodyPr/>
                    <a:lstStyle/>
                    <a:p>
                      <a:r>
                        <a:rPr lang="en-US" dirty="0"/>
                        <a:t>Front End</a:t>
                      </a:r>
                      <a:endParaRPr lang="en-IN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                                       Back End</a:t>
                      </a:r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HTML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Django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Models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Django Forms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CSS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Django Views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Model Forms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JavaScript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Django</a:t>
                      </a: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 Templates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URL Routing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DOM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ORM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Administration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67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Ajax </a:t>
                      </a:r>
                      <a:r>
                        <a:rPr lang="en-US" b="1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+ jQuery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User Management</a:t>
                      </a:r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alibri" pitchFamily="34" charset="0"/>
                <a:cs typeface="Calibri" pitchFamily="34" charset="0"/>
              </a:rPr>
              <a:t>Next Class. . .</a:t>
            </a:r>
            <a:endParaRPr lang="en-IN" sz="32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The next class is on </a:t>
            </a:r>
            <a:r>
              <a:rPr lang="en-US" sz="2400" b="1" u="sng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Friday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19</a:t>
            </a:r>
            <a:r>
              <a:rPr lang="en-US" sz="2400" b="1" baseline="30000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th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 Nov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@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9:00 PM</a:t>
            </a: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Topic: </a:t>
            </a:r>
            <a:r>
              <a:rPr lang="en-US" sz="2400" b="1" dirty="0">
                <a:solidFill>
                  <a:srgbClr val="7030A0"/>
                </a:solidFill>
                <a:latin typeface="Calibri" pitchFamily="34" charset="0"/>
                <a:cs typeface="Calibri" pitchFamily="34" charset="0"/>
              </a:rPr>
              <a:t>HTML</a:t>
            </a:r>
            <a:endParaRPr lang="en-US" sz="2400" b="1" dirty="0">
              <a:solidFill>
                <a:srgbClr val="C00000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400" b="1" dirty="0">
              <a:solidFill>
                <a:srgbClr val="7030A0"/>
              </a:solidFill>
              <a:latin typeface="Calibri" pitchFamily="34" charset="0"/>
              <a:cs typeface="Calibri" pitchFamily="34" charset="0"/>
            </a:endParaRPr>
          </a:p>
          <a:p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For any query ,please call </a:t>
            </a:r>
            <a:r>
              <a:rPr lang="en-US" sz="2400">
                <a:latin typeface="Calibri" pitchFamily="34" charset="0"/>
                <a:cs typeface="Calibri" pitchFamily="34" charset="0"/>
              </a:rPr>
              <a:t>at </a:t>
            </a:r>
            <a:r>
              <a:rPr lang="en-US" sz="2400" b="1">
                <a:solidFill>
                  <a:srgbClr val="00B050"/>
                </a:solidFill>
                <a:latin typeface="Calibri" pitchFamily="34" charset="0"/>
                <a:cs typeface="Calibri" pitchFamily="34" charset="0"/>
              </a:rPr>
              <a:t>7870554215</a:t>
            </a:r>
            <a:r>
              <a:rPr lang="en-US" sz="2400">
                <a:latin typeface="Calibri" pitchFamily="34" charset="0"/>
                <a:cs typeface="Calibri" pitchFamily="34" charset="0"/>
              </a:rPr>
              <a:t>,</a:t>
            </a:r>
            <a:r>
              <a:rPr lang="en-US" sz="2400" b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9826686245</a:t>
            </a:r>
            <a:r>
              <a:rPr lang="en-US" sz="2400" b="1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en-IN" sz="24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Why Python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 is one of the </a:t>
            </a:r>
            <a:r>
              <a:rPr lang="en-US" sz="2400" b="1" dirty="0">
                <a:solidFill>
                  <a:srgbClr val="00B050"/>
                </a:solidFill>
              </a:rPr>
              <a:t>preferred languages </a:t>
            </a:r>
            <a:r>
              <a:rPr lang="en-US" sz="2400" dirty="0"/>
              <a:t>for almost any kind of application (</a:t>
            </a:r>
            <a:r>
              <a:rPr lang="en-US" sz="2400" b="1" dirty="0">
                <a:solidFill>
                  <a:srgbClr val="0070C0"/>
                </a:solidFill>
              </a:rPr>
              <a:t>specially for web development </a:t>
            </a:r>
            <a:r>
              <a:rPr lang="en-US" sz="2400" dirty="0"/>
              <a:t>)</a:t>
            </a:r>
            <a:r>
              <a:rPr lang="en-US" sz="2400" b="1" u="sng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because:</a:t>
            </a:r>
          </a:p>
          <a:p>
            <a:pPr lvl="1"/>
            <a:endParaRPr lang="en-US" sz="1800" b="1" dirty="0"/>
          </a:p>
          <a:p>
            <a:pPr lvl="1"/>
            <a:endParaRPr lang="en-US" sz="1800" b="1" dirty="0"/>
          </a:p>
          <a:p>
            <a:pPr lvl="1"/>
            <a:r>
              <a:rPr lang="en-US" sz="1800" b="1" dirty="0"/>
              <a:t>Code is </a:t>
            </a:r>
            <a:r>
              <a:rPr lang="en-US" sz="1800" b="1" dirty="0">
                <a:solidFill>
                  <a:srgbClr val="C00000"/>
                </a:solidFill>
              </a:rPr>
              <a:t>easy</a:t>
            </a:r>
            <a:r>
              <a:rPr lang="en-US" sz="1800" b="1" dirty="0"/>
              <a:t> to read and understand . No </a:t>
            </a:r>
            <a:r>
              <a:rPr lang="en-US" sz="1800" b="1" dirty="0">
                <a:solidFill>
                  <a:srgbClr val="C00000"/>
                </a:solidFill>
              </a:rPr>
              <a:t>semicolons</a:t>
            </a:r>
            <a:r>
              <a:rPr lang="en-US" sz="1800" b="1" dirty="0"/>
              <a:t> , no </a:t>
            </a:r>
            <a:r>
              <a:rPr lang="en-US" sz="1800" b="1" dirty="0">
                <a:solidFill>
                  <a:srgbClr val="C00000"/>
                </a:solidFill>
              </a:rPr>
              <a:t>curly braces</a:t>
            </a:r>
            <a:r>
              <a:rPr lang="en-US" sz="1800" b="1" dirty="0"/>
              <a:t>.</a:t>
            </a:r>
          </a:p>
          <a:p>
            <a:pPr lvl="1"/>
            <a:endParaRPr lang="en-IN" sz="1800" b="1" dirty="0"/>
          </a:p>
          <a:p>
            <a:pPr lvl="1"/>
            <a:r>
              <a:rPr lang="en-IN" sz="1800" b="1" dirty="0">
                <a:solidFill>
                  <a:srgbClr val="C00000"/>
                </a:solidFill>
              </a:rPr>
              <a:t>Quick</a:t>
            </a:r>
            <a:r>
              <a:rPr lang="en-IN" sz="1800" b="1" dirty="0"/>
              <a:t> development with much </a:t>
            </a:r>
            <a:r>
              <a:rPr lang="en-IN" sz="1800" b="1" dirty="0">
                <a:solidFill>
                  <a:srgbClr val="C00000"/>
                </a:solidFill>
              </a:rPr>
              <a:t>lesser</a:t>
            </a:r>
            <a:r>
              <a:rPr lang="en-IN" sz="1800" b="1" dirty="0"/>
              <a:t> code.</a:t>
            </a:r>
            <a:endParaRPr lang="en-US" sz="1800" b="1" dirty="0"/>
          </a:p>
          <a:p>
            <a:pPr lvl="1"/>
            <a:endParaRPr lang="en-US" sz="1800" b="1" dirty="0"/>
          </a:p>
          <a:p>
            <a:pPr lvl="1"/>
            <a:r>
              <a:rPr lang="en-US" sz="1800" b="1" dirty="0"/>
              <a:t>Strong </a:t>
            </a:r>
            <a:r>
              <a:rPr lang="en-US" sz="1800" b="1" dirty="0">
                <a:solidFill>
                  <a:srgbClr val="C00000"/>
                </a:solidFill>
              </a:rPr>
              <a:t>developer community.</a:t>
            </a:r>
          </a:p>
          <a:p>
            <a:pPr lvl="1">
              <a:buNone/>
            </a:pPr>
            <a:endParaRPr lang="en-US" sz="1800" b="1" dirty="0">
              <a:solidFill>
                <a:srgbClr val="C00000"/>
              </a:solidFill>
            </a:endParaRPr>
          </a:p>
          <a:p>
            <a:pPr lvl="1"/>
            <a:r>
              <a:rPr lang="en-US" sz="1800" b="1" dirty="0"/>
              <a:t>Very </a:t>
            </a:r>
            <a:r>
              <a:rPr lang="en-US" sz="1800" b="1" dirty="0">
                <a:solidFill>
                  <a:srgbClr val="C00000"/>
                </a:solidFill>
              </a:rPr>
              <a:t>stable</a:t>
            </a:r>
            <a:r>
              <a:rPr lang="en-US" sz="1800" b="1" dirty="0"/>
              <a:t> libraries and </a:t>
            </a:r>
            <a:r>
              <a:rPr lang="en-US" sz="1800" b="1" dirty="0">
                <a:solidFill>
                  <a:srgbClr val="0070C0"/>
                </a:solidFill>
              </a:rPr>
              <a:t>frameworks</a:t>
            </a:r>
            <a:r>
              <a:rPr lang="en-US" sz="1800" b="1" dirty="0"/>
              <a:t>.</a:t>
            </a:r>
          </a:p>
          <a:p>
            <a:pPr lvl="1">
              <a:buNone/>
            </a:pPr>
            <a:br>
              <a:rPr lang="en-US" sz="1900" dirty="0"/>
            </a:br>
            <a:r>
              <a:rPr lang="en-US" sz="1900" dirty="0"/>
              <a:t>	</a:t>
            </a:r>
            <a:endParaRPr lang="en-US" sz="2400" dirty="0"/>
          </a:p>
          <a:p>
            <a:pPr lvl="1"/>
            <a:endParaRPr lang="en-US" sz="2000" b="1" dirty="0"/>
          </a:p>
          <a:p>
            <a:pPr lvl="1"/>
            <a:endParaRPr lang="en-US" sz="2000" b="1" dirty="0"/>
          </a:p>
          <a:p>
            <a:pPr lvl="1"/>
            <a:endParaRPr lang="en-US" sz="2000" b="1" dirty="0"/>
          </a:p>
          <a:p>
            <a:pPr>
              <a:buNone/>
            </a:pPr>
            <a:endParaRPr lang="en-US" sz="2000" dirty="0"/>
          </a:p>
          <a:p>
            <a:endParaRPr lang="en-US" sz="2200" dirty="0"/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Course Fee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endParaRPr lang="en-US" sz="2200" dirty="0"/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endParaRPr lang="en-US" sz="24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sz="22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A204E4-2B9C-498E-B943-6A8F4B553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4" y="1423572"/>
            <a:ext cx="8816024" cy="49577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You Should Know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/>
              <a:t>To start learning </a:t>
            </a:r>
            <a:r>
              <a:rPr lang="en-US" sz="2400" b="1" u="sng" dirty="0">
                <a:solidFill>
                  <a:srgbClr val="00B050"/>
                </a:solidFill>
              </a:rPr>
              <a:t>Full Stack Development With </a:t>
            </a:r>
            <a:r>
              <a:rPr lang="en-US" sz="2400" b="1" u="sng" dirty="0" err="1">
                <a:solidFill>
                  <a:srgbClr val="00B050"/>
                </a:solidFill>
              </a:rPr>
              <a:t>Django</a:t>
            </a:r>
            <a:r>
              <a:rPr lang="en-US" sz="2400" b="1" u="sng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, you must be </a:t>
            </a:r>
            <a:r>
              <a:rPr lang="en-US" sz="2400" b="1" i="1" u="sng" dirty="0">
                <a:solidFill>
                  <a:srgbClr val="7030A0"/>
                </a:solidFill>
              </a:rPr>
              <a:t>familiar</a:t>
            </a:r>
            <a:r>
              <a:rPr lang="en-US" sz="2400" dirty="0"/>
              <a:t> with following topics in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:</a:t>
            </a:r>
          </a:p>
          <a:p>
            <a:endParaRPr lang="en-US" sz="1700" dirty="0"/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Data types like List </a:t>
            </a:r>
            <a:r>
              <a:rPr lang="en-US" sz="2000" b="1">
                <a:solidFill>
                  <a:srgbClr val="0070C0"/>
                </a:solidFill>
              </a:rPr>
              <a:t>, String </a:t>
            </a:r>
            <a:r>
              <a:rPr lang="en-US" sz="2000" b="1" dirty="0">
                <a:solidFill>
                  <a:srgbClr val="0070C0"/>
                </a:solidFill>
              </a:rPr>
              <a:t>&amp; Dictionary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Functions </a:t>
            </a:r>
          </a:p>
          <a:p>
            <a:pPr lvl="1"/>
            <a:r>
              <a:rPr lang="en-US" sz="2000" b="1" dirty="0">
                <a:solidFill>
                  <a:srgbClr val="C00000"/>
                </a:solidFill>
              </a:rPr>
              <a:t>OOP Concepts</a:t>
            </a:r>
          </a:p>
          <a:p>
            <a:pPr lvl="1"/>
            <a:r>
              <a:rPr lang="en-US" sz="2000" b="1" dirty="0">
                <a:solidFill>
                  <a:srgbClr val="00B050"/>
                </a:solidFill>
              </a:rPr>
              <a:t>Exception Handling </a:t>
            </a:r>
          </a:p>
          <a:p>
            <a:endParaRPr lang="en-US" sz="2200" dirty="0"/>
          </a:p>
          <a:p>
            <a:r>
              <a:rPr lang="en-US" sz="2200" b="1" dirty="0">
                <a:solidFill>
                  <a:srgbClr val="C00000"/>
                </a:solidFill>
              </a:rPr>
              <a:t>No knowledge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rgbClr val="0070C0"/>
                </a:solidFill>
              </a:rPr>
              <a:t>File Handling </a:t>
            </a:r>
            <a:r>
              <a:rPr lang="en-US" sz="2200" dirty="0"/>
              <a:t>is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required.</a:t>
            </a:r>
          </a:p>
          <a:p>
            <a:r>
              <a:rPr lang="en-US" sz="2200" b="1" dirty="0">
                <a:solidFill>
                  <a:srgbClr val="C00000"/>
                </a:solidFill>
              </a:rPr>
              <a:t>No knowledge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rgbClr val="0070C0"/>
                </a:solidFill>
              </a:rPr>
              <a:t>Database Programming </a:t>
            </a:r>
            <a:r>
              <a:rPr lang="en-US" sz="2200" dirty="0"/>
              <a:t>is required</a:t>
            </a:r>
          </a:p>
          <a:p>
            <a:r>
              <a:rPr lang="en-US" sz="2200" b="1" dirty="0">
                <a:solidFill>
                  <a:srgbClr val="C00000"/>
                </a:solidFill>
              </a:rPr>
              <a:t>No knowledge </a:t>
            </a:r>
            <a:r>
              <a:rPr lang="en-US" sz="2200" dirty="0"/>
              <a:t>of 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b="1" dirty="0">
                <a:solidFill>
                  <a:srgbClr val="0070C0"/>
                </a:solidFill>
              </a:rPr>
              <a:t>GUI</a:t>
            </a:r>
            <a:r>
              <a:rPr lang="en-US" sz="2200" b="1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is required.</a:t>
            </a:r>
          </a:p>
          <a:p>
            <a:r>
              <a:rPr lang="en-US" sz="2200" b="1" dirty="0">
                <a:solidFill>
                  <a:srgbClr val="C00000"/>
                </a:solidFill>
              </a:rPr>
              <a:t>No  knowledge </a:t>
            </a:r>
            <a:r>
              <a:rPr lang="en-US" sz="2200" dirty="0"/>
              <a:t>of any </a:t>
            </a:r>
            <a:r>
              <a:rPr lang="en-US" sz="2200" b="1" dirty="0">
                <a:solidFill>
                  <a:srgbClr val="0070C0"/>
                </a:solidFill>
              </a:rPr>
              <a:t>IDE</a:t>
            </a:r>
            <a:r>
              <a:rPr lang="en-US" sz="2200" dirty="0"/>
              <a:t> is required as we will learn to use Microsoft’s </a:t>
            </a:r>
            <a:r>
              <a:rPr lang="en-US" sz="2200" b="1" dirty="0">
                <a:solidFill>
                  <a:srgbClr val="7030A0"/>
                </a:solidFill>
              </a:rPr>
              <a:t>VS Code </a:t>
            </a:r>
            <a:r>
              <a:rPr lang="en-US" sz="2200" dirty="0"/>
              <a:t>from scratch.</a:t>
            </a:r>
          </a:p>
          <a:p>
            <a:endParaRPr lang="en-US" sz="2200" dirty="0"/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What Is </a:t>
            </a:r>
            <a:r>
              <a:rPr lang="en-US" sz="3200" b="1" u="sng" dirty="0" err="1">
                <a:solidFill>
                  <a:srgbClr val="C00000"/>
                </a:solidFill>
              </a:rPr>
              <a:t>Django</a:t>
            </a:r>
            <a:r>
              <a:rPr lang="en-US" sz="3200" b="1" dirty="0"/>
              <a:t>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C00000"/>
                </a:solidFill>
              </a:rPr>
              <a:t>Django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is a </a:t>
            </a:r>
            <a:r>
              <a:rPr lang="en-US" sz="2400" b="1" u="sng" dirty="0">
                <a:solidFill>
                  <a:srgbClr val="0070C0"/>
                </a:solidFill>
              </a:rPr>
              <a:t>free</a:t>
            </a:r>
            <a:r>
              <a:rPr lang="en-US" sz="2400" b="1" dirty="0">
                <a:solidFill>
                  <a:schemeClr val="tx1"/>
                </a:solidFill>
              </a:rPr>
              <a:t> , </a:t>
            </a:r>
            <a:r>
              <a:rPr lang="en-US" sz="2400" b="1" u="sng" dirty="0">
                <a:solidFill>
                  <a:srgbClr val="0070C0"/>
                </a:solidFill>
              </a:rPr>
              <a:t>open source </a:t>
            </a:r>
            <a:r>
              <a:rPr lang="en-US" sz="2400" b="1" dirty="0"/>
              <a:t>,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web application </a:t>
            </a:r>
            <a:r>
              <a:rPr lang="en-US" sz="2400" dirty="0">
                <a:solidFill>
                  <a:schemeClr val="tx1"/>
                </a:solidFill>
              </a:rPr>
              <a:t>development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framework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written in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</a:t>
            </a:r>
            <a:r>
              <a:rPr lang="en-US" sz="2400" dirty="0">
                <a:solidFill>
                  <a:schemeClr val="tx1"/>
                </a:solidFill>
              </a:rPr>
              <a:t>o </a:t>
            </a:r>
            <a:r>
              <a:rPr lang="en-US" sz="2400" b="1" dirty="0">
                <a:solidFill>
                  <a:srgbClr val="7030A0"/>
                </a:solidFill>
              </a:rPr>
              <a:t>fully understand </a:t>
            </a:r>
            <a:r>
              <a:rPr lang="en-US" sz="2400" dirty="0">
                <a:solidFill>
                  <a:schemeClr val="tx1"/>
                </a:solidFill>
              </a:rPr>
              <a:t>this definition </a:t>
            </a:r>
            <a:r>
              <a:rPr lang="en-US" sz="2400" b="1" dirty="0">
                <a:solidFill>
                  <a:srgbClr val="7030A0"/>
                </a:solidFill>
              </a:rPr>
              <a:t>we must discuss </a:t>
            </a:r>
            <a:r>
              <a:rPr lang="en-US" sz="2400" dirty="0">
                <a:solidFill>
                  <a:schemeClr val="tx1"/>
                </a:solidFill>
              </a:rPr>
              <a:t>each of the words highlighted in </a:t>
            </a:r>
            <a:r>
              <a:rPr lang="en-US" sz="2400" b="1" dirty="0">
                <a:solidFill>
                  <a:srgbClr val="0070C0"/>
                </a:solidFill>
              </a:rPr>
              <a:t>blue color </a:t>
            </a:r>
            <a:r>
              <a:rPr lang="en-US" sz="2400" dirty="0">
                <a:solidFill>
                  <a:schemeClr val="tx1"/>
                </a:solidFill>
              </a:rPr>
              <a:t>separately, which are:</a:t>
            </a:r>
          </a:p>
          <a:p>
            <a:pPr lvl="1"/>
            <a:endParaRPr lang="en-US" sz="2000" b="1" dirty="0">
              <a:solidFill>
                <a:srgbClr val="0070C0"/>
              </a:solidFill>
            </a:endParaRP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Free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Open Source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Web Application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</a:rPr>
              <a:t>Framework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What Is </a:t>
            </a:r>
            <a:br>
              <a:rPr lang="en-US" sz="2800" b="1" dirty="0"/>
            </a:br>
            <a:r>
              <a:rPr lang="en-US" sz="2800" b="1" u="sng" dirty="0">
                <a:solidFill>
                  <a:srgbClr val="C00000"/>
                </a:solidFill>
              </a:rPr>
              <a:t>Free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/>
              <a:t>And </a:t>
            </a:r>
            <a:r>
              <a:rPr lang="en-US" sz="2800" b="1" u="sng" dirty="0">
                <a:solidFill>
                  <a:srgbClr val="C00000"/>
                </a:solidFill>
              </a:rPr>
              <a:t>Open Source</a:t>
            </a:r>
            <a:r>
              <a:rPr lang="en-US" sz="2800" b="1" u="sng" dirty="0"/>
              <a:t> </a:t>
            </a:r>
            <a:r>
              <a:rPr lang="en-US" sz="2800" b="1" dirty="0"/>
              <a:t>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Free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, simply means that just like </a:t>
            </a:r>
            <a:r>
              <a:rPr lang="en-US" sz="2400" b="1" dirty="0">
                <a:solidFill>
                  <a:srgbClr val="C00000"/>
                </a:solidFill>
              </a:rPr>
              <a:t>Python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, we don’t have to </a:t>
            </a:r>
            <a:r>
              <a:rPr lang="en-US" sz="2400" b="1" dirty="0">
                <a:solidFill>
                  <a:schemeClr val="accent1"/>
                </a:solidFill>
              </a:rPr>
              <a:t>pay anything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for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downloading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and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using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Django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, for </a:t>
            </a:r>
            <a:r>
              <a:rPr lang="en-US" sz="2400" b="1" u="sng" dirty="0">
                <a:solidFill>
                  <a:srgbClr val="00B050"/>
                </a:solidFill>
              </a:rPr>
              <a:t>non-commercial </a:t>
            </a:r>
            <a:r>
              <a:rPr lang="en-US" sz="2400" dirty="0"/>
              <a:t>use.</a:t>
            </a:r>
          </a:p>
          <a:p>
            <a:endParaRPr lang="en-US" sz="2400" dirty="0"/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Open Source </a:t>
            </a:r>
            <a:r>
              <a:rPr lang="en-US" sz="2400" dirty="0">
                <a:solidFill>
                  <a:schemeClr val="tx1"/>
                </a:solidFill>
              </a:rPr>
              <a:t>means we can </a:t>
            </a:r>
            <a:r>
              <a:rPr lang="en-IN" sz="2400" b="1" dirty="0">
                <a:solidFill>
                  <a:srgbClr val="00B050"/>
                </a:solidFill>
              </a:rPr>
              <a:t>modify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and </a:t>
            </a:r>
            <a:r>
              <a:rPr lang="en-IN" sz="2400" b="1" dirty="0">
                <a:solidFill>
                  <a:srgbClr val="7030A0"/>
                </a:solidFill>
              </a:rPr>
              <a:t>share </a:t>
            </a:r>
            <a:r>
              <a:rPr lang="en-IN" sz="2400" b="1" dirty="0" err="1">
                <a:solidFill>
                  <a:srgbClr val="C00000"/>
                </a:solidFill>
              </a:rPr>
              <a:t>Django</a:t>
            </a:r>
            <a:r>
              <a:rPr lang="en-IN" sz="2400" dirty="0"/>
              <a:t> </a:t>
            </a:r>
            <a:r>
              <a:rPr lang="en-IN" sz="2400" dirty="0">
                <a:solidFill>
                  <a:schemeClr val="tx1"/>
                </a:solidFill>
              </a:rPr>
              <a:t>because it’s </a:t>
            </a:r>
            <a:r>
              <a:rPr lang="en-IN" sz="2400" b="1" dirty="0">
                <a:solidFill>
                  <a:srgbClr val="0070C0"/>
                </a:solidFill>
              </a:rPr>
              <a:t>source code </a:t>
            </a:r>
            <a:r>
              <a:rPr lang="en-IN" sz="2400" dirty="0">
                <a:solidFill>
                  <a:schemeClr val="tx1"/>
                </a:solidFill>
              </a:rPr>
              <a:t>is</a:t>
            </a:r>
            <a:r>
              <a:rPr lang="en-IN" sz="2400" dirty="0"/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publicly available</a:t>
            </a:r>
            <a:r>
              <a:rPr lang="en-IN" sz="2400" dirty="0"/>
              <a:t>.</a:t>
            </a: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What Is </a:t>
            </a:r>
            <a:br>
              <a:rPr lang="en-US" sz="2800" b="1" dirty="0"/>
            </a:br>
            <a:r>
              <a:rPr lang="en-US" sz="2800" b="1" dirty="0"/>
              <a:t>A </a:t>
            </a:r>
            <a:r>
              <a:rPr lang="en-US" sz="2800" b="1" u="sng" dirty="0">
                <a:solidFill>
                  <a:srgbClr val="C00000"/>
                </a:solidFill>
              </a:rPr>
              <a:t>Web Application </a:t>
            </a:r>
            <a:r>
              <a:rPr lang="en-US" sz="2800" b="1" dirty="0"/>
              <a:t>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7030A0"/>
                </a:solidFill>
              </a:rPr>
              <a:t>web application </a:t>
            </a:r>
            <a:r>
              <a:rPr lang="en-IN" sz="2400" dirty="0"/>
              <a:t>which most of the </a:t>
            </a:r>
            <a:r>
              <a:rPr lang="en-IN" sz="2400" b="1" dirty="0">
                <a:solidFill>
                  <a:srgbClr val="7030A0"/>
                </a:solidFill>
              </a:rPr>
              <a:t>non IT people </a:t>
            </a:r>
            <a:r>
              <a:rPr lang="en-IN" sz="2400" dirty="0"/>
              <a:t>refer to as a </a:t>
            </a:r>
            <a:r>
              <a:rPr lang="en-IN" sz="2400" b="1" dirty="0">
                <a:solidFill>
                  <a:srgbClr val="7030A0"/>
                </a:solidFill>
              </a:rPr>
              <a:t>website</a:t>
            </a:r>
            <a:r>
              <a:rPr lang="en-IN" sz="2400" dirty="0"/>
              <a:t> , is a </a:t>
            </a:r>
            <a:r>
              <a:rPr lang="en-IN" sz="2400" b="1" dirty="0">
                <a:solidFill>
                  <a:srgbClr val="00B050"/>
                </a:solidFill>
              </a:rPr>
              <a:t>collection of web pages 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In technical terms , a </a:t>
            </a:r>
            <a:r>
              <a:rPr lang="en-IN" sz="2400" b="1" dirty="0">
                <a:solidFill>
                  <a:srgbClr val="7030A0"/>
                </a:solidFill>
              </a:rPr>
              <a:t>Web application </a:t>
            </a:r>
            <a:r>
              <a:rPr lang="en-IN" sz="2400" dirty="0"/>
              <a:t>(Web app) is a</a:t>
            </a:r>
            <a:r>
              <a:rPr lang="en-IN" sz="2400" b="1" dirty="0">
                <a:solidFill>
                  <a:srgbClr val="FF0000"/>
                </a:solidFill>
              </a:rPr>
              <a:t> </a:t>
            </a:r>
            <a:r>
              <a:rPr lang="en-IN" sz="2400" b="1" dirty="0">
                <a:solidFill>
                  <a:srgbClr val="7030A0"/>
                </a:solidFill>
              </a:rPr>
              <a:t>program</a:t>
            </a:r>
            <a:r>
              <a:rPr lang="en-IN" sz="2400" dirty="0"/>
              <a:t> that </a:t>
            </a:r>
            <a:r>
              <a:rPr lang="en-IN" sz="2400" b="1" dirty="0">
                <a:solidFill>
                  <a:srgbClr val="00B050"/>
                </a:solidFill>
              </a:rPr>
              <a:t>executes</a:t>
            </a:r>
            <a:r>
              <a:rPr lang="en-IN" sz="2400" dirty="0"/>
              <a:t> on a </a:t>
            </a:r>
            <a:r>
              <a:rPr lang="en-IN" sz="2400" b="1" dirty="0">
                <a:solidFill>
                  <a:srgbClr val="00B050"/>
                </a:solidFill>
              </a:rPr>
              <a:t>server</a:t>
            </a:r>
            <a:r>
              <a:rPr lang="en-IN" sz="2400" b="1" dirty="0">
                <a:solidFill>
                  <a:srgbClr val="FF0000"/>
                </a:solidFill>
              </a:rPr>
              <a:t> on the Internet </a:t>
            </a:r>
            <a:r>
              <a:rPr lang="en-IN" sz="2400" dirty="0"/>
              <a:t>and it’s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  <a:r>
              <a:rPr lang="en-IN" sz="2400" b="1" dirty="0">
                <a:solidFill>
                  <a:srgbClr val="002060"/>
                </a:solidFill>
              </a:rPr>
              <a:t> </a:t>
            </a:r>
            <a:r>
              <a:rPr lang="en-IN" sz="2400" dirty="0"/>
              <a:t>is delivered to the </a:t>
            </a:r>
            <a:r>
              <a:rPr lang="en-IN" sz="2400" b="1" dirty="0">
                <a:solidFill>
                  <a:srgbClr val="00B050"/>
                </a:solidFill>
              </a:rPr>
              <a:t>browser</a:t>
            </a:r>
            <a:endParaRPr lang="en-IN" sz="2400" dirty="0">
              <a:solidFill>
                <a:srgbClr val="00B05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What Is </a:t>
            </a:r>
            <a:br>
              <a:rPr lang="en-US" sz="2800" b="1" dirty="0"/>
            </a:br>
            <a:r>
              <a:rPr lang="en-US" sz="2800" b="1" dirty="0"/>
              <a:t>A </a:t>
            </a:r>
            <a:r>
              <a:rPr lang="en-US" sz="2800" b="1" u="sng" dirty="0">
                <a:solidFill>
                  <a:srgbClr val="C00000"/>
                </a:solidFill>
              </a:rPr>
              <a:t>Web Application </a:t>
            </a:r>
            <a:r>
              <a:rPr lang="en-US" sz="2800" b="1" dirty="0"/>
              <a:t>?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web2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8861419" cy="5500702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3546</TotalTime>
  <Words>1707</Words>
  <Application>Microsoft Office PowerPoint</Application>
  <PresentationFormat>On-screen Show (4:3)</PresentationFormat>
  <Paragraphs>353</Paragraphs>
  <Slides>40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Corbel</vt:lpstr>
      <vt:lpstr>Source Sans Pro Semibold</vt:lpstr>
      <vt:lpstr>Wingdings</vt:lpstr>
      <vt:lpstr>Wingdings 2</vt:lpstr>
      <vt:lpstr>Civic</vt:lpstr>
      <vt:lpstr>PowerPoint Presentation</vt:lpstr>
      <vt:lpstr>Today’s Agenda</vt:lpstr>
      <vt:lpstr>What Is Python?</vt:lpstr>
      <vt:lpstr>Why Python ?</vt:lpstr>
      <vt:lpstr>What You Should Know ?</vt:lpstr>
      <vt:lpstr>What Is Django ?</vt:lpstr>
      <vt:lpstr>What Is  Free And Open Source ?</vt:lpstr>
      <vt:lpstr>What Is  A Web Application ?</vt:lpstr>
      <vt:lpstr>What Is  A Web Application ?</vt:lpstr>
      <vt:lpstr>What Is A  Web Site ?</vt:lpstr>
      <vt:lpstr>  Web Site V/s Web Application</vt:lpstr>
      <vt:lpstr>Web Application Architecture</vt:lpstr>
      <vt:lpstr>Web Application Architecture</vt:lpstr>
      <vt:lpstr>Web Application Components</vt:lpstr>
      <vt:lpstr>What Is Front End ?</vt:lpstr>
      <vt:lpstr>What Is Front End ?</vt:lpstr>
      <vt:lpstr>What Is  Front End Made Up Of ?</vt:lpstr>
      <vt:lpstr>The Three Key Players In Front End </vt:lpstr>
      <vt:lpstr>The Three Key Players In Front End </vt:lpstr>
      <vt:lpstr>What Is Back End ?</vt:lpstr>
      <vt:lpstr>What Is Back End Made Up Of ?</vt:lpstr>
      <vt:lpstr> Front End V/s Back End </vt:lpstr>
      <vt:lpstr>What We Will Learn ?</vt:lpstr>
      <vt:lpstr>What Full Stack Web Development Contains ?</vt:lpstr>
      <vt:lpstr>What Is A Web Application Framework ?</vt:lpstr>
      <vt:lpstr>What Is Meant By Tools ?</vt:lpstr>
      <vt:lpstr>PowerPoint Presentation</vt:lpstr>
      <vt:lpstr>PowerPoint Presentation</vt:lpstr>
      <vt:lpstr>PowerPoint Presentation</vt:lpstr>
      <vt:lpstr>PowerPoint Presentation</vt:lpstr>
      <vt:lpstr>What Tools Django Provides?</vt:lpstr>
      <vt:lpstr>History Of Django</vt:lpstr>
      <vt:lpstr>Who Developed Django ?</vt:lpstr>
      <vt:lpstr>How Django Got It’s Name ?</vt:lpstr>
      <vt:lpstr>Django In 2022</vt:lpstr>
      <vt:lpstr>Famous WebApps Developed  Using Django</vt:lpstr>
      <vt:lpstr>Alternates To Django</vt:lpstr>
      <vt:lpstr>Course Outline </vt:lpstr>
      <vt:lpstr>Next Class. . .</vt:lpstr>
      <vt:lpstr>Course Fee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293</cp:revision>
  <dcterms:created xsi:type="dcterms:W3CDTF">2015-12-21T13:46:48Z</dcterms:created>
  <dcterms:modified xsi:type="dcterms:W3CDTF">2022-04-29T05:55:42Z</dcterms:modified>
</cp:coreProperties>
</file>