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523" r:id="rId4"/>
    <p:sldId id="548" r:id="rId5"/>
    <p:sldId id="549" r:id="rId6"/>
    <p:sldId id="583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2-Creating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 before </a:t>
            </a:r>
            <a:r>
              <a:rPr lang="en-IN" sz="2400" dirty="0" smtClean="0">
                <a:latin typeface="Corbel" pitchFamily="34" charset="0"/>
              </a:rPr>
              <a:t>we must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create an app </a:t>
            </a:r>
            <a:r>
              <a:rPr lang="en-IN" sz="2400" dirty="0" smtClean="0">
                <a:latin typeface="Corbel" pitchFamily="34" charset="0"/>
              </a:rPr>
              <a:t>inside our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IN" sz="2400" dirty="0" smtClean="0">
                <a:latin typeface="Corbel" pitchFamily="34" charset="0"/>
              </a:rPr>
              <a:t> folder by using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command :</a:t>
            </a:r>
          </a:p>
          <a:p>
            <a:pPr lvl="1" fontAlgn="base"/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i="1" dirty="0" err="1" smtClean="0">
                <a:solidFill>
                  <a:srgbClr val="7030A0"/>
                </a:solidFill>
                <a:latin typeface="Corbel" pitchFamily="34" charset="0"/>
              </a:rPr>
              <a:t>appname</a:t>
            </a:r>
            <a:endParaRPr lang="en-IN" sz="2400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dirty="0" smtClean="0">
                <a:latin typeface="Corbel" pitchFamily="34" charset="0"/>
              </a:rPr>
              <a:t>where </a:t>
            </a:r>
            <a:r>
              <a:rPr lang="en-IN" sz="2400" b="1" i="1" dirty="0" err="1" smtClean="0">
                <a:solidFill>
                  <a:srgbClr val="7030A0"/>
                </a:solidFill>
                <a:latin typeface="Corbel" pitchFamily="34" charset="0"/>
              </a:rPr>
              <a:t>appname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the name of our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app</a:t>
            </a:r>
          </a:p>
          <a:p>
            <a:pPr fontAlgn="base"/>
            <a:endParaRPr lang="en-US" sz="2200" b="1" dirty="0" smtClean="0"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Like previous example </a:t>
            </a:r>
            <a:r>
              <a:rPr lang="en-US" sz="2400" dirty="0" smtClean="0">
                <a:latin typeface="Corbel" pitchFamily="34" charset="0"/>
              </a:rPr>
              <a:t>, in this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project also </a:t>
            </a:r>
            <a:r>
              <a:rPr lang="en-US" sz="2400" dirty="0" smtClean="0">
                <a:latin typeface="Corbel" pitchFamily="34" charset="0"/>
              </a:rPr>
              <a:t>we will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 apps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trainers.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Go to the outer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demoproject6</a:t>
            </a:r>
            <a:r>
              <a:rPr lang="en-US" sz="2400" dirty="0" smtClean="0">
                <a:latin typeface="Corbel" pitchFamily="34" charset="0"/>
              </a:rPr>
              <a:t> folder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type </a:t>
            </a:r>
            <a:r>
              <a:rPr lang="en-US" sz="2400" dirty="0" smtClean="0">
                <a:latin typeface="Corbel" pitchFamily="34" charset="0"/>
              </a:rPr>
              <a:t>the following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two commands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courses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trainers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execute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above command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will create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our app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 smtClean="0">
              <a:solidFill>
                <a:srgbClr val="00B05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4: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done before </a:t>
            </a:r>
            <a:r>
              <a:rPr lang="en-US" sz="2400" dirty="0" smtClean="0">
                <a:latin typeface="Corbel" pitchFamily="34" charset="0"/>
              </a:rPr>
              <a:t>, after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creating the app </a:t>
            </a:r>
            <a:r>
              <a:rPr lang="en-US" sz="2400" dirty="0" smtClean="0">
                <a:latin typeface="Corbel" pitchFamily="34" charset="0"/>
              </a:rPr>
              <a:t>we must let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know about it by making the entry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settings.py </a:t>
            </a:r>
            <a:r>
              <a:rPr lang="en-US" sz="2400" dirty="0" smtClean="0">
                <a:latin typeface="Corbel" pitchFamily="34" charset="0"/>
              </a:rPr>
              <a:t>file of the default app given by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4: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Open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US" sz="2400" dirty="0" smtClean="0">
                <a:latin typeface="Corbel" pitchFamily="34" charset="0"/>
              </a:rPr>
              <a:t> app of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demoproject6 </a:t>
            </a:r>
            <a:r>
              <a:rPr lang="en-US" sz="2400" dirty="0" smtClean="0">
                <a:latin typeface="Corbel" pitchFamily="34" charset="0"/>
              </a:rPr>
              <a:t>folder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make the entry </a:t>
            </a:r>
            <a:r>
              <a:rPr lang="en-US" sz="2400" dirty="0" smtClean="0">
                <a:latin typeface="Corbel" pitchFamily="34" charset="0"/>
              </a:rPr>
              <a:t>shown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  <a:latin typeface="Corbel" pitchFamily="34" charset="0"/>
              </a:rPr>
              <a:t>‘courses',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‘trainers’</a:t>
            </a:r>
            <a:endParaRPr lang="en-IN" sz="1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Step 5: Creating The templates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Directory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next step </a:t>
            </a:r>
            <a:r>
              <a:rPr lang="en-US" sz="2400" dirty="0" smtClean="0">
                <a:latin typeface="Corbel" pitchFamily="34" charset="0"/>
              </a:rPr>
              <a:t>is to create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folder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Now since we are using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separate folder approach </a:t>
            </a:r>
            <a:r>
              <a:rPr lang="en-US" sz="2400" dirty="0" smtClean="0">
                <a:latin typeface="Corbel" pitchFamily="34" charset="0"/>
              </a:rPr>
              <a:t>of 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, so 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must follow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below mentioned steps </a:t>
            </a:r>
            <a:r>
              <a:rPr lang="en-US" sz="2400" dirty="0" smtClean="0">
                <a:latin typeface="Corbel" pitchFamily="34" charset="0"/>
              </a:rPr>
              <a:t>as discussed before:</a:t>
            </a:r>
          </a:p>
          <a:p>
            <a:pPr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100" dirty="0" smtClean="0">
                <a:latin typeface="Corbel" pitchFamily="34" charset="0"/>
              </a:rPr>
              <a:t>Go to the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main project folder </a:t>
            </a:r>
            <a:r>
              <a:rPr lang="en-US" sz="2100" dirty="0" smtClean="0">
                <a:latin typeface="Corbel" pitchFamily="34" charset="0"/>
              </a:rPr>
              <a:t>called </a:t>
            </a:r>
            <a:r>
              <a:rPr lang="en-US" sz="2100" b="1" dirty="0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US" sz="2100" dirty="0" smtClean="0">
                <a:latin typeface="Corbel" pitchFamily="34" charset="0"/>
              </a:rPr>
              <a:t> and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create a folder</a:t>
            </a:r>
            <a:r>
              <a:rPr lang="en-US" sz="2100" dirty="0" smtClean="0">
                <a:latin typeface="Corbel" pitchFamily="34" charset="0"/>
              </a:rPr>
              <a:t> there called </a:t>
            </a:r>
            <a:r>
              <a:rPr lang="en-US" sz="21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</a:p>
          <a:p>
            <a:pPr lvl="1" fontAlgn="base"/>
            <a:endParaRPr lang="en-US" sz="2100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dirty="0" smtClean="0">
                <a:latin typeface="Corbel" pitchFamily="34" charset="0"/>
              </a:rPr>
              <a:t>Now inside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dirty="0" smtClean="0">
                <a:latin typeface="Corbel" pitchFamily="34" charset="0"/>
              </a:rPr>
              <a:t> folder , create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2 separate sub folders </a:t>
            </a:r>
            <a:r>
              <a:rPr lang="en-US" dirty="0" smtClean="0">
                <a:latin typeface="Corbel" pitchFamily="34" charset="0"/>
              </a:rPr>
              <a:t>called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courses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trainers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Step 5: Creating The templates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Directory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7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6: Updating The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settings.py 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discussed previously </a:t>
            </a:r>
            <a:r>
              <a:rPr lang="en-US" sz="2400" dirty="0" smtClean="0">
                <a:latin typeface="Corbel" pitchFamily="34" charset="0"/>
              </a:rPr>
              <a:t>, after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templates folder </a:t>
            </a:r>
            <a:r>
              <a:rPr lang="en-US" sz="2400" dirty="0" smtClean="0">
                <a:latin typeface="Corbel" pitchFamily="34" charset="0"/>
              </a:rPr>
              <a:t>we must inform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about it.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To do this we must follow the following steps: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dirty="0" smtClean="0">
                <a:latin typeface="Corbel" pitchFamily="34" charset="0"/>
              </a:rPr>
              <a:t> file 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US" dirty="0" smtClean="0">
                <a:latin typeface="Corbel" pitchFamily="34" charset="0"/>
              </a:rPr>
              <a:t> app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  <a:r>
              <a:rPr lang="en-US" dirty="0" smtClean="0">
                <a:latin typeface="Corbel" pitchFamily="34" charset="0"/>
              </a:rPr>
              <a:t> shown in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green color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6: Updating The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settings.py 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492922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Multiple Folder Approach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Configuring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7: Creating The HTML Files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300" b="1" dirty="0" smtClean="0">
                <a:solidFill>
                  <a:srgbClr val="0070C0"/>
                </a:solidFill>
                <a:latin typeface="Corbel" pitchFamily="34" charset="0"/>
              </a:rPr>
              <a:t>Once we’ve done </a:t>
            </a:r>
            <a:r>
              <a:rPr lang="en-IN" sz="2300" dirty="0" smtClean="0">
                <a:latin typeface="Corbel" pitchFamily="34" charset="0"/>
              </a:rPr>
              <a:t>creating </a:t>
            </a:r>
            <a:r>
              <a:rPr lang="en-IN" sz="23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IN" sz="2300" dirty="0" smtClean="0">
                <a:latin typeface="Corbel" pitchFamily="34" charset="0"/>
              </a:rPr>
              <a:t> </a:t>
            </a:r>
            <a:r>
              <a:rPr lang="en-IN" sz="2300" b="1" dirty="0" smtClean="0">
                <a:solidFill>
                  <a:srgbClr val="C00000"/>
                </a:solidFill>
                <a:latin typeface="Corbel" pitchFamily="34" charset="0"/>
              </a:rPr>
              <a:t>folder structure </a:t>
            </a:r>
            <a:r>
              <a:rPr lang="en-IN" sz="2300" dirty="0" smtClean="0">
                <a:latin typeface="Corbel" pitchFamily="34" charset="0"/>
              </a:rPr>
              <a:t>then we can create an </a:t>
            </a:r>
            <a:r>
              <a:rPr lang="en-IN" sz="23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300" dirty="0" smtClean="0">
                <a:latin typeface="Corbel" pitchFamily="34" charset="0"/>
              </a:rPr>
              <a:t> files </a:t>
            </a:r>
            <a:r>
              <a:rPr lang="en-IN" sz="2300" b="1" dirty="0" smtClean="0">
                <a:solidFill>
                  <a:srgbClr val="00B050"/>
                </a:solidFill>
                <a:latin typeface="Corbel" pitchFamily="34" charset="0"/>
              </a:rPr>
              <a:t>needed by </a:t>
            </a:r>
            <a:r>
              <a:rPr lang="en-IN" sz="2300" dirty="0" smtClean="0">
                <a:latin typeface="Corbel" pitchFamily="34" charset="0"/>
              </a:rPr>
              <a:t>our </a:t>
            </a:r>
            <a:r>
              <a:rPr lang="en-IN" sz="2300" b="1" dirty="0" smtClean="0">
                <a:solidFill>
                  <a:srgbClr val="002060"/>
                </a:solidFill>
                <a:latin typeface="Corbel" pitchFamily="34" charset="0"/>
              </a:rPr>
              <a:t>apps</a:t>
            </a:r>
            <a:r>
              <a:rPr lang="en-IN" sz="23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3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We will start </a:t>
            </a:r>
            <a:r>
              <a:rPr lang="en-US" sz="2300" dirty="0" smtClean="0">
                <a:latin typeface="Corbel" pitchFamily="34" charset="0"/>
              </a:rPr>
              <a:t>by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creating 2 html files each </a:t>
            </a:r>
            <a:r>
              <a:rPr lang="en-US" sz="2300" dirty="0" smtClean="0">
                <a:latin typeface="Corbel" pitchFamily="34" charset="0"/>
              </a:rPr>
              <a:t>for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300" dirty="0" smtClean="0">
                <a:latin typeface="Corbel" pitchFamily="34" charset="0"/>
              </a:rPr>
              <a:t> and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US" sz="2300" dirty="0" smtClean="0">
                <a:latin typeface="Corbel" pitchFamily="34" charset="0"/>
              </a:rPr>
              <a:t> apps called:</a:t>
            </a:r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frontendcourses.html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backendcourses.html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frontendtrainers.html</a:t>
            </a:r>
          </a:p>
          <a:p>
            <a:pPr lvl="1" fontAlgn="base"/>
            <a:r>
              <a:rPr lang="en-US" sz="2000" b="1" dirty="0" smtClean="0">
                <a:latin typeface="Corbel" pitchFamily="34" charset="0"/>
              </a:rPr>
              <a:t>backendtrainers.html</a:t>
            </a:r>
            <a:endParaRPr lang="en-IN" sz="2000" b="1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300" dirty="0" smtClean="0">
                <a:latin typeface="Corbel" pitchFamily="34" charset="0"/>
              </a:rPr>
              <a:t> ,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unlike the previous app </a:t>
            </a:r>
            <a:r>
              <a:rPr lang="en-US" sz="2300" dirty="0" smtClean="0">
                <a:latin typeface="Corbel" pitchFamily="34" charset="0"/>
              </a:rPr>
              <a:t>we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need to put </a:t>
            </a:r>
            <a:r>
              <a:rPr lang="en-US" sz="2300" dirty="0" smtClean="0">
                <a:latin typeface="Corbel" pitchFamily="34" charset="0"/>
              </a:rPr>
              <a:t>these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html files </a:t>
            </a:r>
            <a:r>
              <a:rPr lang="en-US" sz="2300" dirty="0" smtClean="0">
                <a:latin typeface="Corbel" pitchFamily="34" charset="0"/>
              </a:rPr>
              <a:t>in their 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respective subfolders </a:t>
            </a:r>
            <a:r>
              <a:rPr lang="en-US" sz="2300" dirty="0" smtClean="0">
                <a:latin typeface="Corbel" pitchFamily="34" charset="0"/>
              </a:rPr>
              <a:t>inside the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300" dirty="0" smtClean="0">
                <a:latin typeface="Corbel" pitchFamily="34" charset="0"/>
              </a:rPr>
              <a:t> folder</a:t>
            </a:r>
          </a:p>
          <a:p>
            <a:pPr fontAlgn="base"/>
            <a:endParaRPr lang="en-US" sz="23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#frontendcourses.html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&lt;title&gt;Front End Courses&lt;/title&gt;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Front-End Courses&lt;/h3&gt;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&gt;HTML 5&lt;/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&gt;CSS 3&lt;/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&gt;Modern Java Script&lt;/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JQuery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&gt;Ajax&lt;/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#backendcourses.html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&lt;title&gt;Back End Courses&lt;/title&gt;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Back-End Courses&lt;/h3&gt;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&lt;ul&gt;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	&lt;li&gt;Django&lt;/li&gt;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&lt;li&gt;JEE&lt;/li&gt;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&lt;li&gt;Spring Core&lt;/li&gt;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&lt;li&gt;Spring Boot&lt;/li&gt;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&lt;li&gt;ASP.Net&lt;/li&gt;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&lt;li&gt;Node JS&lt;/li&gt;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&lt;/ul&gt;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#frontendtrainers.html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&lt;title&gt;Front End Trainers&lt;/title&gt;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Front-End Trainers&lt;/h3&gt;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Paramjeet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Singh&lt;/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&gt;Ms.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Seema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Sharma&lt;/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Sanjeev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Sharma&lt;/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#backendtrainers.html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&lt;title&gt;Back End Trainers&lt;/title&gt;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Back-End Trainers&lt;/h3&gt;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Naman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Garg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Aftaab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Arif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Now we have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 place</a:t>
            </a:r>
            <a:r>
              <a:rPr lang="en-IN" sz="2400" dirty="0" smtClean="0">
                <a:latin typeface="Corbel" pitchFamily="34" charset="0"/>
              </a:rPr>
              <a:t>, so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need to update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Like previous project </a:t>
            </a:r>
            <a:r>
              <a:rPr lang="en-IN" sz="2400" dirty="0" smtClean="0">
                <a:latin typeface="Corbel" pitchFamily="34" charset="0"/>
              </a:rPr>
              <a:t>, since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 are using templates </a:t>
            </a:r>
            <a:r>
              <a:rPr lang="en-IN" sz="2400" dirty="0" smtClean="0">
                <a:latin typeface="Corbel" pitchFamily="34" charset="0"/>
              </a:rPr>
              <a:t>we have to call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function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our views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template.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But this time </a:t>
            </a:r>
            <a:r>
              <a:rPr lang="en-US" sz="2400" dirty="0" smtClean="0">
                <a:latin typeface="Corbel" pitchFamily="34" charset="0"/>
              </a:rPr>
              <a:t>while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passing second argument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must include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folder name also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 to the html file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IN" sz="2400" dirty="0" smtClean="0"/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IN" sz="2400" dirty="0" smtClean="0">
                <a:latin typeface="Corbel" pitchFamily="34" charset="0"/>
              </a:rPr>
              <a:t> is the code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, of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 smtClean="0">
                <a:latin typeface="Corbel" pitchFamily="34" charset="0"/>
              </a:rPr>
              <a:t> app where we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simply passing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original request object </a:t>
            </a:r>
            <a:r>
              <a:rPr lang="en-IN" sz="2400" dirty="0" smtClean="0">
                <a:latin typeface="Corbel" pitchFamily="34" charset="0"/>
              </a:rPr>
              <a:t>and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name</a:t>
            </a:r>
            <a:r>
              <a:rPr lang="en-IN" sz="2400" dirty="0" smtClean="0">
                <a:latin typeface="Corbel" pitchFamily="34" charset="0"/>
              </a:rPr>
              <a:t> of our site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courses/views.py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showFrontEndCourses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request,‘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courses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frontendcourses.html')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showBackEndCourses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request,‘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courses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backendcourses.html')</a:t>
            </a:r>
          </a:p>
          <a:p>
            <a:pPr fontAlgn="base"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Similarly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following</a:t>
            </a:r>
            <a:r>
              <a:rPr lang="en-IN" sz="2400" dirty="0" smtClean="0">
                <a:latin typeface="Corbel" pitchFamily="34" charset="0"/>
              </a:rPr>
              <a:t> is the code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, of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 smtClean="0">
                <a:latin typeface="Corbel" pitchFamily="34" charset="0"/>
              </a:rPr>
              <a:t> app</a:t>
            </a: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trainers/views.py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showFrontEndTrainers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request,‘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trainers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frontendtrainers.html')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showBackEndTrainers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request,‘</a:t>
            </a:r>
            <a:r>
              <a:rPr lang="en-IN" sz="2200" b="1" dirty="0" err="1" smtClean="0">
                <a:solidFill>
                  <a:srgbClr val="C00000"/>
                </a:solidFill>
                <a:latin typeface="Corbel" pitchFamily="34" charset="0"/>
              </a:rPr>
              <a:t>trainers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backendtrainers.html')</a:t>
            </a:r>
          </a:p>
          <a:p>
            <a:pPr fontAlgn="base"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After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 as shown 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 smtClean="0">
                <a:latin typeface="Corbel" pitchFamily="34" charset="0"/>
              </a:rPr>
              <a:t>we need to tell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this is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 we want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displayed</a:t>
            </a:r>
            <a:r>
              <a:rPr lang="en-IN" sz="2400" dirty="0" smtClean="0">
                <a:latin typeface="Corbel" pitchFamily="34" charset="0"/>
              </a:rPr>
              <a:t> when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someone navigates </a:t>
            </a:r>
            <a:r>
              <a:rPr lang="en-IN" sz="2400" dirty="0" smtClean="0">
                <a:latin typeface="Corbel" pitchFamily="34" charset="0"/>
              </a:rPr>
              <a:t>to a particular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we do this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configuring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 smtClean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and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app’s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dirty="0" smtClean="0">
                <a:latin typeface="Corbel" pitchFamily="34" charset="0"/>
              </a:rPr>
              <a:t> file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Inside </a:t>
            </a:r>
            <a:r>
              <a:rPr lang="en-IN" dirty="0" smtClean="0">
                <a:latin typeface="Corbel" pitchFamily="34" charset="0"/>
              </a:rPr>
              <a:t>the site’s main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create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new file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both , 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 smtClean="0">
                <a:latin typeface="Corbel" pitchFamily="34" charset="0"/>
              </a:rPr>
              <a:t> apps folder ,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code </a:t>
            </a:r>
            <a:r>
              <a:rPr lang="en-IN" sz="2400" dirty="0" smtClean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(courses/urls.py)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views.showFrontEndCourses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views.showBackEndCourses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Separate Template Folder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As a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project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grows in size </a:t>
            </a:r>
            <a:r>
              <a:rPr lang="en-IN" sz="2400" dirty="0" smtClean="0">
                <a:latin typeface="Corbel" pitchFamily="34" charset="0"/>
              </a:rPr>
              <a:t>it’s often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more convenient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arrange</a:t>
            </a:r>
            <a:r>
              <a:rPr lang="en-IN" sz="2400" dirty="0" smtClean="0">
                <a:latin typeface="Corbel" pitchFamily="34" charset="0"/>
              </a:rPr>
              <a:t> all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templates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app wise </a:t>
            </a:r>
            <a:r>
              <a:rPr lang="en-IN" sz="2400" dirty="0" smtClean="0">
                <a:latin typeface="Corbel" pitchFamily="34" charset="0"/>
              </a:rPr>
              <a:t>,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rather than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putting them inside</a:t>
            </a:r>
            <a:r>
              <a:rPr lang="en-IN" sz="2400" dirty="0" smtClean="0">
                <a:latin typeface="Corbel" pitchFamily="34" charset="0"/>
              </a:rPr>
              <a:t> one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main template </a:t>
            </a:r>
            <a:r>
              <a:rPr lang="en-IN" sz="2400" dirty="0" smtClean="0">
                <a:latin typeface="Corbel" pitchFamily="34" charset="0"/>
              </a:rPr>
              <a:t>folder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For this </a:t>
            </a:r>
            <a:r>
              <a:rPr lang="en-IN" sz="2400" dirty="0" smtClean="0">
                <a:latin typeface="Corbel" pitchFamily="34" charset="0"/>
              </a:rPr>
              <a:t>we first create a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sz="2400" dirty="0" smtClean="0">
                <a:latin typeface="Corbel" pitchFamily="34" charset="0"/>
              </a:rPr>
              <a:t> directory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inside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default project </a:t>
            </a:r>
            <a:r>
              <a:rPr lang="en-IN" sz="2400" dirty="0" smtClean="0">
                <a:latin typeface="Corbel" pitchFamily="34" charset="0"/>
              </a:rPr>
              <a:t>folder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as we did before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Within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directory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we create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subdirectory</a:t>
            </a:r>
            <a:r>
              <a:rPr lang="en-US" sz="2400" dirty="0" smtClean="0">
                <a:latin typeface="Corbel" pitchFamily="34" charset="0"/>
              </a:rPr>
              <a:t> by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name of app </a:t>
            </a:r>
            <a:r>
              <a:rPr lang="en-US" sz="2400" dirty="0" smtClean="0">
                <a:latin typeface="Corbel" pitchFamily="34" charset="0"/>
              </a:rPr>
              <a:t>for which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template</a:t>
            </a:r>
            <a:r>
              <a:rPr lang="en-US" sz="2400" dirty="0" smtClean="0">
                <a:latin typeface="Corbel" pitchFamily="34" charset="0"/>
              </a:rPr>
              <a:t> has to be created.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Finally </a:t>
            </a:r>
            <a:r>
              <a:rPr lang="en-US" sz="2400" dirty="0" smtClean="0">
                <a:latin typeface="Corbel" pitchFamily="34" charset="0"/>
              </a:rPr>
              <a:t>within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 subdirectory </a:t>
            </a:r>
            <a:r>
              <a:rPr lang="en-US" sz="2400" dirty="0" smtClean="0">
                <a:latin typeface="Corbel" pitchFamily="34" charset="0"/>
              </a:rPr>
              <a:t>we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create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.html </a:t>
            </a:r>
            <a:r>
              <a:rPr lang="en-US" sz="2400" dirty="0" smtClean="0">
                <a:latin typeface="Corbel" pitchFamily="34" charset="0"/>
              </a:rPr>
              <a:t>file 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(trainers/urls.py)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views.showFrontEndTrainers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views.showBackEndTrianers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Sites Main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400" dirty="0" smtClean="0">
                <a:latin typeface="Corbel" pitchFamily="34" charset="0"/>
              </a:rPr>
              <a:t>whenever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 arrives </a:t>
            </a:r>
            <a:r>
              <a:rPr lang="en-US" sz="2400" dirty="0" smtClean="0">
                <a:latin typeface="Corbel" pitchFamily="34" charset="0"/>
              </a:rPr>
              <a:t>it first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hits</a:t>
            </a:r>
            <a:r>
              <a:rPr lang="en-US" sz="2400" dirty="0" smtClean="0">
                <a:latin typeface="Corbel" pitchFamily="34" charset="0"/>
              </a:rPr>
              <a:t> the main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, that is , the file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in the directory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we must configure </a:t>
            </a:r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US" sz="2400" dirty="0" smtClean="0">
                <a:latin typeface="Corbel" pitchFamily="34" charset="0"/>
              </a:rPr>
              <a:t> also so that 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simply redirects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to our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app’s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whenever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matching request </a:t>
            </a:r>
            <a:r>
              <a:rPr lang="en-US" sz="2400" dirty="0" smtClean="0">
                <a:latin typeface="Corbel" pitchFamily="34" charset="0"/>
              </a:rPr>
              <a:t>arrives</a:t>
            </a:r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Sites Main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open the file 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smtClean="0">
                <a:latin typeface="Corbel" pitchFamily="34" charset="0"/>
              </a:rPr>
              <a:t>the </a:t>
            </a:r>
            <a:r>
              <a:rPr lang="en-IN" sz="2400" b="1" smtClean="0">
                <a:solidFill>
                  <a:srgbClr val="C00000"/>
                </a:solidFill>
                <a:latin typeface="Corbel" pitchFamily="34" charset="0"/>
              </a:rPr>
              <a:t>demoproject6</a:t>
            </a:r>
            <a:r>
              <a:rPr lang="en-IN" sz="240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folder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 </a:t>
            </a:r>
            <a:r>
              <a:rPr lang="en-IN" sz="2400" dirty="0" smtClean="0">
                <a:latin typeface="Corbel" pitchFamily="34" charset="0"/>
              </a:rPr>
              <a:t>in it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shown below </a:t>
            </a:r>
            <a:r>
              <a:rPr lang="en-IN" sz="2400" dirty="0" smtClean="0">
                <a:latin typeface="Corbel" pitchFamily="34" charset="0"/>
              </a:rPr>
              <a:t>in green.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(demoproject6/urls.py)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path,include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path('courses/',include('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path('trainers/',include('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10:Running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>
                <a:latin typeface="Corbel" pitchFamily="34" charset="0"/>
              </a:rPr>
              <a:t>To run the app, go to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project folder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IN" sz="1900" dirty="0" smtClean="0">
                <a:latin typeface="Corbel" pitchFamily="34" charset="0"/>
              </a:rPr>
              <a:t> by using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1900" dirty="0" smtClean="0">
                <a:latin typeface="Corbel" pitchFamily="34" charset="0"/>
              </a:rPr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1900" dirty="0" smtClean="0">
                <a:latin typeface="Corbel" pitchFamily="34" charset="0"/>
              </a:rPr>
              <a:t> command in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  <a:latin typeface="Corbel" pitchFamily="34" charset="0"/>
              </a:rPr>
              <a:t> demoproject6</a:t>
            </a:r>
            <a:endParaRPr lang="en-IN" sz="17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sz="1900" dirty="0" smtClean="0">
                <a:latin typeface="Corbel" pitchFamily="34" charset="0"/>
              </a:rPr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1900" dirty="0" smtClean="0">
                <a:latin typeface="Corbel" pitchFamily="34" charset="0"/>
              </a:rPr>
              <a:t>:</a:t>
            </a:r>
            <a:endParaRPr lang="en-US" sz="1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366756"/>
            <a:ext cx="8858312" cy="2175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000" dirty="0" smtClean="0">
                <a:latin typeface="Corbel" pitchFamily="34" charset="0"/>
              </a:rPr>
              <a:t> the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dirty="0" smtClean="0">
                <a:latin typeface="Corbel" pitchFamily="34" charset="0"/>
              </a:rPr>
              <a:t> URL in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terminal output window </a:t>
            </a:r>
            <a:r>
              <a:rPr lang="en-IN" sz="2000" dirty="0" smtClean="0">
                <a:latin typeface="Corbel" pitchFamily="34" charset="0"/>
              </a:rPr>
              <a:t>to </a:t>
            </a:r>
          </a:p>
          <a:p>
            <a:pPr fontAlgn="base">
              <a:buNone/>
            </a:pPr>
            <a:r>
              <a:rPr lang="en-IN" sz="2000" dirty="0" smtClean="0">
                <a:latin typeface="Corbel" pitchFamily="34" charset="0"/>
              </a:rPr>
              <a:t>open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default browser </a:t>
            </a:r>
            <a:r>
              <a:rPr lang="en-IN" sz="2000" dirty="0" smtClean="0">
                <a:latin typeface="Corbel" pitchFamily="34" charset="0"/>
              </a:rPr>
              <a:t>and type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courses/showfe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courses/showbe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trainers/showfe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trainers/showbe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786874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Sample Directory Structure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├── 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example_project</a:t>
            </a: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├── 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example_project</a:t>
            </a:r>
            <a:endParaRPr lang="en-IN" sz="16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  </a:t>
            </a:r>
            <a:r>
              <a:rPr lang="en-IN" sz="1600" dirty="0" smtClean="0">
                <a:latin typeface="Corbel" pitchFamily="34" charset="0"/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├── __</a:t>
            </a:r>
            <a:r>
              <a:rPr lang="en-IN" sz="1600" b="1" dirty="0" err="1" smtClean="0">
                <a:solidFill>
                  <a:srgbClr val="7030A0"/>
                </a:solidFill>
                <a:latin typeface="Corbel" pitchFamily="34" charset="0"/>
              </a:rPr>
              <a:t>init__.py</a:t>
            </a:r>
            <a:endParaRPr lang="en-IN" sz="1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├── settings.py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├── urls.py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└── wsgi.py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└──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pages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      ├── __</a:t>
            </a:r>
            <a:r>
              <a:rPr lang="en-IN" sz="1600" b="1" dirty="0" err="1" smtClean="0">
                <a:solidFill>
                  <a:srgbClr val="7030A0"/>
                </a:solidFill>
                <a:latin typeface="Corbel" pitchFamily="34" charset="0"/>
              </a:rPr>
              <a:t>init__.py</a:t>
            </a:r>
            <a:endParaRPr lang="en-IN" sz="1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admin.py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apps.py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models.py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tests.py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└── views.py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├──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templates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  <a:latin typeface="Corbel" pitchFamily="34" charset="0"/>
              </a:rPr>
              <a:t>			</a:t>
            </a:r>
            <a:r>
              <a:rPr lang="en-IN" sz="1600" b="1" dirty="0" smtClean="0">
                <a:latin typeface="Corbel" pitchFamily="34" charset="0"/>
              </a:rPr>
              <a:t> ├──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pages</a:t>
            </a:r>
            <a:endParaRPr lang="en-IN" sz="16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         			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├──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home.html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└── 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manage.py</a:t>
            </a:r>
            <a:endParaRPr lang="en-IN" sz="16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Adding Entry In </a:t>
            </a:r>
            <a:r>
              <a:rPr lang="en-US" sz="3200" b="1" dirty="0" err="1" smtClean="0">
                <a:latin typeface="Corbel" pitchFamily="34" charset="0"/>
              </a:rPr>
              <a:t>Settings.Py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 before,</a:t>
            </a:r>
            <a:r>
              <a:rPr lang="en-US" sz="2400" dirty="0" smtClean="0">
                <a:latin typeface="Corbel" pitchFamily="34" charset="0"/>
              </a:rPr>
              <a:t> 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do this </a:t>
            </a:r>
            <a:r>
              <a:rPr lang="en-US" sz="2400" dirty="0" smtClean="0">
                <a:latin typeface="Corbel" pitchFamily="34" charset="0"/>
              </a:rPr>
              <a:t>,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must inform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about this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directory.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done as follows: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Open</a:t>
            </a:r>
            <a:r>
              <a:rPr lang="en-US" dirty="0" smtClean="0">
                <a:latin typeface="Corbel" pitchFamily="34" charset="0"/>
              </a:rPr>
              <a:t> the file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Create a variable </a:t>
            </a:r>
            <a:r>
              <a:rPr lang="en-US" dirty="0" smtClean="0">
                <a:latin typeface="Corbel" pitchFamily="34" charset="0"/>
              </a:rPr>
              <a:t>for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storing path </a:t>
            </a:r>
            <a:r>
              <a:rPr lang="en-US" dirty="0" smtClean="0">
                <a:latin typeface="Corbel" pitchFamily="34" charset="0"/>
              </a:rPr>
              <a:t>to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dirty="0" smtClean="0">
                <a:latin typeface="Corbel" pitchFamily="34" charset="0"/>
              </a:rPr>
              <a:t> folder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U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pdate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'DIRS'</a:t>
            </a:r>
            <a:r>
              <a:rPr lang="en-IN" dirty="0" smtClean="0">
                <a:latin typeface="Corbel" pitchFamily="34" charset="0"/>
              </a:rPr>
              <a:t> </a:t>
            </a:r>
            <a:r>
              <a:rPr lang="en-IN" dirty="0" err="1" smtClean="0">
                <a:latin typeface="Corbel" pitchFamily="34" charset="0"/>
              </a:rPr>
              <a:t>config</a:t>
            </a:r>
            <a:r>
              <a:rPr lang="en-IN" dirty="0" smtClean="0">
                <a:latin typeface="Corbel" pitchFamily="34" charset="0"/>
              </a:rPr>
              <a:t> under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dirty="0" smtClean="0">
                <a:latin typeface="Corbel" pitchFamily="34" charset="0"/>
              </a:rPr>
              <a:t> as follows: </a:t>
            </a:r>
          </a:p>
          <a:p>
            <a:pPr lvl="1">
              <a:buNone/>
            </a:pP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 settings.py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TEMPLATES_DIR=</a:t>
            </a:r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os.path.join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lvl="1">
              <a:buNone/>
            </a:pP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Steps Needed For Multi Folder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Approach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create and run 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app using Templates</a:t>
            </a:r>
            <a:r>
              <a:rPr lang="en-US" sz="2400" dirty="0" smtClean="0">
                <a:latin typeface="Corbel" pitchFamily="34" charset="0"/>
              </a:rPr>
              <a:t>, we need to follow same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11 steps </a:t>
            </a:r>
            <a:r>
              <a:rPr lang="en-US" sz="2400" dirty="0" smtClean="0">
                <a:latin typeface="Corbel" pitchFamily="34" charset="0"/>
              </a:rPr>
              <a:t>with a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minor change </a:t>
            </a:r>
            <a:r>
              <a:rPr lang="en-US" sz="2400" dirty="0" smtClean="0">
                <a:latin typeface="Corbel" pitchFamily="34" charset="0"/>
              </a:rPr>
              <a:t>in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step 5</a:t>
            </a: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18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accent1"/>
                </a:solidFill>
                <a:latin typeface="Corbel" pitchFamily="34" charset="0"/>
              </a:rPr>
              <a:t>Activating </a:t>
            </a:r>
            <a:r>
              <a:rPr lang="en-US" sz="1600" b="1" dirty="0" err="1" smtClean="0">
                <a:solidFill>
                  <a:schemeClr val="accent1"/>
                </a:solidFill>
                <a:latin typeface="Corbel" pitchFamily="34" charset="0"/>
              </a:rPr>
              <a:t>Django</a:t>
            </a:r>
            <a:r>
              <a:rPr lang="en-US" sz="1600" b="1" dirty="0" smtClean="0">
                <a:solidFill>
                  <a:schemeClr val="accent1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7030A0"/>
                </a:solidFill>
                <a:latin typeface="Corbel" pitchFamily="34" charset="0"/>
              </a:rPr>
              <a:t>Creating a </a:t>
            </a:r>
            <a:r>
              <a:rPr lang="en-US" sz="16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1600" b="1" dirty="0" smtClean="0">
                <a:solidFill>
                  <a:srgbClr val="7030A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2060"/>
                </a:solidFill>
                <a:latin typeface="Corbel" pitchFamily="34" charset="0"/>
              </a:rPr>
              <a:t>C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reate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 the 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 directory structure </a:t>
            </a:r>
            <a:r>
              <a:rPr lang="en-IN" sz="16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with a sub folder for each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accent4"/>
                </a:solidFill>
                <a:latin typeface="Corbel" pitchFamily="34" charset="0"/>
              </a:rPr>
              <a:t>Configuring </a:t>
            </a:r>
            <a:r>
              <a:rPr lang="en-US" sz="1600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1600" b="1" dirty="0" smtClean="0">
                <a:solidFill>
                  <a:schemeClr val="accent4"/>
                </a:solidFill>
                <a:latin typeface="Corbel" pitchFamily="34" charset="0"/>
              </a:rPr>
              <a:t> for templates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Create the HTML file inside the template directory</a:t>
            </a:r>
            <a:endParaRPr lang="en-IN" sz="1600" b="1" dirty="0" smtClean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70C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Configuring the View in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Url</a:t>
            </a:r>
            <a:endParaRPr lang="en-US" sz="16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7030A0"/>
                </a:solidFill>
                <a:latin typeface="Corbel" pitchFamily="34" charset="0"/>
              </a:rPr>
              <a:t>Opening the page in browser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Step 1-Activating </a:t>
            </a:r>
            <a:r>
              <a:rPr lang="en-US" sz="2400" b="1" dirty="0" err="1" smtClean="0">
                <a:latin typeface="Corbel" pitchFamily="34" charset="0"/>
              </a:rPr>
              <a:t>Django</a:t>
            </a:r>
            <a:r>
              <a:rPr lang="en-US" sz="2400" b="1" dirty="0" smtClean="0">
                <a:latin typeface="Corbel" pitchFamily="34" charset="0"/>
              </a:rPr>
              <a:t> Environment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In VS Code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, we must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activate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virtual environment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our project folder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VS Code.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To do this , follow the steps given below: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US" dirty="0" smtClean="0">
                <a:latin typeface="Corbel" pitchFamily="34" charset="0"/>
              </a:rPr>
              <a:t>Launch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US" dirty="0" smtClean="0">
                <a:latin typeface="Corbel" pitchFamily="34" charset="0"/>
              </a:rPr>
              <a:t>and open the project folder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endParaRPr lang="en-IN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VS Code</a:t>
            </a:r>
            <a:r>
              <a:rPr lang="en-IN" dirty="0" smtClean="0">
                <a:latin typeface="Corbel" pitchFamily="34" charset="0"/>
              </a:rPr>
              <a:t>, open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Command Palette </a:t>
            </a:r>
            <a:r>
              <a:rPr lang="en-IN" dirty="0" smtClean="0">
                <a:latin typeface="Corbel" pitchFamily="34" charset="0"/>
              </a:rPr>
              <a:t>(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View</a:t>
            </a:r>
            <a:r>
              <a:rPr lang="en-IN" dirty="0" smtClean="0">
                <a:latin typeface="Corbel" pitchFamily="34" charset="0"/>
              </a:rPr>
              <a:t> &gt; 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Palette</a:t>
            </a:r>
            <a:r>
              <a:rPr lang="en-IN" dirty="0" smtClean="0">
                <a:latin typeface="Corbel" pitchFamily="34" charset="0"/>
              </a:rPr>
              <a:t> or (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Ctrl+Shift+P</a:t>
            </a:r>
            <a:r>
              <a:rPr lang="en-IN" dirty="0" smtClean="0">
                <a:latin typeface="Corbel" pitchFamily="34" charset="0"/>
              </a:rPr>
              <a:t>)). 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Then select 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Python: Select Interpreter</a:t>
            </a:r>
            <a:r>
              <a:rPr lang="en-IN" dirty="0" smtClean="0">
                <a:latin typeface="Corbel" pitchFamily="34" charset="0"/>
              </a:rPr>
              <a:t> command:</a:t>
            </a:r>
            <a:endParaRPr lang="en-US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Step 1-Activating </a:t>
            </a:r>
            <a:r>
              <a:rPr lang="en-US" sz="2400" b="1" dirty="0" err="1" smtClean="0">
                <a:latin typeface="Corbel" pitchFamily="34" charset="0"/>
              </a:rPr>
              <a:t>Django</a:t>
            </a:r>
            <a:r>
              <a:rPr lang="en-US" sz="2400" b="1" dirty="0" smtClean="0">
                <a:latin typeface="Corbel" pitchFamily="34" charset="0"/>
              </a:rPr>
              <a:t> Environment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In VS Code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presents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list of available interpreters </a:t>
            </a:r>
            <a:r>
              <a:rPr lang="en-IN" dirty="0" smtClean="0">
                <a:latin typeface="Corbel" pitchFamily="34" charset="0"/>
              </a:rPr>
              <a:t>that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VS Code</a:t>
            </a:r>
            <a:r>
              <a:rPr lang="en-IN" dirty="0" smtClean="0">
                <a:latin typeface="Corbel" pitchFamily="34" charset="0"/>
              </a:rPr>
              <a:t> can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locate automatically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Select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IN" dirty="0" smtClean="0">
                <a:latin typeface="Corbel" pitchFamily="34" charset="0"/>
              </a:rPr>
              <a:t>in our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project folder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Run 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Terminal: New Terminal</a:t>
            </a:r>
            <a:r>
              <a:rPr lang="en-IN" dirty="0" smtClean="0">
                <a:latin typeface="Corbel" pitchFamily="34" charset="0"/>
              </a:rPr>
              <a:t> (</a:t>
            </a:r>
            <a:r>
              <a:rPr lang="en-IN" dirty="0" err="1" smtClean="0">
                <a:latin typeface="Corbel" pitchFamily="34" charset="0"/>
              </a:rPr>
              <a:t>Ctrl+Shift</a:t>
            </a:r>
            <a:r>
              <a:rPr lang="en-IN" dirty="0" smtClean="0">
                <a:latin typeface="Corbel" pitchFamily="34" charset="0"/>
              </a:rPr>
              <a:t>+`) from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Palette</a:t>
            </a:r>
            <a:r>
              <a:rPr lang="en-IN" dirty="0" smtClean="0">
                <a:latin typeface="Corbel" pitchFamily="34" charset="0"/>
              </a:rPr>
              <a:t>, which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creates a terminal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automatically activates the virtual environment </a:t>
            </a:r>
            <a:r>
              <a:rPr lang="en-IN" dirty="0" smtClean="0">
                <a:latin typeface="Corbel" pitchFamily="34" charset="0"/>
              </a:rPr>
              <a:t>by running its activation script.</a:t>
            </a:r>
          </a:p>
          <a:p>
            <a:pPr lvl="1" fontAlgn="base"/>
            <a:endParaRPr lang="en-US" sz="2400" dirty="0" smtClean="0"/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2-Creating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Now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next task </a:t>
            </a:r>
            <a:r>
              <a:rPr lang="en-IN" sz="2400" dirty="0" smtClean="0">
                <a:latin typeface="Corbel" pitchFamily="34" charset="0"/>
              </a:rPr>
              <a:t>is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project</a:t>
            </a:r>
            <a:r>
              <a:rPr lang="en-IN" sz="2400" dirty="0" smtClean="0">
                <a:latin typeface="Corbel" pitchFamily="34" charset="0"/>
              </a:rPr>
              <a:t>, which is done 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  <a:r>
              <a:rPr lang="en-IN" sz="2400" dirty="0" smtClean="0">
                <a:latin typeface="Corbel" pitchFamily="34" charset="0"/>
              </a:rPr>
              <a:t>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terminal in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IN" sz="2400" dirty="0" smtClean="0">
                <a:latin typeface="Corbel" pitchFamily="34" charset="0"/>
              </a:rPr>
              <a:t> directory:</a:t>
            </a: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48640" lvl="2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48640" lvl="2" fontAlgn="base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-admin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demoproject6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Doing this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generate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same file/folder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we saw before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dirty="0" smtClean="0">
              <a:latin typeface="Corbel" pitchFamily="34" charset="0"/>
            </a:endParaRPr>
          </a:p>
          <a:p>
            <a:pPr lvl="1" fontAlgn="base"/>
            <a:endParaRPr lang="en-US" sz="1900" dirty="0" smtClean="0"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4737</TotalTime>
  <Words>1156</Words>
  <Application>Microsoft Office PowerPoint</Application>
  <PresentationFormat>On-screen Show (4:3)</PresentationFormat>
  <Paragraphs>362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Creating Separate Template Folder</vt:lpstr>
      <vt:lpstr>Sample Directory Structure</vt:lpstr>
      <vt:lpstr>Adding Entry In Settings.Py</vt:lpstr>
      <vt:lpstr>Steps Needed For Multi Folder Approach</vt:lpstr>
      <vt:lpstr>Step 1-Activating Django Environment In VS Code</vt:lpstr>
      <vt:lpstr>Step 1-Activating Django Environment In VS Code</vt:lpstr>
      <vt:lpstr>Step 2-Creating Django Project  In VS Code</vt:lpstr>
      <vt:lpstr>Step 2-Creating Django Project  In VS Code</vt:lpstr>
      <vt:lpstr>Step 3- Creating The App</vt:lpstr>
      <vt:lpstr>Step 3- Creating The App</vt:lpstr>
      <vt:lpstr>Step 3- Creating The Apps</vt:lpstr>
      <vt:lpstr>Step 4: Activating The App</vt:lpstr>
      <vt:lpstr>Step 4: Activating The App</vt:lpstr>
      <vt:lpstr>Step 5: Creating The templates Directory</vt:lpstr>
      <vt:lpstr>Step 5: Creating The templates Directory</vt:lpstr>
      <vt:lpstr>Step 6: Updating The  settings.py File</vt:lpstr>
      <vt:lpstr>Step 6: Updating The  settings.py File</vt:lpstr>
      <vt:lpstr>Step 7: Creating The HTML Files</vt:lpstr>
      <vt:lpstr>Step 7: Creating The HTML File</vt:lpstr>
      <vt:lpstr>Step 7: Creating The HTML File</vt:lpstr>
      <vt:lpstr>Step 7: Creating The HTML File</vt:lpstr>
      <vt:lpstr>Step 7: Creating The HTML File</vt:lpstr>
      <vt:lpstr>Step 8:Creating The View</vt:lpstr>
      <vt:lpstr>Step 8:Creating The View</vt:lpstr>
      <vt:lpstr>Step 8:Creating The View</vt:lpstr>
      <vt:lpstr>Step 9:Configuring The View In Url</vt:lpstr>
      <vt:lpstr>Step 9:Configuring The View In Url</vt:lpstr>
      <vt:lpstr>Step 9:Configuring The View In Url</vt:lpstr>
      <vt:lpstr>Step 9:Configuring The Sites Main  urls.py File</vt:lpstr>
      <vt:lpstr>Step 9:Configuring The Sites Main  urls.py File</vt:lpstr>
      <vt:lpstr>Step 10:Running The Server</vt:lpstr>
      <vt:lpstr>Step 11: Opening The Page</vt:lpstr>
      <vt:lpstr>Step 11: Opening The Page</vt:lpstr>
      <vt:lpstr>Step 11: Opening The Page</vt:lpstr>
      <vt:lpstr>Step 11: Opening The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399</cp:revision>
  <dcterms:created xsi:type="dcterms:W3CDTF">2015-12-21T13:46:48Z</dcterms:created>
  <dcterms:modified xsi:type="dcterms:W3CDTF">2020-08-23T07:47:47Z</dcterms:modified>
</cp:coreProperties>
</file>