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99" r:id="rId4"/>
    <p:sldId id="548" r:id="rId5"/>
    <p:sldId id="549" r:id="rId6"/>
    <p:sldId id="550" r:id="rId7"/>
    <p:sldId id="514" r:id="rId8"/>
    <p:sldId id="551" r:id="rId9"/>
    <p:sldId id="552" r:id="rId10"/>
    <p:sldId id="553" r:id="rId11"/>
    <p:sldId id="554" r:id="rId12"/>
    <p:sldId id="568" r:id="rId13"/>
    <p:sldId id="556" r:id="rId14"/>
    <p:sldId id="557" r:id="rId15"/>
    <p:sldId id="558" r:id="rId16"/>
    <p:sldId id="559" r:id="rId17"/>
    <p:sldId id="565" r:id="rId18"/>
    <p:sldId id="560" r:id="rId19"/>
    <p:sldId id="561" r:id="rId20"/>
    <p:sldId id="562" r:id="rId21"/>
    <p:sldId id="563" r:id="rId22"/>
    <p:sldId id="564" r:id="rId23"/>
    <p:sldId id="566" r:id="rId24"/>
    <p:sldId id="555" r:id="rId25"/>
    <p:sldId id="516" r:id="rId26"/>
    <p:sldId id="5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rbel" pitchFamily="34" charset="0"/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r>
              <a:rPr lang="en-US" sz="2400" dirty="0" smtClean="0">
                <a:latin typeface="Corbel" pitchFamily="34" charset="0"/>
              </a:rPr>
              <a:t> app of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demoproject7 </a:t>
            </a:r>
            <a:r>
              <a:rPr lang="en-US" sz="2400" dirty="0" smtClean="0">
                <a:latin typeface="Corbel" pitchFamily="34" charset="0"/>
              </a:rPr>
              <a:t>folder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make the entry </a:t>
            </a:r>
            <a:r>
              <a:rPr lang="en-US" sz="2400" dirty="0" smtClean="0">
                <a:latin typeface="Corbel" pitchFamily="34" charset="0"/>
              </a:rPr>
              <a:t>shown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dynamictemplateapp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discussed previously </a:t>
            </a:r>
            <a:r>
              <a:rPr lang="en-US" sz="2400" dirty="0" smtClean="0">
                <a:latin typeface="Corbel" pitchFamily="34" charset="0"/>
              </a:rPr>
              <a:t>, after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templates folder </a:t>
            </a:r>
            <a:r>
              <a:rPr lang="en-US" sz="2400" dirty="0" smtClean="0">
                <a:latin typeface="Corbel" pitchFamily="34" charset="0"/>
              </a:rPr>
              <a:t>we must inform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about it.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To do this we must follow the following steps: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dirty="0" smtClean="0">
                <a:latin typeface="Corbel" pitchFamily="34" charset="0"/>
              </a:rPr>
              <a:t> file 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r>
              <a:rPr lang="en-US" dirty="0" smtClean="0">
                <a:latin typeface="Corbel" pitchFamily="34" charset="0"/>
              </a:rPr>
              <a:t> app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  <a:r>
              <a:rPr lang="en-US" dirty="0" smtClean="0">
                <a:latin typeface="Corbel" pitchFamily="34" charset="0"/>
              </a:rPr>
              <a:t> shown in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green color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492922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Once we’ve done </a:t>
            </a:r>
            <a:r>
              <a:rPr lang="en-IN" sz="2400" dirty="0" smtClean="0">
                <a:latin typeface="Corbel" pitchFamily="34" charset="0"/>
              </a:rPr>
              <a:t>creating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 folder structure </a:t>
            </a:r>
            <a:r>
              <a:rPr lang="en-IN" sz="2400" dirty="0" smtClean="0">
                <a:latin typeface="Corbel" pitchFamily="34" charset="0"/>
              </a:rPr>
              <a:t>then we can create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file called </a:t>
            </a: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showdate.html </a:t>
            </a:r>
            <a:r>
              <a:rPr lang="en-IN" sz="2400" dirty="0" smtClean="0">
                <a:latin typeface="Corbel" pitchFamily="34" charset="0"/>
              </a:rPr>
              <a:t>inside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templates/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dynamictemplateapp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directory.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should contain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template variable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today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#showdate.html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&lt;html 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lang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&lt;meta 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charset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&lt;meta http-equiv="X-UA-Compatible" content="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ie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=edge"&gt;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&lt;title&gt;Template Variable Demo&lt;/title&gt;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&lt;h2&gt;Current Date Is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{{today}}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&lt;/h2&gt;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100" b="1" dirty="0" smtClean="0">
                <a:solidFill>
                  <a:srgbClr val="0070C0"/>
                </a:solidFill>
                <a:latin typeface="Corbel" pitchFamily="34" charset="0"/>
              </a:rPr>
              <a:t>Now we have </a:t>
            </a:r>
            <a:r>
              <a:rPr lang="en-IN" sz="2100" dirty="0" smtClean="0">
                <a:latin typeface="Corbel" pitchFamily="34" charset="0"/>
              </a:rPr>
              <a:t>the </a:t>
            </a:r>
            <a:r>
              <a:rPr lang="en-IN" sz="21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100" dirty="0" smtClean="0">
                <a:latin typeface="Corbel" pitchFamily="34" charset="0"/>
              </a:rPr>
              <a:t> </a:t>
            </a:r>
            <a:r>
              <a:rPr lang="en-IN" sz="2100" b="1" dirty="0" smtClean="0">
                <a:solidFill>
                  <a:srgbClr val="7030A0"/>
                </a:solidFill>
                <a:latin typeface="Corbel" pitchFamily="34" charset="0"/>
              </a:rPr>
              <a:t>in place</a:t>
            </a:r>
            <a:r>
              <a:rPr lang="en-IN" sz="2100" dirty="0" smtClean="0">
                <a:latin typeface="Corbel" pitchFamily="34" charset="0"/>
              </a:rPr>
              <a:t>, we need to 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update</a:t>
            </a:r>
            <a:r>
              <a:rPr lang="en-IN" sz="2100" dirty="0" smtClean="0">
                <a:latin typeface="Corbel" pitchFamily="34" charset="0"/>
              </a:rPr>
              <a:t> our 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100" dirty="0" smtClean="0">
              <a:latin typeface="Corbel" pitchFamily="34" charset="0"/>
            </a:endParaRPr>
          </a:p>
          <a:p>
            <a:pPr fontAlgn="base"/>
            <a:r>
              <a:rPr lang="en-IN" sz="2100" dirty="0" smtClean="0">
                <a:latin typeface="Corbel" pitchFamily="34" charset="0"/>
              </a:rPr>
              <a:t>In our 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100" dirty="0" smtClean="0">
                <a:latin typeface="Corbel" pitchFamily="34" charset="0"/>
              </a:rPr>
              <a:t> file , we </a:t>
            </a:r>
            <a:r>
              <a:rPr lang="en-IN" sz="2100" b="1" dirty="0" smtClean="0">
                <a:solidFill>
                  <a:srgbClr val="7030A0"/>
                </a:solidFill>
                <a:latin typeface="Corbel" pitchFamily="34" charset="0"/>
              </a:rPr>
              <a:t>must create </a:t>
            </a:r>
            <a:r>
              <a:rPr lang="en-IN" sz="2100" dirty="0" smtClean="0">
                <a:latin typeface="Corbel" pitchFamily="34" charset="0"/>
              </a:rPr>
              <a:t>a </a:t>
            </a:r>
            <a:r>
              <a:rPr lang="en-IN" sz="2100" b="1" dirty="0" err="1" smtClean="0">
                <a:solidFill>
                  <a:srgbClr val="C00000"/>
                </a:solidFill>
                <a:latin typeface="Corbel" pitchFamily="34" charset="0"/>
              </a:rPr>
              <a:t>datetime</a:t>
            </a:r>
            <a:r>
              <a:rPr lang="en-IN" sz="2100" dirty="0" smtClean="0">
                <a:latin typeface="Corbel" pitchFamily="34" charset="0"/>
              </a:rPr>
              <a:t> object and </a:t>
            </a:r>
            <a:r>
              <a:rPr lang="en-IN" sz="2100" b="1" dirty="0" smtClean="0">
                <a:solidFill>
                  <a:srgbClr val="002060"/>
                </a:solidFill>
                <a:latin typeface="Corbel" pitchFamily="34" charset="0"/>
              </a:rPr>
              <a:t>extract current date </a:t>
            </a:r>
            <a:r>
              <a:rPr lang="en-IN" sz="2100" dirty="0" smtClean="0">
                <a:latin typeface="Corbel" pitchFamily="34" charset="0"/>
              </a:rPr>
              <a:t>from it .</a:t>
            </a:r>
          </a:p>
          <a:p>
            <a:pPr fontAlgn="base"/>
            <a:endParaRPr lang="en-US" sz="2100" dirty="0" smtClean="0">
              <a:latin typeface="Corbel" pitchFamily="34" charset="0"/>
            </a:endParaRPr>
          </a:p>
          <a:p>
            <a:pPr fontAlgn="base"/>
            <a:r>
              <a:rPr lang="en-US" sz="2100" dirty="0" smtClean="0">
                <a:latin typeface="Corbel" pitchFamily="34" charset="0"/>
              </a:rPr>
              <a:t>Then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we should call </a:t>
            </a:r>
            <a:r>
              <a:rPr lang="en-US" sz="2100" dirty="0" smtClean="0">
                <a:latin typeface="Corbel" pitchFamily="34" charset="0"/>
              </a:rPr>
              <a:t>the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100" dirty="0" smtClean="0">
                <a:latin typeface="Corbel" pitchFamily="34" charset="0"/>
              </a:rPr>
              <a:t>function 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passing it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3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arguments: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Request object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Template file path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String representing current date</a:t>
            </a:r>
            <a:endParaRPr lang="en-IN" sz="2000" b="1" dirty="0" smtClean="0">
              <a:latin typeface="Corbel" pitchFamily="34" charset="0"/>
            </a:endParaRPr>
          </a:p>
          <a:p>
            <a:pPr fontAlgn="base"/>
            <a:endParaRPr lang="en-US" sz="2200" dirty="0" smtClean="0">
              <a:latin typeface="Corbel" pitchFamily="34" charset="0"/>
            </a:endParaRPr>
          </a:p>
          <a:p>
            <a:pPr fontAlgn="base"/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200" dirty="0" smtClean="0">
                <a:latin typeface="Corbel" pitchFamily="34" charset="0"/>
              </a:rPr>
              <a:t>that we pass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third argument </a:t>
            </a:r>
            <a:r>
              <a:rPr lang="en-US" sz="2200" dirty="0" smtClean="0">
                <a:latin typeface="Corbel" pitchFamily="34" charset="0"/>
              </a:rPr>
              <a:t>as a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US" sz="2200" dirty="0" smtClean="0">
                <a:latin typeface="Corbel" pitchFamily="34" charset="0"/>
              </a:rPr>
              <a:t> with the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key</a:t>
            </a:r>
            <a:r>
              <a:rPr lang="en-US" sz="2200" dirty="0" smtClean="0">
                <a:latin typeface="Corbel" pitchFamily="34" charset="0"/>
              </a:rPr>
              <a:t> as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‘today’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and it’s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value</a:t>
            </a:r>
            <a:r>
              <a:rPr lang="en-US" sz="2200" dirty="0" smtClean="0">
                <a:latin typeface="Corbel" pitchFamily="34" charset="0"/>
              </a:rPr>
              <a:t> as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current date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endParaRPr lang="en-IN" sz="21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100" b="1" i="1" dirty="0" smtClean="0">
              <a:latin typeface="Corbel" pitchFamily="34" charset="0"/>
            </a:endParaRPr>
          </a:p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showDate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1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currDate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datetime.now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  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my_dict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 = {'today': 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currDate.strftime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("%d-%b-%Y")}</a:t>
            </a:r>
          </a:p>
          <a:p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 return render(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request,'dynamictemplateapp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showdate.html',</a:t>
            </a:r>
            <a:r>
              <a:rPr lang="en-IN" sz="2100" b="1" dirty="0" err="1" smtClean="0">
                <a:solidFill>
                  <a:srgbClr val="0070C0"/>
                </a:solidFill>
                <a:latin typeface="Corbel" pitchFamily="34" charset="0"/>
              </a:rPr>
              <a:t>my_dict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1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 we need to tell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this is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 we want displayed </a:t>
            </a:r>
            <a:r>
              <a:rPr lang="en-IN" sz="2400" dirty="0" smtClean="0"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someone navigates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site root </a:t>
            </a:r>
            <a:r>
              <a:rPr lang="en-IN" sz="2400" dirty="0" smtClean="0">
                <a:latin typeface="Corbel" pitchFamily="34" charset="0"/>
              </a:rPr>
              <a:t>(home page).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we do this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configuring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 smtClean="0">
                <a:latin typeface="Corbel" pitchFamily="34" charset="0"/>
              </a:rPr>
              <a:t>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 places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b="1" dirty="0" smtClean="0">
                <a:latin typeface="Corbel" pitchFamily="34" charset="0"/>
              </a:rPr>
              <a:t> the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dynamictemplateapp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b="1" dirty="0" smtClean="0">
                <a:latin typeface="Corbel" pitchFamily="34" charset="0"/>
              </a:rPr>
              <a:t> file</a:t>
            </a:r>
          </a:p>
          <a:p>
            <a:pPr lvl="1" fontAlgn="base"/>
            <a:endParaRPr lang="en-IN" b="1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b="1" dirty="0" smtClean="0">
                <a:latin typeface="Corbel" pitchFamily="34" charset="0"/>
              </a:rPr>
              <a:t> the site’s main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new file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dynamictemplateapp</a:t>
            </a:r>
            <a:r>
              <a:rPr lang="en-IN" sz="2400" dirty="0" smtClean="0">
                <a:latin typeface="Corbel" pitchFamily="34" charset="0"/>
              </a:rPr>
              <a:t> folder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code </a:t>
            </a:r>
            <a:r>
              <a:rPr lang="en-IN" sz="2400" dirty="0" smtClean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  <a:latin typeface="Corbel" pitchFamily="34" charset="0"/>
              </a:rPr>
              <a:t>dynamictemplateapp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views.showDate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400" dirty="0" smtClean="0">
                <a:latin typeface="Corbel" pitchFamily="34" charset="0"/>
              </a:rPr>
              <a:t>whenever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 request arrives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first hits </a:t>
            </a:r>
            <a:r>
              <a:rPr lang="en-US" sz="2400" dirty="0" smtClean="0">
                <a:latin typeface="Corbel" pitchFamily="34" charset="0"/>
              </a:rPr>
              <a:t>the main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, that is , the file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in the directory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we must configure </a:t>
            </a:r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US" sz="2400" dirty="0" smtClean="0">
                <a:latin typeface="Corbel" pitchFamily="34" charset="0"/>
              </a:rPr>
              <a:t> also so that it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simply redirects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to our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dynamictemplateapp’s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whenever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arrives</a:t>
            </a:r>
            <a:endParaRPr lang="en-IN" sz="20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Passing Data To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Concept Of Template Variable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open the file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demoproject7 </a:t>
            </a:r>
            <a:r>
              <a:rPr lang="en-IN" sz="2400" dirty="0" smtClean="0">
                <a:latin typeface="Corbel" pitchFamily="34" charset="0"/>
              </a:rPr>
              <a:t>folder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update the code </a:t>
            </a:r>
            <a:r>
              <a:rPr lang="en-IN" sz="2400" dirty="0" smtClean="0">
                <a:latin typeface="Corbel" pitchFamily="34" charset="0"/>
              </a:rPr>
              <a:t>in it as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shown below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green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(demoproject7/urls.py)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path,include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 path('',include('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dynamictemplateapp.urls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'))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/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To run </a:t>
            </a:r>
            <a:r>
              <a:rPr lang="en-IN" sz="2000" dirty="0" smtClean="0">
                <a:latin typeface="Corbel" pitchFamily="34" charset="0"/>
              </a:rPr>
              <a:t>our new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dynamictemplateapp2</a:t>
            </a:r>
            <a:r>
              <a:rPr lang="en-IN" sz="2000" dirty="0" smtClean="0">
                <a:latin typeface="Corbel" pitchFamily="34" charset="0"/>
              </a:rPr>
              <a:t>, go to the folder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r>
              <a:rPr lang="en-IN" sz="2000" dirty="0" smtClean="0">
                <a:latin typeface="Corbel" pitchFamily="34" charset="0"/>
              </a:rPr>
              <a:t>by using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 smtClean="0">
                <a:latin typeface="Corbel" pitchFamily="34" charset="0"/>
              </a:rPr>
              <a:t> command and type the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 smtClean="0">
                <a:latin typeface="Corbel" pitchFamily="34" charset="0"/>
              </a:rPr>
              <a:t> command in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2" fontAlgn="base"/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cd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demoproject7</a:t>
            </a:r>
            <a:endParaRPr lang="en-IN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2" fontAlgn="base"/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python manage.py 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runserver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. </a:t>
            </a: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The server runs on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sz="2000" dirty="0" smtClean="0">
                <a:latin typeface="Corbel" pitchFamily="34" charset="0"/>
              </a:rPr>
              <a:t>, and we’ll see output like the following output in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 smtClean="0">
                <a:latin typeface="Corbel" pitchFamily="34" charset="0"/>
              </a:rPr>
              <a:t>:</a:t>
            </a: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929066"/>
            <a:ext cx="8858312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000" dirty="0" smtClean="0">
                <a:latin typeface="Corbel" pitchFamily="34" charset="0"/>
              </a:rPr>
              <a:t> the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dirty="0" smtClean="0">
                <a:latin typeface="Corbel" pitchFamily="34" charset="0"/>
              </a:rPr>
              <a:t> URL in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terminal output window </a:t>
            </a:r>
            <a:r>
              <a:rPr lang="en-IN" sz="2000" dirty="0" smtClean="0">
                <a:latin typeface="Corbel" pitchFamily="34" charset="0"/>
              </a:rPr>
              <a:t>to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open default browser </a:t>
            </a:r>
            <a:r>
              <a:rPr lang="en-IN" sz="2000" dirty="0" smtClean="0">
                <a:latin typeface="Corbel" pitchFamily="34" charset="0"/>
              </a:rPr>
              <a:t>to that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address</a:t>
            </a:r>
            <a:r>
              <a:rPr lang="en-IN" sz="2000" dirty="0" smtClean="0">
                <a:latin typeface="Corbel" pitchFamily="34" charset="0"/>
              </a:rPr>
              <a:t>. Now we should see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 date </a:t>
            </a:r>
            <a:r>
              <a:rPr lang="en-IN" sz="2000" dirty="0" smtClean="0">
                <a:latin typeface="Corbel" pitchFamily="34" charset="0"/>
              </a:rPr>
              <a:t>as a </a:t>
            </a:r>
          </a:p>
          <a:p>
            <a:pPr fontAlgn="base">
              <a:buNone/>
            </a:pPr>
            <a:r>
              <a:rPr lang="en-IN" sz="2000" dirty="0" smtClean="0">
                <a:latin typeface="Corbel" pitchFamily="34" charset="0"/>
              </a:rPr>
              <a:t>template based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8934"/>
            <a:ext cx="9144000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previous exercise </a:t>
            </a:r>
            <a:r>
              <a:rPr lang="en-US" sz="2400" dirty="0" smtClean="0">
                <a:latin typeface="Corbel" pitchFamily="34" charset="0"/>
              </a:rPr>
              <a:t>, so that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now your page </a:t>
            </a:r>
            <a:r>
              <a:rPr lang="en-US" sz="2400" dirty="0" smtClean="0">
                <a:latin typeface="Corbel" pitchFamily="34" charset="0"/>
              </a:rPr>
              <a:t>displays three information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Current Date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Current Time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Current Day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IN" sz="19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71876"/>
            <a:ext cx="8858312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Everything</a:t>
            </a:r>
            <a:r>
              <a:rPr lang="en-US" sz="2400" dirty="0" smtClean="0"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remain same </a:t>
            </a:r>
            <a:r>
              <a:rPr lang="en-US" sz="2400" dirty="0" smtClean="0">
                <a:latin typeface="Corbel" pitchFamily="34" charset="0"/>
              </a:rPr>
              <a:t>except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 changes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We will have to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update the view </a:t>
            </a:r>
            <a:r>
              <a:rPr lang="en-US" dirty="0" smtClean="0">
                <a:latin typeface="Corbel" pitchFamily="34" charset="0"/>
              </a:rPr>
              <a:t>so that it now sends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three values </a:t>
            </a:r>
            <a:r>
              <a:rPr lang="en-US" dirty="0" smtClean="0">
                <a:latin typeface="Corbel" pitchFamily="34" charset="0"/>
              </a:rPr>
              <a:t>to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In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HTML file </a:t>
            </a:r>
            <a:r>
              <a:rPr lang="en-US" dirty="0" smtClean="0">
                <a:latin typeface="Corbel" pitchFamily="34" charset="0"/>
              </a:rPr>
              <a:t>we will have to use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three template variable </a:t>
            </a:r>
            <a:r>
              <a:rPr lang="en-US" dirty="0" smtClean="0">
                <a:latin typeface="Corbel" pitchFamily="34" charset="0"/>
              </a:rPr>
              <a:t>tags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retrieve the values </a:t>
            </a:r>
            <a:r>
              <a:rPr lang="en-US" dirty="0" smtClean="0">
                <a:latin typeface="Corbel" pitchFamily="34" charset="0"/>
              </a:rPr>
              <a:t>sent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(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3200" b="1" dirty="0" smtClean="0">
                <a:latin typeface="Corbel" pitchFamily="34" charset="0"/>
              </a:rPr>
              <a:t>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render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*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curr_date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datetime.now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curr_date_str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curr_date.strftime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("%d-%b-%Y")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curr_time_str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curr_date.strftime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("%H:%M:%S")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curr_day_str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curr_date.strftime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("%A")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my_dict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={'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cdate':curr_date_str,'ctime':curr_time_str,'day':curr_day_str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	return render(request,"templateapp2/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showdate.html",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my_dict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 lvl="1" fontAlgn="base">
              <a:buNone/>
            </a:pPr>
            <a:endParaRPr lang="en-US" sz="22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Solution(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showdate.html</a:t>
            </a:r>
            <a:r>
              <a:rPr lang="en-US" sz="2800" b="1" dirty="0" smtClean="0">
                <a:latin typeface="Corbel" pitchFamily="34" charset="0"/>
              </a:rPr>
              <a:t>)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&lt;html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lang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charset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http-equiv="X-UA-Compatible" content="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ie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=edge"&gt;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&lt;title&gt;Template Variable Demo&lt;/title&gt;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&lt;h1&gt;Current Date Is {{</a:t>
            </a:r>
            <a:r>
              <a:rPr lang="en-IN" sz="1800" b="1" dirty="0" err="1" smtClean="0">
                <a:solidFill>
                  <a:srgbClr val="C00000"/>
                </a:solidFill>
                <a:latin typeface="Corbel" pitchFamily="34" charset="0"/>
              </a:rPr>
              <a:t>cdate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&lt;h1&gt;Current Time Is {{</a:t>
            </a:r>
            <a:r>
              <a:rPr lang="en-IN" sz="1800" b="1" dirty="0" err="1" smtClean="0">
                <a:solidFill>
                  <a:srgbClr val="C00000"/>
                </a:solidFill>
                <a:latin typeface="Corbel" pitchFamily="34" charset="0"/>
              </a:rPr>
              <a:t>ctime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&lt;h1&gt;Current Day Is {{</a:t>
            </a:r>
            <a:r>
              <a:rPr lang="en-IN" sz="1800" b="1" dirty="0" err="1" smtClean="0">
                <a:solidFill>
                  <a:srgbClr val="C00000"/>
                </a:solidFill>
                <a:latin typeface="Corbel" pitchFamily="34" charset="0"/>
              </a:rPr>
              <a:t>cday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&lt;/html&gt;</a:t>
            </a:r>
            <a:endParaRPr lang="en-IN" sz="18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Passing Data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also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pass values </a:t>
            </a:r>
            <a:r>
              <a:rPr lang="en-IN" sz="2400" dirty="0" smtClean="0">
                <a:latin typeface="Corbel" pitchFamily="34" charset="0"/>
              </a:rPr>
              <a:t>to our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concept</a:t>
            </a:r>
            <a:r>
              <a:rPr lang="en-IN" sz="2400" dirty="0" smtClean="0">
                <a:latin typeface="Corbel" pitchFamily="34" charset="0"/>
              </a:rPr>
              <a:t> of 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template variables.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template variables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allow us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inject content </a:t>
            </a:r>
            <a:r>
              <a:rPr lang="en-IN" sz="2400" dirty="0" smtClean="0">
                <a:latin typeface="Corbel" pitchFamily="34" charset="0"/>
              </a:rPr>
              <a:t>into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directly from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And later </a:t>
            </a:r>
            <a:r>
              <a:rPr lang="en-IN" sz="2400" dirty="0" smtClean="0">
                <a:latin typeface="Corbel" pitchFamily="34" charset="0"/>
              </a:rPr>
              <a:t>we can 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code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inject content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!</a:t>
            </a:r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Passing Data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variable</a:t>
            </a:r>
            <a:r>
              <a:rPr lang="en-IN" dirty="0" smtClean="0">
                <a:latin typeface="Corbel" pitchFamily="34" charset="0"/>
              </a:rPr>
              <a:t> looks like this: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{{variable}}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replaces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{{variable}}</a:t>
            </a:r>
            <a:r>
              <a:rPr lang="en-IN" dirty="0" smtClean="0">
                <a:latin typeface="Corbel" pitchFamily="34" charset="0"/>
              </a:rPr>
              <a:t> by the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actual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variable’s value </a:t>
            </a:r>
            <a:r>
              <a:rPr lang="en-IN" dirty="0" smtClean="0">
                <a:latin typeface="Corbel" pitchFamily="34" charset="0"/>
              </a:rPr>
              <a:t>sent by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dirty="0" smtClean="0">
                <a:latin typeface="Corbel" pitchFamily="34" charset="0"/>
              </a:rPr>
              <a:t> in the </a:t>
            </a:r>
            <a:r>
              <a:rPr lang="en-IN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third parameter </a:t>
            </a:r>
            <a:r>
              <a:rPr lang="en-US" dirty="0" smtClean="0">
                <a:latin typeface="Corbel" pitchFamily="34" charset="0"/>
              </a:rPr>
              <a:t>( called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context</a:t>
            </a:r>
            <a:r>
              <a:rPr lang="en-US" dirty="0" smtClean="0">
                <a:latin typeface="Corbel" pitchFamily="34" charset="0"/>
              </a:rPr>
              <a:t> ) </a:t>
            </a:r>
            <a:r>
              <a:rPr lang="en-IN" dirty="0" smtClean="0">
                <a:latin typeface="Corbel" pitchFamily="34" charset="0"/>
              </a:rPr>
              <a:t>of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IN" dirty="0" smtClean="0">
                <a:latin typeface="Corbel" pitchFamily="34" charset="0"/>
              </a:rPr>
              <a:t>function. 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only point to remember </a:t>
            </a:r>
            <a:r>
              <a:rPr lang="en-US" dirty="0" smtClean="0">
                <a:latin typeface="Corbel" pitchFamily="34" charset="0"/>
              </a:rPr>
              <a:t>is that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this variable </a:t>
            </a:r>
            <a:r>
              <a:rPr lang="en-US" dirty="0" smtClean="0">
                <a:latin typeface="Corbel" pitchFamily="34" charset="0"/>
              </a:rPr>
              <a:t>has to be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passed as </a:t>
            </a:r>
            <a:r>
              <a:rPr lang="en-US" dirty="0" smtClean="0">
                <a:latin typeface="Corbel" pitchFamily="34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key-value</a:t>
            </a:r>
            <a:r>
              <a:rPr lang="en-US" dirty="0" smtClean="0">
                <a:latin typeface="Corbel" pitchFamily="34" charset="0"/>
              </a:rPr>
              <a:t> pair from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US" dirty="0" smtClean="0">
                <a:latin typeface="Corbel" pitchFamily="34" charset="0"/>
              </a:rPr>
              <a:t> because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templates </a:t>
            </a:r>
            <a:r>
              <a:rPr lang="en-US" dirty="0" smtClean="0">
                <a:latin typeface="Corbel" pitchFamily="34" charset="0"/>
              </a:rPr>
              <a:t>receive these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variables</a:t>
            </a:r>
            <a:r>
              <a:rPr lang="en-US" dirty="0" smtClean="0">
                <a:latin typeface="Corbel" pitchFamily="34" charset="0"/>
              </a:rPr>
              <a:t> inside 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US" dirty="0" smtClean="0">
                <a:latin typeface="Corbel" pitchFamily="34" charset="0"/>
              </a:rPr>
              <a:t>.</a:t>
            </a:r>
            <a:endParaRPr lang="en-IN" dirty="0" smtClean="0">
              <a:latin typeface="Corbel" pitchFamily="34" charset="0"/>
            </a:endParaRPr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Suppose this is our HTML file called hello.html</a:t>
            </a:r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&lt;body&gt;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Hello World!!!&lt;</a:t>
            </a:r>
            <a:r>
              <a:rPr lang="en-IN" sz="1900" b="1" dirty="0" err="1" smtClean="0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Good Morning From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{{ name }}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r>
              <a:rPr lang="en-IN" sz="20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Now our  view will change to −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def hello(request): 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1900" b="1" dirty="0" err="1" smtClean="0">
                <a:solidFill>
                  <a:srgbClr val="002060"/>
                </a:solidFill>
                <a:latin typeface="Corbel" pitchFamily="34" charset="0"/>
              </a:rPr>
              <a:t>myname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= "</a:t>
            </a:r>
            <a:r>
              <a:rPr lang="en-IN" sz="1900" b="1" dirty="0" err="1" smtClean="0">
                <a:solidFill>
                  <a:srgbClr val="002060"/>
                </a:solidFill>
                <a:latin typeface="Corbel" pitchFamily="34" charset="0"/>
              </a:rPr>
              <a:t>Sachin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"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	return render(request, "hello.html", {"name" : </a:t>
            </a:r>
            <a:r>
              <a:rPr lang="en-IN" sz="1900" b="1" dirty="0" err="1" smtClean="0">
                <a:solidFill>
                  <a:srgbClr val="002060"/>
                </a:solidFill>
                <a:latin typeface="Corbel" pitchFamily="34" charset="0"/>
              </a:rPr>
              <a:t>myname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The output we will get is: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Hello World!!!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Good Morning From </a:t>
            </a:r>
            <a:r>
              <a:rPr lang="en-US" sz="1900" b="1" dirty="0" err="1" smtClean="0">
                <a:solidFill>
                  <a:srgbClr val="002060"/>
                </a:solidFill>
                <a:latin typeface="Corbel" pitchFamily="34" charset="0"/>
              </a:rPr>
              <a:t>Sachin</a:t>
            </a:r>
            <a:endParaRPr lang="en-IN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Write 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which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displays current date</a:t>
            </a:r>
            <a:r>
              <a:rPr lang="en-US" sz="2400" dirty="0" smtClean="0">
                <a:latin typeface="Corbel" pitchFamily="34" charset="0"/>
              </a:rPr>
              <a:t> as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 opens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home page</a:t>
            </a:r>
            <a:endParaRPr lang="en-IN" sz="1900" b="1" u="sng" dirty="0" smtClean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6124"/>
            <a:ext cx="91440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we 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first have to setup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 the project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 smtClean="0">
                <a:latin typeface="Corbel" pitchFamily="34" charset="0"/>
              </a:rPr>
              <a:t> as follows: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dirty="0" smtClean="0">
                <a:latin typeface="Corbel" pitchFamily="34" charset="0"/>
              </a:rPr>
              <a:t>Open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1900" dirty="0" smtClean="0">
                <a:latin typeface="Corbel" pitchFamily="34" charset="0"/>
              </a:rPr>
              <a:t>and open the folder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 smtClean="0">
                <a:latin typeface="Corbel" pitchFamily="34" charset="0"/>
              </a:rPr>
              <a:t>in it</a:t>
            </a:r>
          </a:p>
          <a:p>
            <a:pPr lvl="1"/>
            <a:r>
              <a:rPr lang="en-US" sz="1900" dirty="0" smtClean="0">
                <a:latin typeface="Corbel" pitchFamily="34" charset="0"/>
              </a:rPr>
              <a:t>Open the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command palette </a:t>
            </a:r>
            <a:r>
              <a:rPr lang="en-US" sz="1900" dirty="0" smtClean="0">
                <a:latin typeface="Corbel" pitchFamily="34" charset="0"/>
              </a:rPr>
              <a:t>and </a:t>
            </a: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new terminal </a:t>
            </a:r>
            <a:r>
              <a:rPr lang="en-US" sz="1900" dirty="0" smtClean="0">
                <a:latin typeface="Corbel" pitchFamily="34" charset="0"/>
              </a:rPr>
              <a:t>to activate 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 virtual environment</a:t>
            </a:r>
          </a:p>
          <a:p>
            <a:pPr lvl="1"/>
            <a:r>
              <a:rPr lang="en-US" sz="1900" dirty="0" smtClean="0">
                <a:latin typeface="Corbel" pitchFamily="34" charset="0"/>
              </a:rPr>
              <a:t>Now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a project </a:t>
            </a:r>
            <a:r>
              <a:rPr lang="en-US" sz="1900" dirty="0" smtClean="0">
                <a:latin typeface="Corbel" pitchFamily="34" charset="0"/>
              </a:rPr>
              <a:t>called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r>
              <a:rPr lang="en-US" sz="1900" dirty="0" smtClean="0">
                <a:latin typeface="Corbel" pitchFamily="34" charset="0"/>
              </a:rPr>
              <a:t> using the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usual command </a:t>
            </a: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-admin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startproject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demoproject7</a:t>
            </a:r>
          </a:p>
          <a:p>
            <a:pPr lvl="1"/>
            <a:r>
              <a:rPr lang="en-US" sz="1900" dirty="0" smtClean="0">
                <a:latin typeface="Corbel" pitchFamily="34" charset="0"/>
              </a:rPr>
              <a:t>Then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the app </a:t>
            </a:r>
            <a:r>
              <a:rPr lang="en-US" sz="1900" dirty="0" smtClean="0">
                <a:latin typeface="Corbel" pitchFamily="34" charset="0"/>
              </a:rPr>
              <a:t>by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using the command 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-admin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startapp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dynamictemplateapp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 a folder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called 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in the root folder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demoproject7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and within 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create a folder called 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dynamictemplateapp</a:t>
            </a:r>
            <a:endParaRPr lang="en-US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3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492922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After doing </a:t>
            </a:r>
            <a:r>
              <a:rPr lang="en-US" sz="2400" dirty="0" smtClean="0">
                <a:latin typeface="Corbel" pitchFamily="34" charset="0"/>
              </a:rPr>
              <a:t>all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initial setup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2400" dirty="0" smtClean="0">
                <a:latin typeface="Corbel" pitchFamily="34" charset="0"/>
              </a:rPr>
              <a:t>,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next task </a:t>
            </a:r>
            <a:r>
              <a:rPr lang="en-US" sz="2400" dirty="0" smtClean="0"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by making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2 entries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Entry</a:t>
            </a:r>
            <a:r>
              <a:rPr lang="en-US" b="1" dirty="0" smtClean="0">
                <a:latin typeface="Corbel" pitchFamily="34" charset="0"/>
              </a:rPr>
              <a:t> for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b="1" dirty="0" smtClean="0">
                <a:latin typeface="Corbel" pitchFamily="34" charset="0"/>
              </a:rPr>
              <a:t>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INSTALLED APPS </a:t>
            </a:r>
            <a:r>
              <a:rPr lang="en-US" b="1" dirty="0" smtClean="0">
                <a:latin typeface="Corbel" pitchFamily="34" charset="0"/>
              </a:rPr>
              <a:t>list</a:t>
            </a:r>
          </a:p>
          <a:p>
            <a:endParaRPr lang="en-US" sz="2200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Entry </a:t>
            </a:r>
            <a:r>
              <a:rPr lang="en-US" b="1" dirty="0" smtClean="0">
                <a:latin typeface="Corbel" pitchFamily="34" charset="0"/>
              </a:rPr>
              <a:t>for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 directory </a:t>
            </a:r>
            <a:r>
              <a:rPr lang="en-US" b="1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DIR</a:t>
            </a:r>
            <a:r>
              <a:rPr lang="en-US" b="1" dirty="0" smtClean="0">
                <a:latin typeface="Corbel" pitchFamily="34" charset="0"/>
              </a:rPr>
              <a:t> key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TEMPLATES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4832</TotalTime>
  <Words>925</Words>
  <Application>Microsoft Office PowerPoint</Application>
  <PresentationFormat>On-screen Show (4:3)</PresentationFormat>
  <Paragraphs>216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Passing Data To Templates</vt:lpstr>
      <vt:lpstr>Passing Data To Templates</vt:lpstr>
      <vt:lpstr>Example</vt:lpstr>
      <vt:lpstr>Exercise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Exercise</vt:lpstr>
      <vt:lpstr>Solution</vt:lpstr>
      <vt:lpstr>Solution (views.py)</vt:lpstr>
      <vt:lpstr>Solution(showdate.html)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411</cp:revision>
  <dcterms:created xsi:type="dcterms:W3CDTF">2015-12-21T13:46:48Z</dcterms:created>
  <dcterms:modified xsi:type="dcterms:W3CDTF">2020-08-23T07:52:13Z</dcterms:modified>
</cp:coreProperties>
</file>