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99" r:id="rId4"/>
    <p:sldId id="568" r:id="rId5"/>
    <p:sldId id="569" r:id="rId6"/>
    <p:sldId id="570" r:id="rId7"/>
    <p:sldId id="571" r:id="rId8"/>
    <p:sldId id="572" r:id="rId9"/>
    <p:sldId id="574" r:id="rId10"/>
    <p:sldId id="573" r:id="rId11"/>
    <p:sldId id="576" r:id="rId12"/>
    <p:sldId id="577" r:id="rId13"/>
    <p:sldId id="578" r:id="rId14"/>
    <p:sldId id="575" r:id="rId15"/>
    <p:sldId id="579" r:id="rId16"/>
    <p:sldId id="581" r:id="rId17"/>
    <p:sldId id="580" r:id="rId18"/>
    <p:sldId id="600" r:id="rId19"/>
    <p:sldId id="582" r:id="rId20"/>
    <p:sldId id="599" r:id="rId21"/>
    <p:sldId id="601" r:id="rId22"/>
    <p:sldId id="602" r:id="rId23"/>
    <p:sldId id="583" r:id="rId24"/>
    <p:sldId id="584" r:id="rId25"/>
    <p:sldId id="585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 varScale="1">
        <p:scale>
          <a:sx n="98" d="100"/>
          <a:sy n="98" d="100"/>
        </p:scale>
        <p:origin x="-4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9EBE156-C802-4CAF-9A1B-A15E7FBBEF02}"/>
    <pc:docChg chg="modSld">
      <pc:chgData name="Sharma Computer Academy" userId="08476b32c11f4418" providerId="LiveId" clId="{19EBE156-C802-4CAF-9A1B-A15E7FBBEF02}" dt="2021-04-01T06:41:05.701" v="35"/>
      <pc:docMkLst>
        <pc:docMk/>
      </pc:docMkLst>
      <pc:sldChg chg="modSp mod">
        <pc:chgData name="Sharma Computer Academy" userId="08476b32c11f4418" providerId="LiveId" clId="{19EBE156-C802-4CAF-9A1B-A15E7FBBEF02}" dt="2021-04-01T06:35:57.266" v="4" actId="20577"/>
        <pc:sldMkLst>
          <pc:docMk/>
          <pc:sldMk cId="0" sldId="584"/>
        </pc:sldMkLst>
        <pc:spChg chg="mod">
          <ac:chgData name="Sharma Computer Academy" userId="08476b32c11f4418" providerId="LiveId" clId="{19EBE156-C802-4CAF-9A1B-A15E7FBBEF02}" dt="2021-04-01T06:35:57.266" v="4" actId="20577"/>
          <ac:spMkLst>
            <pc:docMk/>
            <pc:sldMk cId="0" sldId="58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19EBE156-C802-4CAF-9A1B-A15E7FBBEF02}" dt="2021-04-01T06:37:21.237" v="13" actId="20577"/>
        <pc:sldMkLst>
          <pc:docMk/>
          <pc:sldMk cId="0" sldId="585"/>
        </pc:sldMkLst>
        <pc:spChg chg="mod">
          <ac:chgData name="Sharma Computer Academy" userId="08476b32c11f4418" providerId="LiveId" clId="{19EBE156-C802-4CAF-9A1B-A15E7FBBEF02}" dt="2021-04-01T06:37:21.237" v="13" actId="20577"/>
          <ac:spMkLst>
            <pc:docMk/>
            <pc:sldMk cId="0" sldId="58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19EBE156-C802-4CAF-9A1B-A15E7FBBEF02}" dt="2021-04-01T06:37:49.721" v="16"/>
        <pc:sldMkLst>
          <pc:docMk/>
          <pc:sldMk cId="0" sldId="586"/>
        </pc:sldMkLst>
        <pc:spChg chg="mod">
          <ac:chgData name="Sharma Computer Academy" userId="08476b32c11f4418" providerId="LiveId" clId="{19EBE156-C802-4CAF-9A1B-A15E7FBBEF02}" dt="2021-04-01T06:37:30.474" v="15" actId="20577"/>
          <ac:spMkLst>
            <pc:docMk/>
            <pc:sldMk cId="0" sldId="586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19EBE156-C802-4CAF-9A1B-A15E7FBBEF02}" dt="2021-04-01T06:38:00.805" v="17"/>
        <pc:sldMkLst>
          <pc:docMk/>
          <pc:sldMk cId="0" sldId="587"/>
        </pc:sldMkLst>
      </pc:sldChg>
      <pc:sldChg chg="modAnim">
        <pc:chgData name="Sharma Computer Academy" userId="08476b32c11f4418" providerId="LiveId" clId="{19EBE156-C802-4CAF-9A1B-A15E7FBBEF02}" dt="2021-04-01T06:38:23.013" v="20"/>
        <pc:sldMkLst>
          <pc:docMk/>
          <pc:sldMk cId="0" sldId="588"/>
        </pc:sldMkLst>
      </pc:sldChg>
      <pc:sldChg chg="modAnim">
        <pc:chgData name="Sharma Computer Academy" userId="08476b32c11f4418" providerId="LiveId" clId="{19EBE156-C802-4CAF-9A1B-A15E7FBBEF02}" dt="2021-04-01T06:38:53.886" v="21"/>
        <pc:sldMkLst>
          <pc:docMk/>
          <pc:sldMk cId="0" sldId="589"/>
        </pc:sldMkLst>
      </pc:sldChg>
      <pc:sldChg chg="modAnim">
        <pc:chgData name="Sharma Computer Academy" userId="08476b32c11f4418" providerId="LiveId" clId="{19EBE156-C802-4CAF-9A1B-A15E7FBBEF02}" dt="2021-04-01T06:39:11.505" v="24"/>
        <pc:sldMkLst>
          <pc:docMk/>
          <pc:sldMk cId="0" sldId="590"/>
        </pc:sldMkLst>
      </pc:sldChg>
      <pc:sldChg chg="modAnim">
        <pc:chgData name="Sharma Computer Academy" userId="08476b32c11f4418" providerId="LiveId" clId="{19EBE156-C802-4CAF-9A1B-A15E7FBBEF02}" dt="2021-04-01T06:39:22.581" v="26"/>
        <pc:sldMkLst>
          <pc:docMk/>
          <pc:sldMk cId="0" sldId="591"/>
        </pc:sldMkLst>
      </pc:sldChg>
      <pc:sldChg chg="modAnim">
        <pc:chgData name="Sharma Computer Academy" userId="08476b32c11f4418" providerId="LiveId" clId="{19EBE156-C802-4CAF-9A1B-A15E7FBBEF02}" dt="2021-04-01T06:39:42.739" v="27"/>
        <pc:sldMkLst>
          <pc:docMk/>
          <pc:sldMk cId="0" sldId="592"/>
        </pc:sldMkLst>
      </pc:sldChg>
      <pc:sldChg chg="modAnim">
        <pc:chgData name="Sharma Computer Academy" userId="08476b32c11f4418" providerId="LiveId" clId="{19EBE156-C802-4CAF-9A1B-A15E7FBBEF02}" dt="2021-04-01T06:40:08.607" v="29"/>
        <pc:sldMkLst>
          <pc:docMk/>
          <pc:sldMk cId="0" sldId="593"/>
        </pc:sldMkLst>
      </pc:sldChg>
      <pc:sldChg chg="modAnim">
        <pc:chgData name="Sharma Computer Academy" userId="08476b32c11f4418" providerId="LiveId" clId="{19EBE156-C802-4CAF-9A1B-A15E7FBBEF02}" dt="2021-04-01T06:40:33.391" v="30"/>
        <pc:sldMkLst>
          <pc:docMk/>
          <pc:sldMk cId="0" sldId="594"/>
        </pc:sldMkLst>
      </pc:sldChg>
      <pc:sldChg chg="modAnim">
        <pc:chgData name="Sharma Computer Academy" userId="08476b32c11f4418" providerId="LiveId" clId="{19EBE156-C802-4CAF-9A1B-A15E7FBBEF02}" dt="2021-04-01T06:40:44.480" v="32"/>
        <pc:sldMkLst>
          <pc:docMk/>
          <pc:sldMk cId="0" sldId="595"/>
        </pc:sldMkLst>
      </pc:sldChg>
      <pc:sldChg chg="modAnim">
        <pc:chgData name="Sharma Computer Academy" userId="08476b32c11f4418" providerId="LiveId" clId="{19EBE156-C802-4CAF-9A1B-A15E7FBBEF02}" dt="2021-04-01T06:40:53.445" v="34"/>
        <pc:sldMkLst>
          <pc:docMk/>
          <pc:sldMk cId="0" sldId="596"/>
        </pc:sldMkLst>
      </pc:sldChg>
      <pc:sldChg chg="modAnim">
        <pc:chgData name="Sharma Computer Academy" userId="08476b32c11f4418" providerId="LiveId" clId="{19EBE156-C802-4CAF-9A1B-A15E7FBBEF02}" dt="2021-04-01T06:41:05.701" v="35"/>
        <pc:sldMkLst>
          <pc:docMk/>
          <pc:sldMk cId="0" sldId="5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12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We can use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IN" sz="2400" dirty="0">
                <a:latin typeface="Corbel" pitchFamily="34" charset="0"/>
              </a:rPr>
              <a:t> filter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handle</a:t>
            </a:r>
            <a:r>
              <a:rPr lang="en-IN" sz="2400" dirty="0">
                <a:latin typeface="Corbel" pitchFamily="34" charset="0"/>
              </a:rPr>
              <a:t> these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conditions</a:t>
            </a:r>
            <a:r>
              <a:rPr lang="en-IN" sz="2400" dirty="0">
                <a:latin typeface="Corbel" pitchFamily="34" charset="0"/>
              </a:rPr>
              <a:t> easily.</a:t>
            </a:r>
          </a:p>
          <a:p>
            <a:pPr lvl="1" fontAlgn="t"/>
            <a:endParaRPr lang="en-IN" sz="1900" b="1" dirty="0">
              <a:solidFill>
                <a:srgbClr val="002060"/>
              </a:solidFill>
              <a:latin typeface="Corbel" pitchFamily="34" charset="0"/>
            </a:endParaRP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&lt;p&gt;You have {{ num }} product 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num|pluralize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}} in your cart&lt;/p&gt;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Now, if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</a:t>
            </a:r>
            <a:r>
              <a:rPr lang="en-IN" sz="2400" dirty="0">
                <a:latin typeface="Corbel" pitchFamily="34" charset="0"/>
              </a:rPr>
              <a:t> is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IN" sz="2400" dirty="0">
                <a:latin typeface="Corbel" pitchFamily="34" charset="0"/>
              </a:rPr>
              <a:t> 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output</a:t>
            </a:r>
            <a:r>
              <a:rPr lang="en-IN" sz="2400" dirty="0">
                <a:latin typeface="Corbel" pitchFamily="34" charset="0"/>
              </a:rPr>
              <a:t> will be:</a:t>
            </a: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&lt;p&gt;You have 1 product in your cart&lt;/p&gt;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the value if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</a:t>
            </a:r>
            <a:r>
              <a:rPr lang="en-IN" sz="2400" dirty="0">
                <a:latin typeface="Corbel" pitchFamily="34" charset="0"/>
              </a:rPr>
              <a:t> is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100</a:t>
            </a:r>
            <a:r>
              <a:rPr lang="en-IN" sz="2400" dirty="0">
                <a:latin typeface="Corbel" pitchFamily="34" charset="0"/>
              </a:rPr>
              <a:t>, then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output</a:t>
            </a:r>
            <a:r>
              <a:rPr lang="en-IN" sz="2400" dirty="0">
                <a:latin typeface="Corbel" pitchFamily="34" charset="0"/>
              </a:rPr>
              <a:t> will be:</a:t>
            </a: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&lt;p&gt;You have 100 products in your cart&lt;/p&gt;</a:t>
            </a:r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By default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IN" sz="2400" dirty="0">
                <a:latin typeface="Corbel" pitchFamily="34" charset="0"/>
              </a:rPr>
              <a:t> filter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appends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"s"</a:t>
            </a:r>
            <a:r>
              <a:rPr lang="en-IN" sz="2400" dirty="0">
                <a:latin typeface="Corbel" pitchFamily="34" charset="0"/>
              </a:rPr>
              <a:t> 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dirty="0">
                <a:latin typeface="Corbel" pitchFamily="34" charset="0"/>
              </a:rPr>
              <a:t>. However, not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all plural words </a:t>
            </a:r>
            <a:r>
              <a:rPr lang="en-IN" sz="2400" dirty="0">
                <a:latin typeface="Corbel" pitchFamily="34" charset="0"/>
              </a:rPr>
              <a:t>ends with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"s"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some also end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“ </a:t>
            </a:r>
            <a:r>
              <a:rPr lang="en-IN" sz="2400" dirty="0">
                <a:latin typeface="Corbel" pitchFamily="34" charset="0"/>
              </a:rPr>
              <a:t>like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tomatoes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&lt;p&gt;I have {{ num }} tomato{{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num|pluralize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}}&lt;/p&gt;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</a:t>
            </a:r>
            <a:r>
              <a:rPr lang="en-IN" sz="2400" dirty="0">
                <a:latin typeface="Corbel" pitchFamily="34" charset="0"/>
              </a:rPr>
              <a:t> equals to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5 </a:t>
            </a:r>
            <a:r>
              <a:rPr lang="en-IN" sz="2400" dirty="0">
                <a:latin typeface="Corbel" pitchFamily="34" charset="0"/>
              </a:rPr>
              <a:t>then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above code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output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&lt;p&gt;I have 5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tomatos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&lt;/p&gt;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which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certainly wrong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provide</a:t>
            </a:r>
            <a:r>
              <a:rPr lang="en-IN" sz="2400" dirty="0">
                <a:latin typeface="Corbel" pitchFamily="34" charset="0"/>
              </a:rPr>
              <a:t> 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alternative suffix </a:t>
            </a:r>
            <a:r>
              <a:rPr lang="en-IN" sz="2400" dirty="0">
                <a:latin typeface="Corbel" pitchFamily="34" charset="0"/>
              </a:rPr>
              <a:t>we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pass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parameter</a:t>
            </a:r>
            <a:r>
              <a:rPr lang="en-IN" sz="2400" dirty="0">
                <a:latin typeface="Corbel" pitchFamily="34" charset="0"/>
              </a:rPr>
              <a:t> to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IN" sz="2400" dirty="0">
                <a:latin typeface="Corbel" pitchFamily="34" charset="0"/>
              </a:rPr>
              <a:t> filter. 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&lt;p&gt;I have {{ num }} tomato{{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num|pluralize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 }}&lt;/p&gt;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</a:t>
            </a:r>
            <a:r>
              <a:rPr lang="en-IN" sz="2400" dirty="0">
                <a:latin typeface="Corbel" pitchFamily="34" charset="0"/>
              </a:rPr>
              <a:t> equals to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</a:t>
            </a:r>
            <a:r>
              <a:rPr lang="en-IN" sz="2400" dirty="0">
                <a:latin typeface="Corbel" pitchFamily="34" charset="0"/>
              </a:rPr>
              <a:t> 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output</a:t>
            </a:r>
            <a:r>
              <a:rPr lang="en-IN" sz="2400" dirty="0">
                <a:latin typeface="Corbel" pitchFamily="34" charset="0"/>
              </a:rPr>
              <a:t> will be:</a:t>
            </a: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&lt;p&gt;I have 5 tomatoes&lt;/p&gt;</a:t>
            </a:r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Corbel" pitchFamily="34" charset="0"/>
              </a:rPr>
              <a:t>There are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still some words </a:t>
            </a:r>
            <a:r>
              <a:rPr lang="en-IN" sz="2400" dirty="0"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don’t pluralize </a:t>
            </a:r>
            <a:r>
              <a:rPr lang="en-IN" sz="2400" dirty="0">
                <a:latin typeface="Corbel" pitchFamily="34" charset="0"/>
              </a:rPr>
              <a:t>by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simple suffix</a:t>
            </a:r>
            <a:r>
              <a:rPr lang="en-IN" sz="2400" dirty="0">
                <a:latin typeface="Corbel" pitchFamily="34" charset="0"/>
              </a:rPr>
              <a:t> like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diary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diaries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cherry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cherries</a:t>
            </a:r>
            <a:r>
              <a:rPr lang="en-IN" sz="2400" dirty="0">
                <a:latin typeface="Corbel" pitchFamily="34" charset="0"/>
              </a:rPr>
              <a:t> etc.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handle such special cases </a:t>
            </a:r>
            <a:r>
              <a:rPr lang="en-IN" sz="2400" dirty="0">
                <a:latin typeface="Corbel" pitchFamily="34" charset="0"/>
              </a:rPr>
              <a:t>you have to provide both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singular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plural</a:t>
            </a:r>
            <a:r>
              <a:rPr lang="en-IN" sz="2400" dirty="0">
                <a:latin typeface="Corbel" pitchFamily="34" charset="0"/>
              </a:rPr>
              <a:t> suffixes 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parameters</a:t>
            </a:r>
            <a:r>
              <a:rPr lang="en-IN" sz="2400" dirty="0">
                <a:latin typeface="Corbel" pitchFamily="34" charset="0"/>
              </a:rPr>
              <a:t> to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IN" sz="2400" dirty="0">
                <a:latin typeface="Corbel" pitchFamily="34" charset="0"/>
              </a:rPr>
              <a:t> filter. </a:t>
            </a:r>
          </a:p>
          <a:p>
            <a:endParaRPr lang="en-IN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&lt;p&gt;I have {{ num }}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diar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num|pluralize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y,ies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 }}&lt;/p&gt;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</a:t>
            </a:r>
            <a:r>
              <a:rPr lang="en-IN" sz="2400" dirty="0">
                <a:latin typeface="Corbel" pitchFamily="34" charset="0"/>
              </a:rPr>
              <a:t> is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IN" sz="2400" dirty="0">
                <a:latin typeface="Corbel" pitchFamily="34" charset="0"/>
              </a:rPr>
              <a:t> output will be:</a:t>
            </a: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&lt;p&gt;I have 1 diary&lt;/p&gt;</a:t>
            </a:r>
          </a:p>
          <a:p>
            <a:r>
              <a:rPr lang="en-IN" sz="2400" dirty="0">
                <a:latin typeface="Corbel" pitchFamily="34" charset="0"/>
              </a:rPr>
              <a:t>If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num</a:t>
            </a:r>
            <a:r>
              <a:rPr lang="en-IN" sz="2400" dirty="0">
                <a:latin typeface="Corbel" pitchFamily="34" charset="0"/>
              </a:rPr>
              <a:t> is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5</a:t>
            </a:r>
            <a:r>
              <a:rPr lang="en-IN" sz="2400" dirty="0">
                <a:latin typeface="Corbel" pitchFamily="34" charset="0"/>
              </a:rPr>
              <a:t> output will be:</a:t>
            </a: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&lt;p&gt;I have 5 diaries&lt;/p&gt;</a:t>
            </a:r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date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We use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filter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datetime.date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datetime.datetime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objects.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 filter uses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some special format characters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format </a:t>
            </a:r>
            <a:r>
              <a:rPr lang="en-IN" sz="2400" dirty="0">
                <a:latin typeface="Corbel" pitchFamily="34" charset="0"/>
              </a:rPr>
              <a:t>a 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datetime.date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datetime.datetime</a:t>
            </a:r>
            <a:r>
              <a:rPr lang="en-IN" sz="2400" dirty="0">
                <a:latin typeface="Corbel" pitchFamily="34" charset="0"/>
              </a:rPr>
              <a:t> object.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format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 pass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of format characters </a:t>
            </a:r>
            <a:r>
              <a:rPr lang="en-IN" sz="2400" dirty="0">
                <a:latin typeface="Corbel" pitchFamily="34" charset="0"/>
              </a:rPr>
              <a:t>as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parameter</a:t>
            </a:r>
            <a:r>
              <a:rPr lang="en-IN" sz="2400" dirty="0">
                <a:latin typeface="Corbel" pitchFamily="34" charset="0"/>
              </a:rPr>
              <a:t> to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 filter. </a:t>
            </a:r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date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</a:t>
            </a:r>
            <a:r>
              <a:rPr lang="en-IN" sz="2400" dirty="0">
                <a:latin typeface="Corbel" pitchFamily="34" charset="0"/>
              </a:rPr>
              <a:t>, let’s say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context </a:t>
            </a:r>
            <a:r>
              <a:rPr lang="en-IN" sz="2400" dirty="0">
                <a:latin typeface="Corbel" pitchFamily="34" charset="0"/>
              </a:rPr>
              <a:t>has a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datetime.datetime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object named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 defined as:</a:t>
            </a:r>
          </a:p>
          <a:p>
            <a:pPr lvl="1" fontAlgn="t"/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now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datetime.datetime.now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And our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template</a:t>
            </a:r>
            <a:r>
              <a:rPr lang="en-IN" sz="2400" dirty="0">
                <a:latin typeface="Corbel" pitchFamily="34" charset="0"/>
              </a:rPr>
              <a:t> contains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following code: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&lt;p&gt;Today is {{ now }}&lt;/p&gt;</a:t>
            </a:r>
          </a:p>
          <a:p>
            <a:pPr fontAlgn="t">
              <a:buNone/>
            </a:pPr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date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By default </a:t>
            </a:r>
            <a:r>
              <a:rPr lang="en-IN" sz="2400" dirty="0">
                <a:latin typeface="Corbel" pitchFamily="34" charset="0"/>
              </a:rPr>
              <a:t>a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datetime</a:t>
            </a:r>
            <a:r>
              <a:rPr lang="en-IN" sz="2400" dirty="0">
                <a:latin typeface="Corbel" pitchFamily="34" charset="0"/>
              </a:rPr>
              <a:t> object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would be printed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format:</a:t>
            </a:r>
          </a:p>
          <a:p>
            <a:pPr lvl="1" fontAlgn="t"/>
            <a:endParaRPr lang="en-IN" b="1" dirty="0">
              <a:solidFill>
                <a:srgbClr val="FF0000"/>
              </a:solidFill>
              <a:latin typeface="Corbel" pitchFamily="34" charset="0"/>
            </a:endParaRP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&lt;p&gt;Today is Jan. 27, 2017, 4:28 p.m.&lt;/p&gt;</a:t>
            </a:r>
          </a:p>
          <a:p>
            <a:pPr fontAlgn="t"/>
            <a:endParaRPr lang="en-US" sz="2400" b="1" u="sng" dirty="0">
              <a:latin typeface="Corbel" pitchFamily="34" charset="0"/>
            </a:endParaRPr>
          </a:p>
          <a:p>
            <a:pPr fontAlgn="t"/>
            <a:endParaRPr lang="en-US" sz="2400" dirty="0">
              <a:latin typeface="Corbel" pitchFamily="34" charset="0"/>
            </a:endParaRPr>
          </a:p>
          <a:p>
            <a:pPr fontAlgn="t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, 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change this output </a:t>
            </a:r>
            <a:r>
              <a:rPr lang="en-US" sz="2400" dirty="0">
                <a:latin typeface="Corbel" pitchFamily="34" charset="0"/>
              </a:rPr>
              <a:t>by using special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format strings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US" sz="2400" dirty="0">
                <a:latin typeface="Corbel" pitchFamily="34" charset="0"/>
              </a:rPr>
              <a:t> filter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Format Strings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date</a:t>
            </a:r>
            <a:r>
              <a:rPr lang="en-US" sz="2800" b="1" dirty="0">
                <a:latin typeface="Corbel" pitchFamily="34" charset="0"/>
              </a:rPr>
              <a:t> Filter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2843" y="1428736"/>
          <a:ext cx="8858313" cy="5429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66317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latin typeface="Corbel" pitchFamily="34" charset="0"/>
                        </a:rPr>
                        <a:t>Character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latin typeface="Corbel" pitchFamily="34" charset="0"/>
                        </a:rPr>
                        <a:t>What it does?</a:t>
                      </a:r>
                    </a:p>
                  </a:txBody>
                  <a:tcPr marL="76200" marR="762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>
                          <a:latin typeface="Corbel" pitchFamily="34" charset="0"/>
                        </a:rPr>
                        <a:t>Example</a:t>
                      </a:r>
                    </a:p>
                  </a:txBody>
                  <a:tcPr marL="76200" marR="76200" marT="76200" marB="7620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28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Prints day of month using 2 digit numbers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01 to 31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28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Prints day of week using three letter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Mon for Monday, Tue for Tuesday and so 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28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Prints month using 2 digits numbers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01 for January, 02 for February and so 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285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M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Prints month using three letters numbers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Jan for January, Feb for February and so 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 err="1">
                          <a:latin typeface="Corbel" pitchFamily="34" charset="0"/>
                        </a:rPr>
                        <a:t>i</a:t>
                      </a:r>
                      <a:endParaRPr lang="en-IN" sz="1400" b="0" dirty="0">
                        <a:latin typeface="Corbel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Prints minutes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00 to 59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Prints hours in 12-hour format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01 to 12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Prints hours in 24-hour format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00 to 23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Prints seconds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>
                          <a:latin typeface="Corbel" pitchFamily="34" charset="0"/>
                        </a:rPr>
                        <a:t>00 to 59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Prints "a.m." or "p.m."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a.m., p.m.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05252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Prints year using full 4 digits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dirty="0">
                          <a:latin typeface="Corbel" pitchFamily="34" charset="0"/>
                        </a:rPr>
                        <a:t>2001, 2014 and so 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date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Lets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add</a:t>
            </a:r>
            <a:r>
              <a:rPr lang="en-IN" sz="2400" dirty="0">
                <a:latin typeface="Corbel" pitchFamily="34" charset="0"/>
              </a:rPr>
              <a:t> some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format character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 filter </a:t>
            </a:r>
            <a:r>
              <a:rPr lang="en-IN" sz="2400" dirty="0">
                <a:latin typeface="Corbel" pitchFamily="34" charset="0"/>
              </a:rPr>
              <a:t>as follows: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&lt;p&gt;Today is 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now|date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:"D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M Y" }}&lt;/p&gt;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output</a:t>
            </a:r>
            <a:r>
              <a:rPr lang="en-IN" sz="2400" dirty="0">
                <a:latin typeface="Corbel" pitchFamily="34" charset="0"/>
              </a:rPr>
              <a:t> something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like this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&lt;p&gt;Today is Fri 27 Jan 2017&lt;/p&gt;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date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IN" sz="2400" dirty="0">
                <a:latin typeface="Corbel" pitchFamily="34" charset="0"/>
              </a:rPr>
              <a:t>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also use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predefined date and time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formats</a:t>
            </a:r>
            <a:r>
              <a:rPr lang="en-IN" sz="2400" dirty="0">
                <a:latin typeface="Corbel" pitchFamily="34" charset="0"/>
              </a:rPr>
              <a:t> using the following :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b="1" dirty="0">
                <a:latin typeface="Corbel" pitchFamily="34" charset="0"/>
              </a:rPr>
              <a:t>DATE_FORMAT</a:t>
            </a:r>
          </a:p>
          <a:p>
            <a:pPr lvl="1"/>
            <a:r>
              <a:rPr lang="en-IN" b="1" dirty="0">
                <a:latin typeface="Corbel" pitchFamily="34" charset="0"/>
              </a:rPr>
              <a:t>DATETIME_FORMAT </a:t>
            </a:r>
          </a:p>
          <a:p>
            <a:pPr lvl="1"/>
            <a:r>
              <a:rPr lang="en-IN" b="1" dirty="0">
                <a:latin typeface="Corbel" pitchFamily="34" charset="0"/>
              </a:rPr>
              <a:t>SHORT_DATE_FORMAT</a:t>
            </a:r>
          </a:p>
          <a:p>
            <a:pPr lvl="1"/>
            <a:r>
              <a:rPr lang="en-IN" b="1" dirty="0">
                <a:latin typeface="Corbel" pitchFamily="34" charset="0"/>
              </a:rPr>
              <a:t>SHORT_DATETIME_FORMAT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Template Filters In DTL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Tags In DTL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default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False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empty</a:t>
            </a:r>
            <a:r>
              <a:rPr lang="en-IN" sz="2400" dirty="0">
                <a:latin typeface="Corbel" pitchFamily="34" charset="0"/>
              </a:rPr>
              <a:t>, use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given default</a:t>
            </a:r>
            <a:r>
              <a:rPr lang="en-IN" sz="2400" dirty="0">
                <a:latin typeface="Corbel" pitchFamily="34" charset="0"/>
              </a:rPr>
              <a:t>. Otherwise, use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value|default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:"nothing" }}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isn’t provided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is empty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above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display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“nothing”.</a:t>
            </a:r>
          </a:p>
          <a:p>
            <a:pPr lvl="1" fontAlgn="t"/>
            <a:endParaRPr lang="en-IN" b="1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add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convertible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, then it will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add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given value </a:t>
            </a:r>
            <a:r>
              <a:rPr lang="en-IN" sz="2400" dirty="0">
                <a:latin typeface="Corbel" pitchFamily="34" charset="0"/>
              </a:rPr>
              <a:t>to it</a:t>
            </a:r>
          </a:p>
          <a:p>
            <a:pPr>
              <a:buNone/>
            </a:pPr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value|add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:“2" }}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 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4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output</a:t>
            </a:r>
            <a:r>
              <a:rPr lang="en-IN" sz="2400" dirty="0">
                <a:latin typeface="Corbel" pitchFamily="34" charset="0"/>
              </a:rPr>
              <a:t> will be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6</a:t>
            </a:r>
          </a:p>
          <a:p>
            <a:pPr lvl="1" fontAlgn="t"/>
            <a:endParaRPr lang="en-IN" b="1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divisibleby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divisible by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given value </a:t>
            </a:r>
            <a:r>
              <a:rPr lang="en-IN" sz="2400" dirty="0">
                <a:latin typeface="Corbel" pitchFamily="34" charset="0"/>
              </a:rPr>
              <a:t>then 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returns True </a:t>
            </a:r>
            <a:r>
              <a:rPr lang="en-IN" sz="2400">
                <a:latin typeface="Corbel" pitchFamily="34" charset="0"/>
              </a:rPr>
              <a:t>otherwise </a:t>
            </a:r>
            <a:r>
              <a:rPr lang="en-IN" sz="2400" b="1">
                <a:solidFill>
                  <a:srgbClr val="C00000"/>
                </a:solidFill>
                <a:latin typeface="Corbel" pitchFamily="34" charset="0"/>
              </a:rPr>
              <a:t>False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value|divisibleby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:“2" }}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 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4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output</a:t>
            </a:r>
            <a:r>
              <a:rPr lang="en-IN" sz="2400" dirty="0">
                <a:latin typeface="Corbel" pitchFamily="34" charset="0"/>
              </a:rPr>
              <a:t> will be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True</a:t>
            </a:r>
          </a:p>
          <a:p>
            <a:pPr lvl="1" fontAlgn="t"/>
            <a:endParaRPr lang="en-IN" b="1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Template Tags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 tag </a:t>
            </a:r>
            <a:r>
              <a:rPr lang="en-IN" sz="2400" dirty="0">
                <a:latin typeface="Corbel" pitchFamily="34" charset="0"/>
              </a:rPr>
              <a:t>allows us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something very specific.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Tags</a:t>
            </a:r>
            <a:r>
              <a:rPr lang="en-IN" sz="2400" dirty="0">
                <a:latin typeface="Corbel" pitchFamily="34" charset="0"/>
              </a:rPr>
              <a:t> lets us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perform</a:t>
            </a:r>
            <a:r>
              <a:rPr lang="en-IN" sz="2400" dirty="0">
                <a:latin typeface="Corbel" pitchFamily="34" charset="0"/>
              </a:rPr>
              <a:t> the following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operations</a:t>
            </a:r>
            <a:r>
              <a:rPr lang="en-IN" sz="2400" dirty="0">
                <a:latin typeface="Corbel" pitchFamily="34" charset="0"/>
              </a:rPr>
              <a:t>: </a:t>
            </a: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if condition</a:t>
            </a: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for loop</a:t>
            </a:r>
          </a:p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template inheritance </a:t>
            </a:r>
            <a:r>
              <a:rPr lang="en-IN" dirty="0">
                <a:latin typeface="Corbel" pitchFamily="34" charset="0"/>
              </a:rPr>
              <a:t>and more.</a:t>
            </a:r>
          </a:p>
          <a:p>
            <a:pPr fontAlgn="t"/>
            <a:endParaRPr lang="en-US" sz="2400" b="1" u="sng" dirty="0">
              <a:latin typeface="Corbel" pitchFamily="34" charset="0"/>
            </a:endParaRP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if</a:t>
            </a:r>
            <a:r>
              <a:rPr lang="en-US" sz="2800" b="1" dirty="0">
                <a:latin typeface="Corbel" pitchFamily="34" charset="0"/>
              </a:rPr>
              <a:t> Tag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if condition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&lt;p&gt;Print this line&lt;/p&gt;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b="1" u="sng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Working: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	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if</a:t>
            </a:r>
            <a:r>
              <a:rPr lang="en-IN" sz="2400" dirty="0">
                <a:latin typeface="Corbel" pitchFamily="34" charset="0"/>
              </a:rPr>
              <a:t> tag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evaluates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of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condition</a:t>
            </a:r>
            <a:r>
              <a:rPr lang="en-IN" sz="2400" dirty="0">
                <a:latin typeface="Corbel" pitchFamily="34" charset="0"/>
              </a:rPr>
              <a:t> and if it is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True </a:t>
            </a:r>
            <a:r>
              <a:rPr lang="en-IN" sz="2400" dirty="0">
                <a:latin typeface="Corbel" pitchFamily="34" charset="0"/>
              </a:rPr>
              <a:t>then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 system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display everything </a:t>
            </a:r>
            <a:r>
              <a:rPr lang="en-IN" sz="2400" dirty="0">
                <a:latin typeface="Corbel" pitchFamily="34" charset="0"/>
              </a:rPr>
              <a:t>between 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   {% if %}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endif %}</a:t>
            </a:r>
          </a:p>
          <a:p>
            <a:pPr fontAlgn="t"/>
            <a:endParaRPr lang="en-IN" sz="2400" dirty="0">
              <a:latin typeface="Corbel" pitchFamily="34" charset="0"/>
            </a:endParaRPr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if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if 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&lt;p&gt;Print this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para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</a:t>
            </a:r>
            <a:r>
              <a:rPr lang="en-IN" sz="2400" dirty="0">
                <a:latin typeface="Corbel" pitchFamily="34" charset="0"/>
              </a:rPr>
              <a:t> is 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non empty </a:t>
            </a:r>
            <a:r>
              <a:rPr lang="en-IN" sz="2400" dirty="0">
                <a:latin typeface="Corbel" pitchFamily="34" charset="0"/>
              </a:rPr>
              <a:t>then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&lt;p&gt;Print this para&lt;/p&gt;</a:t>
            </a:r>
            <a:r>
              <a:rPr lang="en-IN" sz="2400" dirty="0">
                <a:latin typeface="Corbel" pitchFamily="34" charset="0"/>
              </a:rPr>
              <a:t> will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printed. </a:t>
            </a:r>
          </a:p>
          <a:p>
            <a:r>
              <a:rPr lang="en-IN" sz="2400" dirty="0">
                <a:latin typeface="Corbel" pitchFamily="34" charset="0"/>
              </a:rPr>
              <a:t>On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 hand</a:t>
            </a:r>
            <a:r>
              <a:rPr lang="en-IN" sz="2400" dirty="0">
                <a:latin typeface="Corbel" pitchFamily="34" charset="0"/>
              </a:rPr>
              <a:t>, 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of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</a:t>
            </a:r>
            <a:r>
              <a:rPr lang="en-IN" sz="2400" dirty="0">
                <a:latin typeface="Corbel" pitchFamily="34" charset="0"/>
              </a:rPr>
              <a:t> is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[ ]</a:t>
            </a:r>
            <a:r>
              <a:rPr lang="en-IN" sz="2400" dirty="0">
                <a:latin typeface="Corbel" pitchFamily="34" charset="0"/>
              </a:rPr>
              <a:t>(an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empty list</a:t>
            </a:r>
            <a:r>
              <a:rPr lang="en-IN" sz="2400" dirty="0">
                <a:latin typeface="Corbel" pitchFamily="34" charset="0"/>
              </a:rPr>
              <a:t>) 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  }</a:t>
            </a:r>
            <a:r>
              <a:rPr lang="en-IN" sz="2400" dirty="0">
                <a:latin typeface="Corbel" pitchFamily="34" charset="0"/>
              </a:rPr>
              <a:t> (an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empty dictionary</a:t>
            </a:r>
            <a:r>
              <a:rPr lang="en-IN" sz="2400" dirty="0">
                <a:latin typeface="Corbel" pitchFamily="34" charset="0"/>
              </a:rPr>
              <a:t>) 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sz="2400" dirty="0">
                <a:latin typeface="Corbel" pitchFamily="34" charset="0"/>
              </a:rPr>
              <a:t>(numerical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zero</a:t>
            </a:r>
            <a:r>
              <a:rPr lang="en-IN" sz="2400" dirty="0">
                <a:latin typeface="Corbel" pitchFamily="34" charset="0"/>
              </a:rPr>
              <a:t>) or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False</a:t>
            </a:r>
            <a:r>
              <a:rPr lang="en-IN" sz="2400" dirty="0">
                <a:latin typeface="Corbel" pitchFamily="34" charset="0"/>
              </a:rPr>
              <a:t> (a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Boolean false</a:t>
            </a:r>
            <a:r>
              <a:rPr lang="en-IN" sz="2400" dirty="0">
                <a:latin typeface="Corbel" pitchFamily="34" charset="0"/>
              </a:rPr>
              <a:t>) then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nothing will be printed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fontAlgn="t"/>
            <a:endParaRPr lang="en-IN" sz="2400" dirty="0"/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if-else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if 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&lt;p&gt;Print this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para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&lt;/p&gt;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else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&lt;p&gt;Else print the other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para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&lt;/p&gt;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b="1" u="sng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Working: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	 </a:t>
            </a:r>
            <a:r>
              <a:rPr lang="en-IN" sz="2300" dirty="0">
                <a:latin typeface="Corbel" pitchFamily="34" charset="0"/>
              </a:rPr>
              <a:t>First, the </a:t>
            </a:r>
            <a:r>
              <a:rPr lang="en-IN" sz="23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300" dirty="0">
                <a:latin typeface="Corbel" pitchFamily="34" charset="0"/>
              </a:rPr>
              <a:t> of 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</a:t>
            </a:r>
            <a:r>
              <a:rPr lang="en-IN" sz="2300" dirty="0">
                <a:latin typeface="Corbel" pitchFamily="34" charset="0"/>
              </a:rPr>
              <a:t> is </a:t>
            </a:r>
            <a:r>
              <a:rPr lang="en-IN" sz="2300" b="1" dirty="0">
                <a:solidFill>
                  <a:srgbClr val="002060"/>
                </a:solidFill>
                <a:latin typeface="Corbel" pitchFamily="34" charset="0"/>
              </a:rPr>
              <a:t>evaluated</a:t>
            </a:r>
            <a:r>
              <a:rPr lang="en-IN" sz="2300" dirty="0">
                <a:latin typeface="Corbel" pitchFamily="34" charset="0"/>
              </a:rPr>
              <a:t>, if it is </a:t>
            </a:r>
            <a:r>
              <a:rPr lang="en-IN" sz="2300" b="1" dirty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300" dirty="0">
                <a:latin typeface="Corbel" pitchFamily="34" charset="0"/>
              </a:rPr>
              <a:t> then </a:t>
            </a:r>
            <a:r>
              <a:rPr lang="en-IN" sz="2300" b="1" dirty="0">
                <a:solidFill>
                  <a:srgbClr val="002060"/>
                </a:solidFill>
                <a:latin typeface="Corbel" pitchFamily="34" charset="0"/>
              </a:rPr>
              <a:t>&lt;p&gt;Print this para&lt;/p&gt;</a:t>
            </a:r>
            <a:r>
              <a:rPr lang="en-IN" sz="2300" dirty="0">
                <a:latin typeface="Corbel" pitchFamily="34" charset="0"/>
              </a:rPr>
              <a:t> will be </a:t>
            </a:r>
            <a:r>
              <a:rPr lang="en-IN" sz="2300" b="1" dirty="0">
                <a:solidFill>
                  <a:srgbClr val="00B050"/>
                </a:solidFill>
                <a:latin typeface="Corbel" pitchFamily="34" charset="0"/>
              </a:rPr>
              <a:t>printed</a:t>
            </a:r>
            <a:r>
              <a:rPr lang="en-IN" sz="2300" dirty="0">
                <a:latin typeface="Corbel" pitchFamily="34" charset="0"/>
              </a:rPr>
              <a:t>. Otherwise,</a:t>
            </a:r>
            <a:r>
              <a:rPr lang="en-IN" sz="2300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300" b="1" dirty="0">
                <a:solidFill>
                  <a:srgbClr val="002060"/>
                </a:solidFill>
                <a:latin typeface="Corbel" pitchFamily="34" charset="0"/>
              </a:rPr>
              <a:t>&lt;p&gt;Else print the other </a:t>
            </a:r>
            <a:r>
              <a:rPr lang="en-IN" sz="2300" b="1" dirty="0" err="1">
                <a:solidFill>
                  <a:srgbClr val="002060"/>
                </a:solidFill>
                <a:latin typeface="Corbel" pitchFamily="34" charset="0"/>
              </a:rPr>
              <a:t>para</a:t>
            </a:r>
            <a:r>
              <a:rPr lang="en-IN" sz="2300" b="1" dirty="0">
                <a:solidFill>
                  <a:srgbClr val="002060"/>
                </a:solidFill>
                <a:latin typeface="Corbel" pitchFamily="34" charset="0"/>
              </a:rPr>
              <a:t>&lt;/p&gt;</a:t>
            </a:r>
            <a:r>
              <a:rPr lang="en-IN" sz="2300" dirty="0">
                <a:latin typeface="Corbel" pitchFamily="34" charset="0"/>
              </a:rPr>
              <a:t> will be </a:t>
            </a:r>
            <a:r>
              <a:rPr lang="en-IN" sz="2300" b="1" dirty="0">
                <a:solidFill>
                  <a:srgbClr val="00B050"/>
                </a:solidFill>
                <a:latin typeface="Corbel" pitchFamily="34" charset="0"/>
              </a:rPr>
              <a:t>printed</a:t>
            </a:r>
            <a:r>
              <a:rPr lang="en-IN" sz="2300" dirty="0">
                <a:latin typeface="Corbel" pitchFamily="34" charset="0"/>
              </a:rPr>
              <a:t>.</a:t>
            </a:r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if-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elif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-else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Example:</a:t>
            </a:r>
            <a:endParaRPr lang="en-IN" sz="2400" u="sng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if count &lt; 10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&lt;p&gt;Print this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para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&lt;/p&gt;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elif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count &lt; 20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    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&lt;p&gt;Otherwise print this&lt;/p&gt;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elif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count &lt; 30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&lt;p&gt;Let's try this&lt;/p&gt;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else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&lt;p&gt;Okay everything failed print this now&lt;/p&gt;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Working: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	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Each variable </a:t>
            </a:r>
            <a:r>
              <a:rPr lang="en-IN" sz="2200" dirty="0">
                <a:latin typeface="Corbel" pitchFamily="34" charset="0"/>
              </a:rPr>
              <a:t>or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condition </a:t>
            </a:r>
            <a:r>
              <a:rPr lang="en-IN" sz="2200" dirty="0">
                <a:latin typeface="Corbel" pitchFamily="34" charset="0"/>
              </a:rPr>
              <a:t>is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evaluated</a:t>
            </a:r>
            <a:r>
              <a:rPr lang="en-IN" sz="2200" dirty="0">
                <a:latin typeface="Corbel" pitchFamily="34" charset="0"/>
              </a:rPr>
              <a:t>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one by one</a:t>
            </a:r>
            <a:r>
              <a:rPr lang="en-IN" sz="2200" dirty="0">
                <a:latin typeface="Corbel" pitchFamily="34" charset="0"/>
              </a:rPr>
              <a:t>. When a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condition</a:t>
            </a:r>
            <a:r>
              <a:rPr lang="en-IN" sz="2200" dirty="0">
                <a:latin typeface="Corbel" pitchFamily="34" charset="0"/>
              </a:rPr>
              <a:t> or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200" dirty="0">
                <a:latin typeface="Corbel" pitchFamily="34" charset="0"/>
              </a:rPr>
              <a:t> is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evaluated</a:t>
            </a:r>
            <a:r>
              <a:rPr lang="en-IN" sz="2200" dirty="0">
                <a:latin typeface="Corbel" pitchFamily="34" charset="0"/>
              </a:rPr>
              <a:t> to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200" dirty="0">
                <a:latin typeface="Corbel" pitchFamily="34" charset="0"/>
              </a:rPr>
              <a:t> then the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IN" sz="2200" dirty="0"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only in that block </a:t>
            </a:r>
            <a:r>
              <a:rPr lang="en-IN" sz="2200" dirty="0">
                <a:latin typeface="Corbel" pitchFamily="34" charset="0"/>
              </a:rPr>
              <a:t>is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executed</a:t>
            </a:r>
            <a:r>
              <a:rPr lang="en-IN" sz="2200" dirty="0">
                <a:latin typeface="Corbel" pitchFamily="34" charset="0"/>
              </a:rPr>
              <a:t> and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evaluation </a:t>
            </a:r>
            <a:r>
              <a:rPr lang="en-IN" sz="2200" dirty="0">
                <a:latin typeface="Corbel" pitchFamily="34" charset="0"/>
              </a:rPr>
              <a:t>of all the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other conditions </a:t>
            </a:r>
            <a:r>
              <a:rPr lang="en-IN" sz="2200" dirty="0">
                <a:latin typeface="Corbel" pitchFamily="34" charset="0"/>
              </a:rPr>
              <a:t>are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skipped.</a:t>
            </a:r>
            <a:endParaRPr lang="en-US" sz="2200" b="1" u="sng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Callout 6"/>
          <p:cNvSpPr/>
          <p:nvPr/>
        </p:nvSpPr>
        <p:spPr>
          <a:xfrm>
            <a:off x="6143636" y="1428736"/>
            <a:ext cx="2271722" cy="2286016"/>
          </a:xfrm>
          <a:prstGeom prst="wedgeEllipseCallout">
            <a:avLst>
              <a:gd name="adj1" fmla="val -201964"/>
              <a:gd name="adj2" fmla="val -260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sure to put space after count and &lt; operator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Comments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template </a:t>
            </a:r>
            <a:r>
              <a:rPr lang="en-IN" sz="2400" dirty="0">
                <a:latin typeface="Corbel" pitchFamily="34" charset="0"/>
              </a:rPr>
              <a:t>uses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syntax </a:t>
            </a:r>
            <a:r>
              <a:rPr lang="en-IN" sz="2400" dirty="0">
                <a:latin typeface="Corbel" pitchFamily="34" charset="0"/>
              </a:rPr>
              <a:t>to write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comments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lvl="1" fontAlgn="t"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{# This is a comment #}&lt;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comment</a:t>
            </a:r>
            <a:r>
              <a:rPr lang="en-IN" sz="2400" dirty="0">
                <a:latin typeface="Corbel" pitchFamily="34" charset="0"/>
              </a:rPr>
              <a:t> you write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using this syntax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not be rendered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 source co</a:t>
            </a:r>
            <a:r>
              <a:rPr lang="en-IN" sz="2400" dirty="0">
                <a:latin typeface="Corbel" pitchFamily="34" charset="0"/>
              </a:rPr>
              <a:t>de.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you want </a:t>
            </a:r>
            <a:r>
              <a:rPr lang="en-IN" sz="2400" dirty="0">
                <a:latin typeface="Corbel" pitchFamily="34" charset="0"/>
              </a:rPr>
              <a:t>to write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comments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multiple lines , </a:t>
            </a:r>
            <a:r>
              <a:rPr lang="en-IN" sz="2400" dirty="0">
                <a:latin typeface="Corbel" pitchFamily="34" charset="0"/>
              </a:rPr>
              <a:t>then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use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syntax:</a:t>
            </a:r>
          </a:p>
          <a:p>
            <a:pPr lvl="1" fontAlgn="t">
              <a:buNone/>
            </a:pPr>
            <a:r>
              <a:rPr lang="en-IN" sz="1900" dirty="0">
                <a:latin typeface="Corbel" pitchFamily="34" charset="0"/>
              </a:rPr>
              <a:t>	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 comment %}</a:t>
            </a:r>
          </a:p>
          <a:p>
            <a:pPr lvl="1" fontAlgn="t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This is a comment expanding to</a:t>
            </a:r>
          </a:p>
          <a:p>
            <a:pPr lvl="1" fontAlgn="t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multiple lines.</a:t>
            </a:r>
          </a:p>
          <a:p>
            <a:pPr lvl="1" fontAlgn="t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{%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endcomment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Logical 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can also use </a:t>
            </a:r>
            <a:r>
              <a:rPr lang="en-IN" sz="2400" dirty="0">
                <a:latin typeface="Corbel" pitchFamily="34" charset="0"/>
              </a:rPr>
              <a:t>logical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and</a:t>
            </a:r>
            <a:r>
              <a:rPr lang="en-IN" sz="2400" dirty="0">
                <a:latin typeface="Corbel" pitchFamily="34" charset="0"/>
              </a:rPr>
              <a:t>,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</a:t>
            </a:r>
            <a:r>
              <a:rPr lang="en-IN" sz="2400" dirty="0">
                <a:latin typeface="Corbel" pitchFamily="34" charset="0"/>
              </a:rPr>
              <a:t> and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operators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test multiple conditions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b="1" u="sng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and operator</a:t>
            </a:r>
          </a:p>
          <a:p>
            <a:pPr fontAlgn="t">
              <a:buNone/>
            </a:pPr>
            <a:r>
              <a:rPr lang="en-IN" sz="2400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if palindrome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even %}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	   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&lt;p&gt;Number is palindrome and even&lt;/p&gt;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will print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&lt;p&gt;Number is palindrome and even&lt;/p&gt;</a:t>
            </a:r>
            <a:r>
              <a:rPr lang="en-IN" sz="2400" dirty="0">
                <a:latin typeface="Corbel" pitchFamily="34" charset="0"/>
              </a:rPr>
              <a:t> only when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both variables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palindrome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even </a:t>
            </a:r>
            <a:r>
              <a:rPr lang="en-IN" sz="2400" dirty="0">
                <a:latin typeface="Corbel" pitchFamily="34" charset="0"/>
              </a:rPr>
              <a:t>are evaluated to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True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Otherwise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nothing</a:t>
            </a:r>
            <a:r>
              <a:rPr lang="en-IN" sz="2400" dirty="0">
                <a:latin typeface="Corbel" pitchFamily="34" charset="0"/>
              </a:rPr>
              <a:t> would be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printed at all.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Template Filters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filters</a:t>
            </a:r>
            <a:r>
              <a:rPr lang="en-IN" sz="2400" dirty="0">
                <a:latin typeface="Corbel" pitchFamily="34" charset="0"/>
              </a:rPr>
              <a:t> are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modify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 before they 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rendered </a:t>
            </a:r>
            <a:r>
              <a:rPr lang="en-IN" sz="2400" dirty="0">
                <a:latin typeface="Corbel" pitchFamily="34" charset="0"/>
              </a:rPr>
              <a:t>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code.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To use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filter</a:t>
            </a:r>
            <a:r>
              <a:rPr lang="en-IN" sz="2400" dirty="0">
                <a:latin typeface="Corbel" pitchFamily="34" charset="0"/>
              </a:rPr>
              <a:t>, we type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pipe character </a:t>
            </a:r>
            <a:r>
              <a:rPr lang="en-IN" sz="2400" dirty="0">
                <a:latin typeface="Corbel" pitchFamily="34" charset="0"/>
              </a:rPr>
              <a:t>(|)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followed by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filter name </a:t>
            </a:r>
            <a:r>
              <a:rPr lang="en-IN" sz="2400" dirty="0">
                <a:latin typeface="Corbel" pitchFamily="34" charset="0"/>
              </a:rPr>
              <a:t>after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 name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t"/>
            <a:endParaRPr lang="en-IN" sz="2400" dirty="0">
              <a:latin typeface="Corbel" pitchFamily="34" charset="0"/>
            </a:endParaRPr>
          </a:p>
          <a:p>
            <a:pPr fontAlgn="t"/>
            <a:endParaRPr lang="en-US" sz="2400" b="1" u="sng" dirty="0">
              <a:latin typeface="Corbel" pitchFamily="34" charset="0"/>
            </a:endParaRPr>
          </a:p>
          <a:p>
            <a:pPr fontAlgn="t"/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  <a:endParaRPr lang="en-IN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pPr fontAlgn="t"/>
            <a:endParaRPr lang="en-IN" sz="2400" dirty="0">
              <a:latin typeface="Corbel" pitchFamily="34" charset="0"/>
            </a:endParaRP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variable|filter_name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}}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Logical 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not operator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if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post_list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r>
              <a:rPr lang="en-IN" sz="2400" b="1" dirty="0">
                <a:latin typeface="Corbel" pitchFamily="34" charset="0"/>
              </a:rPr>
              <a:t>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&lt;p&gt;There are no blog post&lt;/p&gt;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300" dirty="0">
                <a:latin typeface="Corbel" pitchFamily="34" charset="0"/>
              </a:rPr>
              <a:t>The </a:t>
            </a:r>
            <a:r>
              <a:rPr lang="en-IN" sz="2300" b="1" dirty="0">
                <a:solidFill>
                  <a:srgbClr val="0070C0"/>
                </a:solidFill>
                <a:latin typeface="Corbel" pitchFamily="34" charset="0"/>
              </a:rPr>
              <a:t>not</a:t>
            </a:r>
            <a:r>
              <a:rPr lang="en-IN" sz="2300" dirty="0">
                <a:latin typeface="Corbel" pitchFamily="34" charset="0"/>
              </a:rPr>
              <a:t> operator </a:t>
            </a:r>
            <a:r>
              <a:rPr lang="en-IN" sz="2300" b="1" dirty="0">
                <a:solidFill>
                  <a:srgbClr val="00B050"/>
                </a:solidFill>
                <a:latin typeface="Corbel" pitchFamily="34" charset="0"/>
              </a:rPr>
              <a:t>negates the value </a:t>
            </a:r>
            <a:r>
              <a:rPr lang="en-IN" sz="2300" dirty="0">
                <a:latin typeface="Corbel" pitchFamily="34" charset="0"/>
              </a:rPr>
              <a:t>of the </a:t>
            </a:r>
            <a:r>
              <a:rPr lang="en-IN" sz="2300" b="1" dirty="0">
                <a:solidFill>
                  <a:srgbClr val="7030A0"/>
                </a:solidFill>
                <a:latin typeface="Corbel" pitchFamily="34" charset="0"/>
              </a:rPr>
              <a:t>condition.</a:t>
            </a:r>
            <a:r>
              <a:rPr lang="en-IN" sz="2300" dirty="0">
                <a:latin typeface="Corbel" pitchFamily="34" charset="0"/>
              </a:rPr>
              <a:t> </a:t>
            </a:r>
          </a:p>
          <a:p>
            <a:endParaRPr lang="en-IN" sz="2300" dirty="0">
              <a:latin typeface="Corbel" pitchFamily="34" charset="0"/>
            </a:endParaRPr>
          </a:p>
          <a:p>
            <a:r>
              <a:rPr lang="en-IN" sz="2300" dirty="0">
                <a:latin typeface="Corbel" pitchFamily="34" charset="0"/>
              </a:rPr>
              <a:t>So the 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above code </a:t>
            </a:r>
            <a:r>
              <a:rPr lang="en-IN" sz="2300" dirty="0">
                <a:latin typeface="Corbel" pitchFamily="34" charset="0"/>
              </a:rPr>
              <a:t>would print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&lt;p&gt;There are no blog posts &lt;/p&gt; </a:t>
            </a:r>
            <a:r>
              <a:rPr lang="en-IN" sz="2300" dirty="0">
                <a:latin typeface="Corbel" pitchFamily="34" charset="0"/>
              </a:rPr>
              <a:t>only when </a:t>
            </a:r>
            <a:r>
              <a:rPr lang="en-IN" sz="2300" b="1" dirty="0" err="1">
                <a:solidFill>
                  <a:srgbClr val="00B050"/>
                </a:solidFill>
                <a:latin typeface="Corbel" pitchFamily="34" charset="0"/>
              </a:rPr>
              <a:t>post_list</a:t>
            </a:r>
            <a:r>
              <a:rPr lang="en-IN" sz="2300" dirty="0">
                <a:latin typeface="Corbel" pitchFamily="34" charset="0"/>
              </a:rPr>
              <a:t> is </a:t>
            </a:r>
            <a:r>
              <a:rPr lang="en-IN" sz="2300" b="1" dirty="0">
                <a:solidFill>
                  <a:srgbClr val="7030A0"/>
                </a:solidFill>
                <a:latin typeface="Corbel" pitchFamily="34" charset="0"/>
              </a:rPr>
              <a:t>False</a:t>
            </a:r>
            <a:r>
              <a:rPr lang="en-IN" sz="2300" dirty="0">
                <a:latin typeface="Corbel" pitchFamily="34" charset="0"/>
              </a:rPr>
              <a:t>. </a:t>
            </a:r>
          </a:p>
          <a:p>
            <a:endParaRPr lang="en-IN" sz="2300" dirty="0">
              <a:latin typeface="Corbel" pitchFamily="34" charset="0"/>
            </a:endParaRPr>
          </a:p>
          <a:p>
            <a:r>
              <a:rPr lang="en-IN" sz="2300" b="1" dirty="0">
                <a:solidFill>
                  <a:srgbClr val="0070C0"/>
                </a:solidFill>
                <a:latin typeface="Corbel" pitchFamily="34" charset="0"/>
              </a:rPr>
              <a:t>In other words</a:t>
            </a:r>
            <a:r>
              <a:rPr lang="en-IN" sz="2300" dirty="0">
                <a:latin typeface="Corbel" pitchFamily="34" charset="0"/>
              </a:rPr>
              <a:t>, if there are </a:t>
            </a:r>
            <a:r>
              <a:rPr lang="en-IN" sz="2300" b="1" dirty="0">
                <a:solidFill>
                  <a:srgbClr val="00B050"/>
                </a:solidFill>
                <a:latin typeface="Corbel" pitchFamily="34" charset="0"/>
              </a:rPr>
              <a:t>no blog posts </a:t>
            </a:r>
            <a:r>
              <a:rPr lang="en-IN" sz="2300" dirty="0">
                <a:latin typeface="Corbel" pitchFamily="34" charset="0"/>
              </a:rPr>
              <a:t>print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&lt;p&gt;There are no blog posts&lt;/p&gt;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Logical 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or operator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if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post_list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page_list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&lt;p&gt;The site has some blog post or pages&lt;/p&gt;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any one of the two variables </a:t>
            </a:r>
            <a:r>
              <a:rPr lang="en-IN" sz="2400" dirty="0">
                <a:latin typeface="Corbel" pitchFamily="34" charset="0"/>
              </a:rPr>
              <a:t>evaluates to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400" dirty="0">
                <a:latin typeface="Corbel" pitchFamily="34" charset="0"/>
              </a:rPr>
              <a:t> then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&lt;p&gt;The site has some blog post or pages&lt;/p&gt;</a:t>
            </a:r>
            <a:r>
              <a:rPr lang="en-IN" sz="2400" dirty="0">
                <a:latin typeface="Corbel" pitchFamily="34" charset="0"/>
              </a:rPr>
              <a:t> would be printed.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Otherwise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nothing</a:t>
            </a:r>
            <a:r>
              <a:rPr lang="en-IN" sz="2400" dirty="0">
                <a:latin typeface="Corbel" pitchFamily="34" charset="0"/>
              </a:rPr>
              <a:t> would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printed at all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Combining Logical Operators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{% if </a:t>
            </a:r>
            <a:r>
              <a:rPr lang="en-IN" sz="2200" b="1" dirty="0" err="1">
                <a:solidFill>
                  <a:srgbClr val="7030A0"/>
                </a:solidFill>
                <a:latin typeface="Corbel" pitchFamily="34" charset="0"/>
              </a:rPr>
              <a:t>post_list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and </a:t>
            </a:r>
            <a:r>
              <a:rPr lang="en-IN" sz="2200" b="1" dirty="0" err="1">
                <a:solidFill>
                  <a:srgbClr val="7030A0"/>
                </a:solidFill>
                <a:latin typeface="Corbel" pitchFamily="34" charset="0"/>
              </a:rPr>
              <a:t>page_list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or </a:t>
            </a:r>
            <a:r>
              <a:rPr lang="en-IN" sz="2200" b="1" dirty="0" err="1">
                <a:solidFill>
                  <a:srgbClr val="7030A0"/>
                </a:solidFill>
                <a:latin typeface="Corbel" pitchFamily="34" charset="0"/>
              </a:rPr>
              <a:t>author_list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    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&lt;p&gt;The site has either both posts and pages or only author&lt;/p&gt;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site </a:t>
            </a:r>
            <a:r>
              <a:rPr lang="en-IN" sz="2400" dirty="0">
                <a:latin typeface="Corbel" pitchFamily="34" charset="0"/>
              </a:rPr>
              <a:t>either has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posts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pages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authors</a:t>
            </a:r>
            <a:r>
              <a:rPr lang="en-IN" sz="2400" dirty="0">
                <a:latin typeface="Corbel" pitchFamily="34" charset="0"/>
              </a:rPr>
              <a:t> only then the string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&lt;p&gt;The site has either both posts and pages or only author&lt;/p&gt; </a:t>
            </a:r>
            <a:r>
              <a:rPr lang="en-IN" sz="2400" dirty="0">
                <a:latin typeface="Corbel" pitchFamily="34" charset="0"/>
              </a:rPr>
              <a:t>would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printed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Caution!!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important thing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understand</a:t>
            </a:r>
            <a:r>
              <a:rPr lang="en-IN" sz="2400" dirty="0">
                <a:latin typeface="Corbel" pitchFamily="34" charset="0"/>
              </a:rPr>
              <a:t> is that,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don’t use parentheses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group expression </a:t>
            </a:r>
            <a:r>
              <a:rPr lang="en-IN" sz="2400" dirty="0">
                <a:latin typeface="Corbel" pitchFamily="34" charset="0"/>
              </a:rPr>
              <a:t>in the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if</a:t>
            </a:r>
            <a:r>
              <a:rPr lang="en-IN" sz="2400" dirty="0">
                <a:latin typeface="Corbel" pitchFamily="34" charset="0"/>
              </a:rPr>
              <a:t> tag. </a:t>
            </a:r>
          </a:p>
          <a:p>
            <a:pPr fontAlgn="t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{% if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2200" b="1" dirty="0" err="1">
                <a:solidFill>
                  <a:srgbClr val="7030A0"/>
                </a:solidFill>
                <a:latin typeface="Corbel" pitchFamily="34" charset="0"/>
              </a:rPr>
              <a:t>post_list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and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200" b="1" dirty="0" err="1">
                <a:solidFill>
                  <a:srgbClr val="7030A0"/>
                </a:solidFill>
                <a:latin typeface="Corbel" pitchFamily="34" charset="0"/>
              </a:rPr>
              <a:t>page_list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)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or </a:t>
            </a:r>
            <a:r>
              <a:rPr lang="en-IN" sz="2200" b="1" dirty="0" err="1">
                <a:solidFill>
                  <a:srgbClr val="7030A0"/>
                </a:solidFill>
                <a:latin typeface="Corbel" pitchFamily="34" charset="0"/>
              </a:rPr>
              <a:t>author_list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  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&lt;p&gt;The site has either both posts and pages or only author&lt;/p&gt;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is invalid syntax </a:t>
            </a:r>
            <a:r>
              <a:rPr lang="en-IN" sz="2400" dirty="0">
                <a:latin typeface="Corbel" pitchFamily="34" charset="0"/>
              </a:rPr>
              <a:t>and would throw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TemplateSyntaxError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exception.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Nested If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We can also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nest </a:t>
            </a:r>
            <a:r>
              <a:rPr lang="en-IN" sz="2400" dirty="0">
                <a:latin typeface="Corbel" pitchFamily="34" charset="0"/>
              </a:rPr>
              <a:t>one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if </a:t>
            </a:r>
            <a:r>
              <a:rPr lang="en-IN" sz="2400" dirty="0">
                <a:latin typeface="Corbel" pitchFamily="34" charset="0"/>
              </a:rPr>
              <a:t>tag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inside another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if </a:t>
            </a:r>
            <a:r>
              <a:rPr lang="en-IN" sz="2400" dirty="0">
                <a:latin typeface="Corbel" pitchFamily="34" charset="0"/>
              </a:rPr>
              <a:t>tag. </a:t>
            </a:r>
          </a:p>
          <a:p>
            <a:pPr>
              <a:buNone/>
            </a:pPr>
            <a:endParaRPr lang="en-IN" sz="2400" b="1" u="sng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fontAlgn="t">
              <a:buNone/>
            </a:pP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{% if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num &lt; 10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    {% if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num &gt; 5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      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&lt;p&gt;The num is greater than 5 but less than 10&lt;/p&gt;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    {%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%}    </a:t>
            </a:r>
          </a:p>
          <a:p>
            <a:pPr fontAlgn="t"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pPr fontAlgn="t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in</a:t>
            </a:r>
            <a:r>
              <a:rPr lang="en-US" sz="3200" b="1" dirty="0">
                <a:latin typeface="Corbel" pitchFamily="34" charset="0"/>
              </a:rPr>
              <a:t>,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not in </a:t>
            </a:r>
            <a:r>
              <a:rPr lang="en-US" sz="3200" b="1" dirty="0">
                <a:latin typeface="Corbel" pitchFamily="34" charset="0"/>
              </a:rPr>
              <a:t>And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is</a:t>
            </a:r>
            <a:r>
              <a:rPr lang="en-US" sz="3200" b="1" dirty="0">
                <a:latin typeface="Corbel" pitchFamily="34" charset="0"/>
              </a:rPr>
              <a:t>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in operator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if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number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list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&lt;p&gt;Yes the number is in the list&lt;/p&gt;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</a:t>
            </a:r>
            <a:r>
              <a:rPr lang="en-IN" sz="2400" dirty="0">
                <a:latin typeface="Corbel" pitchFamily="34" charset="0"/>
              </a:rPr>
              <a:t> operator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will check </a:t>
            </a:r>
            <a:r>
              <a:rPr lang="en-IN" sz="2400" dirty="0">
                <a:latin typeface="Corbel" pitchFamily="34" charset="0"/>
              </a:rPr>
              <a:t>whether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 is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If it is</a:t>
            </a:r>
            <a:r>
              <a:rPr lang="en-IN" sz="2400" dirty="0">
                <a:latin typeface="Corbel" pitchFamily="34" charset="0"/>
              </a:rPr>
              <a:t>, then the text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&lt;p&gt;Yes number is in the list&lt;/p&gt;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will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printed.</a:t>
            </a:r>
          </a:p>
          <a:p>
            <a:pPr fontAlgn="t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in</a:t>
            </a:r>
            <a:r>
              <a:rPr lang="en-US" sz="3200" b="1" dirty="0">
                <a:latin typeface="Corbel" pitchFamily="34" charset="0"/>
              </a:rPr>
              <a:t>,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not in </a:t>
            </a:r>
            <a:r>
              <a:rPr lang="en-US" sz="3200" b="1" dirty="0">
                <a:latin typeface="Corbel" pitchFamily="34" charset="0"/>
              </a:rPr>
              <a:t>And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is</a:t>
            </a:r>
            <a:r>
              <a:rPr lang="en-US" sz="3200" b="1" dirty="0">
                <a:latin typeface="Corbel" pitchFamily="34" charset="0"/>
              </a:rPr>
              <a:t>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not in operator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if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number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not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&lt;p&gt;Yes the number is not in the list&lt;/p&gt;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not in</a:t>
            </a:r>
            <a:r>
              <a:rPr lang="en-IN" sz="2400" dirty="0">
                <a:latin typeface="Corbel" pitchFamily="34" charset="0"/>
              </a:rPr>
              <a:t> operator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will check </a:t>
            </a:r>
            <a:r>
              <a:rPr lang="en-IN" sz="2400" dirty="0">
                <a:latin typeface="Corbel" pitchFamily="34" charset="0"/>
              </a:rPr>
              <a:t>whether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 is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or not.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If it is not</a:t>
            </a:r>
            <a:r>
              <a:rPr lang="en-IN" sz="2400" dirty="0">
                <a:latin typeface="Corbel" pitchFamily="34" charset="0"/>
              </a:rPr>
              <a:t>, then the text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&lt;p&gt;Yes the number is not in the list&lt;/p&gt;</a:t>
            </a:r>
            <a:r>
              <a:rPr lang="en-IN" sz="2400" dirty="0">
                <a:latin typeface="Corbel" pitchFamily="34" charset="0"/>
              </a:rPr>
              <a:t> will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printed.</a:t>
            </a:r>
          </a:p>
          <a:p>
            <a:pPr fontAlgn="t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in</a:t>
            </a:r>
            <a:r>
              <a:rPr lang="en-US" sz="3200" b="1" dirty="0">
                <a:latin typeface="Corbel" pitchFamily="34" charset="0"/>
              </a:rPr>
              <a:t>,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not in </a:t>
            </a:r>
            <a:r>
              <a:rPr lang="en-US" sz="3200" b="1" dirty="0">
                <a:latin typeface="Corbel" pitchFamily="34" charset="0"/>
              </a:rPr>
              <a:t>And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is</a:t>
            </a:r>
            <a:r>
              <a:rPr lang="en-US" sz="3200" b="1" dirty="0">
                <a:latin typeface="Corbel" pitchFamily="34" charset="0"/>
              </a:rPr>
              <a:t> Operator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is operator</a:t>
            </a: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is </a:t>
            </a:r>
            <a:r>
              <a:rPr lang="en-IN" sz="2400" dirty="0">
                <a:latin typeface="Corbel" pitchFamily="34" charset="0"/>
              </a:rPr>
              <a:t>operator 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is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compare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two objects</a:t>
            </a:r>
            <a:r>
              <a:rPr lang="en-IN" sz="2400" dirty="0">
                <a:latin typeface="Corbel" pitchFamily="34" charset="0"/>
              </a:rPr>
              <a:t>. If two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objects</a:t>
            </a:r>
            <a:r>
              <a:rPr lang="en-IN" sz="2400" dirty="0"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same</a:t>
            </a:r>
            <a:r>
              <a:rPr lang="en-IN" sz="2400" dirty="0">
                <a:latin typeface="Corbel" pitchFamily="34" charset="0"/>
              </a:rPr>
              <a:t> then the is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operator</a:t>
            </a:r>
            <a:r>
              <a:rPr lang="en-IN" sz="2400" dirty="0">
                <a:latin typeface="Corbel" pitchFamily="34" charset="0"/>
              </a:rPr>
              <a:t> returns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True.</a:t>
            </a:r>
            <a:r>
              <a:rPr lang="en-IN" sz="2400" dirty="0">
                <a:latin typeface="Corbel" pitchFamily="34" charset="0"/>
              </a:rPr>
              <a:t> Otherwise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False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if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obj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is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user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%}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&lt;p&gt;Yes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is same as user&lt;/p&gt;</a:t>
            </a: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object pointed to </a:t>
            </a:r>
            <a:r>
              <a:rPr lang="en-IN" sz="2400" dirty="0">
                <a:latin typeface="Corbel" pitchFamily="34" charset="0"/>
              </a:rPr>
              <a:t>by variable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obj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same as</a:t>
            </a:r>
            <a:r>
              <a:rPr lang="en-IN" sz="2400" dirty="0">
                <a:latin typeface="Corbel" pitchFamily="34" charset="0"/>
              </a:rPr>
              <a:t> that of variable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 then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the text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&lt;p&gt;Yes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obj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is same as user &lt;/p&gt; </a:t>
            </a:r>
            <a:r>
              <a:rPr lang="en-IN" sz="2400" dirty="0">
                <a:latin typeface="Corbel" pitchFamily="34" charset="0"/>
              </a:rPr>
              <a:t>would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printed.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lower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lower</a:t>
            </a:r>
            <a:r>
              <a:rPr lang="en-IN" sz="2400" dirty="0">
                <a:latin typeface="Corbel" pitchFamily="34" charset="0"/>
              </a:rPr>
              <a:t> filter, when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applied </a:t>
            </a:r>
            <a:r>
              <a:rPr lang="en-IN" sz="2400" dirty="0">
                <a:latin typeface="Corbel" pitchFamily="34" charset="0"/>
              </a:rPr>
              <a:t>to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converts</a:t>
            </a:r>
            <a:r>
              <a:rPr lang="en-IN" sz="2400" dirty="0">
                <a:latin typeface="Corbel" pitchFamily="34" charset="0"/>
              </a:rPr>
              <a:t> all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uppercase characters </a:t>
            </a:r>
            <a:r>
              <a:rPr lang="en-IN" sz="2400" dirty="0">
                <a:latin typeface="Corbel" pitchFamily="34" charset="0"/>
              </a:rPr>
              <a:t>in the variable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lowercase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equivalent. </a:t>
            </a:r>
          </a:p>
          <a:p>
            <a:endParaRPr lang="en-IN" sz="2400" b="1" u="sng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name|lower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}}&lt;/p&gt;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of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name</a:t>
            </a:r>
            <a:r>
              <a:rPr lang="en-IN" sz="2400" dirty="0">
                <a:latin typeface="Corbel" pitchFamily="34" charset="0"/>
              </a:rPr>
              <a:t> variable is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Kapoor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"</a:t>
            </a:r>
            <a:r>
              <a:rPr lang="en-IN" sz="2400" dirty="0">
                <a:latin typeface="Corbel" pitchFamily="34" charset="0"/>
              </a:rPr>
              <a:t> then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above code </a:t>
            </a:r>
            <a:r>
              <a:rPr lang="en-IN" sz="2400" dirty="0">
                <a:latin typeface="Corbel" pitchFamily="34" charset="0"/>
              </a:rPr>
              <a:t>would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produce</a:t>
            </a:r>
            <a:r>
              <a:rPr lang="en-IN" sz="2400" dirty="0">
                <a:latin typeface="Corbel" pitchFamily="34" charset="0"/>
              </a:rPr>
              <a:t> the following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HTML:</a:t>
            </a:r>
            <a:endParaRPr lang="en-IN" sz="2400" dirty="0">
              <a:latin typeface="Corbel" pitchFamily="34" charset="0"/>
            </a:endParaRPr>
          </a:p>
          <a:p>
            <a:pPr lvl="1" fontAlgn="t"/>
            <a:endParaRPr lang="en-IN" sz="1900" dirty="0">
              <a:latin typeface="Corbel" pitchFamily="34" charset="0"/>
            </a:endParaRPr>
          </a:p>
          <a:p>
            <a:pPr lvl="1" fontAlgn="t"/>
            <a:r>
              <a:rPr lang="en-IN" sz="1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p&gt;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kapoor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&lt;/p&gt;</a:t>
            </a:r>
          </a:p>
          <a:p>
            <a:pPr fontAlgn="t"/>
            <a:endParaRPr lang="en-IN" sz="2400" dirty="0"/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upper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upper</a:t>
            </a:r>
            <a:r>
              <a:rPr lang="en-IN" sz="2400" dirty="0">
                <a:latin typeface="Corbel" pitchFamily="34" charset="0"/>
              </a:rPr>
              <a:t> filter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exactly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opposite of lower filter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converts</a:t>
            </a:r>
            <a:r>
              <a:rPr lang="en-IN" sz="2400" dirty="0">
                <a:latin typeface="Corbel" pitchFamily="34" charset="0"/>
              </a:rPr>
              <a:t> all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characters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uppercase equivalent.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name|upper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}}&lt;/p&gt;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 of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name</a:t>
            </a:r>
            <a:r>
              <a:rPr lang="en-IN" sz="2400" dirty="0">
                <a:latin typeface="Corbel" pitchFamily="34" charset="0"/>
              </a:rPr>
              <a:t> variable is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"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kapoor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"</a:t>
            </a:r>
            <a:r>
              <a:rPr lang="en-IN" sz="2400" dirty="0">
                <a:latin typeface="Corbel" pitchFamily="34" charset="0"/>
              </a:rPr>
              <a:t> then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above code </a:t>
            </a:r>
            <a:r>
              <a:rPr lang="en-IN" sz="2400" dirty="0">
                <a:latin typeface="Corbel" pitchFamily="34" charset="0"/>
              </a:rPr>
              <a:t>would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produce</a:t>
            </a:r>
            <a:r>
              <a:rPr lang="en-IN" sz="2400" dirty="0">
                <a:latin typeface="Corbel" pitchFamily="34" charset="0"/>
              </a:rPr>
              <a:t> the following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 fontAlgn="t"/>
            <a:endParaRPr lang="en-IN" sz="1900" b="1" dirty="0">
              <a:latin typeface="Corbel" pitchFamily="34" charset="0"/>
            </a:endParaRP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&lt;p&gt;SACHIN KAPOOR&lt;/p&gt;</a:t>
            </a:r>
          </a:p>
          <a:p>
            <a:pPr fontAlgn="t"/>
            <a:endParaRPr lang="en-IN" sz="2400" dirty="0"/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capfirst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capfirst</a:t>
            </a:r>
            <a:r>
              <a:rPr lang="en-IN" sz="2400" dirty="0">
                <a:latin typeface="Corbel" pitchFamily="34" charset="0"/>
              </a:rPr>
              <a:t> filter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converts </a:t>
            </a:r>
            <a:r>
              <a:rPr lang="en-IN" sz="2400" dirty="0">
                <a:latin typeface="Corbel" pitchFamily="34" charset="0"/>
              </a:rPr>
              <a:t>only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character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 to it’s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uppercase</a:t>
            </a:r>
            <a:r>
              <a:rPr lang="en-IN" sz="2400" dirty="0">
                <a:latin typeface="Corbel" pitchFamily="34" charset="0"/>
              </a:rPr>
              <a:t> equivalent.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 fontAlgn="t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p&gt;{{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name|capfirst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}}&lt;/p&gt;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u="sng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IN" sz="2400" dirty="0">
                <a:latin typeface="Corbel" pitchFamily="34" charset="0"/>
              </a:rPr>
              <a:t> contains "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kapoor</a:t>
            </a:r>
            <a:r>
              <a:rPr lang="en-IN" sz="2400" dirty="0">
                <a:latin typeface="Corbel" pitchFamily="34" charset="0"/>
              </a:rPr>
              <a:t>" then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above code </a:t>
            </a:r>
            <a:r>
              <a:rPr lang="en-IN" sz="2400" dirty="0">
                <a:latin typeface="Corbel" pitchFamily="34" charset="0"/>
              </a:rPr>
              <a:t>would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produce</a:t>
            </a:r>
            <a:r>
              <a:rPr lang="en-IN" sz="2400" dirty="0">
                <a:latin typeface="Corbel" pitchFamily="34" charset="0"/>
              </a:rPr>
              <a:t> the following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 fontAlgn="t"/>
            <a:endParaRPr lang="en-IN" sz="1900" dirty="0">
              <a:latin typeface="Corbel" pitchFamily="34" charset="0"/>
            </a:endParaRP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kapoor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&lt;/p&gt;</a:t>
            </a:r>
          </a:p>
          <a:p>
            <a:pPr fontAlgn="t"/>
            <a:endParaRPr lang="en-US" sz="2400" b="1" u="sng" dirty="0">
              <a:latin typeface="Corbel" pitchFamily="34" charset="0"/>
            </a:endParaRP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title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title</a:t>
            </a:r>
            <a:r>
              <a:rPr lang="en-IN" sz="2400" dirty="0">
                <a:latin typeface="Corbel" pitchFamily="34" charset="0"/>
              </a:rPr>
              <a:t> filter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capitalizes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letter </a:t>
            </a:r>
            <a:r>
              <a:rPr lang="en-IN" sz="2400" dirty="0">
                <a:latin typeface="Corbel" pitchFamily="34" charset="0"/>
              </a:rPr>
              <a:t>of every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word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name|title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}}&lt;/p&gt;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IN" sz="2400" dirty="0">
                <a:latin typeface="Corbel" pitchFamily="34" charset="0"/>
              </a:rPr>
              <a:t> contains  "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kapoor</a:t>
            </a:r>
            <a:r>
              <a:rPr lang="en-IN" sz="2400" dirty="0">
                <a:latin typeface="Corbel" pitchFamily="34" charset="0"/>
              </a:rPr>
              <a:t>" then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above code </a:t>
            </a:r>
            <a:r>
              <a:rPr lang="en-IN" sz="2400" dirty="0">
                <a:latin typeface="Corbel" pitchFamily="34" charset="0"/>
              </a:rPr>
              <a:t>would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produce</a:t>
            </a:r>
            <a:r>
              <a:rPr lang="en-IN" sz="2400" dirty="0">
                <a:latin typeface="Corbel" pitchFamily="34" charset="0"/>
              </a:rPr>
              <a:t> the following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 fontAlgn="t"/>
            <a:endParaRPr lang="en-IN" sz="1900" b="1" dirty="0">
              <a:solidFill>
                <a:srgbClr val="FF0000"/>
              </a:solidFill>
              <a:latin typeface="Corbel" pitchFamily="34" charset="0"/>
            </a:endParaRP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Kapoor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&lt;/p&gt;</a:t>
            </a:r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length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length </a:t>
            </a:r>
            <a:r>
              <a:rPr lang="en-IN" sz="2400" dirty="0">
                <a:latin typeface="Corbel" pitchFamily="34" charset="0"/>
              </a:rPr>
              <a:t>filter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determines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length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</a:t>
            </a:r>
            <a:r>
              <a:rPr lang="en-IN" sz="2400" dirty="0">
                <a:latin typeface="Corbel" pitchFamily="34" charset="0"/>
              </a:rPr>
              <a:t>. It works with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string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dictionary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tuples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&lt;p&gt;The length variable name is {{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name|length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}}&lt;/p&gt;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IN" sz="2400" dirty="0">
                <a:latin typeface="Corbel" pitchFamily="34" charset="0"/>
              </a:rPr>
              <a:t> contains  "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kapoor</a:t>
            </a:r>
            <a:r>
              <a:rPr lang="en-IN" sz="2400" dirty="0">
                <a:latin typeface="Corbel" pitchFamily="34" charset="0"/>
              </a:rPr>
              <a:t>" then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above code </a:t>
            </a:r>
            <a:r>
              <a:rPr lang="en-IN" sz="2400" dirty="0">
                <a:latin typeface="Corbel" pitchFamily="34" charset="0"/>
              </a:rPr>
              <a:t>would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produce</a:t>
            </a:r>
            <a:r>
              <a:rPr lang="en-IN" sz="2400" dirty="0">
                <a:latin typeface="Corbel" pitchFamily="34" charset="0"/>
              </a:rPr>
              <a:t> the following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lvl="1" fontAlgn="t"/>
            <a:endParaRPr lang="en-IN" sz="1900" b="1" dirty="0">
              <a:solidFill>
                <a:srgbClr val="FF0000"/>
              </a:solidFill>
              <a:latin typeface="Corbel" pitchFamily="34" charset="0"/>
            </a:endParaRP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&lt;p&gt;The length variable name is 13&lt;/p&gt;</a:t>
            </a:r>
          </a:p>
          <a:p>
            <a:pPr fontAlgn="t"/>
            <a:endParaRPr lang="en-US" sz="2400" b="1" u="sng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US" sz="3200" b="1" dirty="0">
                <a:latin typeface="Corbel" pitchFamily="34" charset="0"/>
              </a:rPr>
              <a:t> Filter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pluralize</a:t>
            </a:r>
            <a:r>
              <a:rPr lang="en-IN" sz="2400" dirty="0">
                <a:latin typeface="Corbel" pitchFamily="34" charset="0"/>
              </a:rPr>
              <a:t> filter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used to handle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suffixes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Lets take an example:</a:t>
            </a:r>
          </a:p>
          <a:p>
            <a:pPr lvl="1" fontAlgn="t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&lt;p&gt;You have {{ num }} products in your cart&lt;/p&gt;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</a:t>
            </a:r>
            <a:r>
              <a:rPr lang="en-IN" sz="2400" dirty="0">
                <a:latin typeface="Corbel" pitchFamily="34" charset="0"/>
              </a:rPr>
              <a:t> is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IN" sz="2400" dirty="0">
                <a:latin typeface="Corbel" pitchFamily="34" charset="0"/>
              </a:rPr>
              <a:t> then we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would like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display.</a:t>
            </a: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&lt;p&gt;You have 1 product in your cart&lt;/p&gt;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On the other and if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</a:t>
            </a:r>
            <a:r>
              <a:rPr lang="en-IN" sz="2400" dirty="0">
                <a:latin typeface="Corbel" pitchFamily="34" charset="0"/>
              </a:rPr>
              <a:t> is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IN" sz="2400" dirty="0">
                <a:latin typeface="Corbel" pitchFamily="34" charset="0"/>
              </a:rPr>
              <a:t> then we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would like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display.</a:t>
            </a:r>
          </a:p>
          <a:p>
            <a:pPr lvl="1" fontAlgn="t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&lt;p&gt;You have 10 products in your cart&lt;/p&gt;</a:t>
            </a:r>
          </a:p>
          <a:p>
            <a:r>
              <a:rPr lang="en-IN" sz="2400" dirty="0">
                <a:latin typeface="Corbel" pitchFamily="34" charset="0"/>
              </a:rPr>
              <a:t>Notice the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</a:t>
            </a:r>
            <a:r>
              <a:rPr lang="en-IN" sz="2400" dirty="0">
                <a:latin typeface="Corbel" pitchFamily="34" charset="0"/>
              </a:rPr>
              <a:t> in the string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products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t">
              <a:buNone/>
            </a:pPr>
            <a:endParaRPr lang="en-US" sz="2400" b="1" u="sng" dirty="0">
              <a:latin typeface="Corbel" pitchFamily="34" charset="0"/>
            </a:endParaRPr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5316</TotalTime>
  <Words>628</Words>
  <Application>Microsoft Office PowerPoint</Application>
  <PresentationFormat>On-screen Show (4:3)</PresentationFormat>
  <Paragraphs>421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Template Filters</vt:lpstr>
      <vt:lpstr>The lower Filter</vt:lpstr>
      <vt:lpstr>The upper Filter</vt:lpstr>
      <vt:lpstr>The capfirst Filter</vt:lpstr>
      <vt:lpstr>The title Filter</vt:lpstr>
      <vt:lpstr>The length Filter</vt:lpstr>
      <vt:lpstr>The pluralize Filter</vt:lpstr>
      <vt:lpstr>The pluralize Filter</vt:lpstr>
      <vt:lpstr>The pluralize Filter</vt:lpstr>
      <vt:lpstr>The pluralize Filter</vt:lpstr>
      <vt:lpstr>The pluralize Filter</vt:lpstr>
      <vt:lpstr>The date Filter</vt:lpstr>
      <vt:lpstr>The date Filter</vt:lpstr>
      <vt:lpstr>The date Filter</vt:lpstr>
      <vt:lpstr>Format Strings For The date Filter</vt:lpstr>
      <vt:lpstr>The date Filter</vt:lpstr>
      <vt:lpstr>The date Filter</vt:lpstr>
      <vt:lpstr>The default Filter</vt:lpstr>
      <vt:lpstr>The add Filter</vt:lpstr>
      <vt:lpstr>The divisibleby Filter</vt:lpstr>
      <vt:lpstr>Template Tags</vt:lpstr>
      <vt:lpstr>The if Tag</vt:lpstr>
      <vt:lpstr>The if Tag</vt:lpstr>
      <vt:lpstr>The if-else Tag</vt:lpstr>
      <vt:lpstr>The if-elif-else Tag</vt:lpstr>
      <vt:lpstr>Comments</vt:lpstr>
      <vt:lpstr>Using Logical Operators</vt:lpstr>
      <vt:lpstr>Using Logical Operators</vt:lpstr>
      <vt:lpstr>Using Logical Operators</vt:lpstr>
      <vt:lpstr>Combining Logical Operators</vt:lpstr>
      <vt:lpstr>Caution!!</vt:lpstr>
      <vt:lpstr>Nested If</vt:lpstr>
      <vt:lpstr>in, not in And is Operator</vt:lpstr>
      <vt:lpstr>in, not in And is Operator</vt:lpstr>
      <vt:lpstr>in, not in And is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469</cp:revision>
  <dcterms:created xsi:type="dcterms:W3CDTF">2015-12-21T13:46:48Z</dcterms:created>
  <dcterms:modified xsi:type="dcterms:W3CDTF">2021-04-03T06:46:54Z</dcterms:modified>
</cp:coreProperties>
</file>