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598" r:id="rId4"/>
    <p:sldId id="621" r:id="rId5"/>
    <p:sldId id="622" r:id="rId6"/>
    <p:sldId id="623" r:id="rId7"/>
    <p:sldId id="624" r:id="rId8"/>
    <p:sldId id="620" r:id="rId9"/>
    <p:sldId id="617" r:id="rId10"/>
    <p:sldId id="600" r:id="rId11"/>
    <p:sldId id="601" r:id="rId12"/>
    <p:sldId id="602" r:id="rId13"/>
    <p:sldId id="603" r:id="rId14"/>
    <p:sldId id="604" r:id="rId15"/>
    <p:sldId id="605" r:id="rId16"/>
    <p:sldId id="606" r:id="rId17"/>
    <p:sldId id="607" r:id="rId18"/>
    <p:sldId id="608" r:id="rId19"/>
    <p:sldId id="609" r:id="rId20"/>
    <p:sldId id="610" r:id="rId21"/>
    <p:sldId id="611" r:id="rId22"/>
    <p:sldId id="618" r:id="rId23"/>
    <p:sldId id="61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54AA0C22-23D1-40F5-970D-5F0BC5C80A4E}"/>
    <pc:docChg chg="modSld">
      <pc:chgData name="Sharma Computer Academy" userId="08476b32c11f4418" providerId="LiveId" clId="{54AA0C22-23D1-40F5-970D-5F0BC5C80A4E}" dt="2021-04-01T06:46:44.020" v="20"/>
      <pc:docMkLst>
        <pc:docMk/>
      </pc:docMkLst>
      <pc:sldChg chg="modAnim">
        <pc:chgData name="Sharma Computer Academy" userId="08476b32c11f4418" providerId="LiveId" clId="{54AA0C22-23D1-40F5-970D-5F0BC5C80A4E}" dt="2021-04-01T06:45:17.065" v="4"/>
        <pc:sldMkLst>
          <pc:docMk/>
          <pc:sldMk cId="0" sldId="606"/>
        </pc:sldMkLst>
      </pc:sldChg>
      <pc:sldChg chg="modAnim">
        <pc:chgData name="Sharma Computer Academy" userId="08476b32c11f4418" providerId="LiveId" clId="{54AA0C22-23D1-40F5-970D-5F0BC5C80A4E}" dt="2021-04-01T06:45:44.628" v="8"/>
        <pc:sldMkLst>
          <pc:docMk/>
          <pc:sldMk cId="0" sldId="607"/>
        </pc:sldMkLst>
      </pc:sldChg>
      <pc:sldChg chg="modAnim">
        <pc:chgData name="Sharma Computer Academy" userId="08476b32c11f4418" providerId="LiveId" clId="{54AA0C22-23D1-40F5-970D-5F0BC5C80A4E}" dt="2021-04-01T06:46:09.589" v="12"/>
        <pc:sldMkLst>
          <pc:docMk/>
          <pc:sldMk cId="0" sldId="608"/>
        </pc:sldMkLst>
      </pc:sldChg>
      <pc:sldChg chg="modAnim">
        <pc:chgData name="Sharma Computer Academy" userId="08476b32c11f4418" providerId="LiveId" clId="{54AA0C22-23D1-40F5-970D-5F0BC5C80A4E}" dt="2021-04-01T06:46:19.519" v="14"/>
        <pc:sldMkLst>
          <pc:docMk/>
          <pc:sldMk cId="0" sldId="609"/>
        </pc:sldMkLst>
      </pc:sldChg>
      <pc:sldChg chg="modAnim">
        <pc:chgData name="Sharma Computer Academy" userId="08476b32c11f4418" providerId="LiveId" clId="{54AA0C22-23D1-40F5-970D-5F0BC5C80A4E}" dt="2021-04-01T06:46:30.676" v="16"/>
        <pc:sldMkLst>
          <pc:docMk/>
          <pc:sldMk cId="0" sldId="610"/>
        </pc:sldMkLst>
      </pc:sldChg>
      <pc:sldChg chg="modAnim">
        <pc:chgData name="Sharma Computer Academy" userId="08476b32c11f4418" providerId="LiveId" clId="{54AA0C22-23D1-40F5-970D-5F0BC5C80A4E}" dt="2021-04-01T06:46:44.020" v="20"/>
        <pc:sldMkLst>
          <pc:docMk/>
          <pc:sldMk cId="0" sldId="611"/>
        </pc:sldMkLst>
      </pc:sldChg>
      <pc:sldChg chg="modAnim">
        <pc:chgData name="Sharma Computer Academy" userId="08476b32c11f4418" providerId="LiveId" clId="{54AA0C22-23D1-40F5-970D-5F0BC5C80A4E}" dt="2021-04-01T06:42:01.277" v="0"/>
        <pc:sldMkLst>
          <pc:docMk/>
          <pc:sldMk cId="0" sldId="6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01-04-2021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01-04-2021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01-04-2021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01-04-2021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3600" dirty="0">
                <a:solidFill>
                  <a:srgbClr val="FF0000"/>
                </a:solidFill>
                <a:latin typeface="Corbel" pitchFamily="34" charset="0"/>
              </a:rPr>
              <a:t>Lecture 13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for</a:t>
            </a:r>
            <a:r>
              <a:rPr lang="en-US" sz="3200" b="1" dirty="0">
                <a:latin typeface="Corbel" pitchFamily="34" charset="0"/>
              </a:rPr>
              <a:t> Tag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>
                <a:latin typeface="Corbel" pitchFamily="34" charset="0"/>
              </a:rPr>
              <a:t>The for tag in reverse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print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list</a:t>
            </a:r>
            <a:r>
              <a:rPr lang="en-IN" sz="2400" dirty="0">
                <a:latin typeface="Corbel" pitchFamily="34" charset="0"/>
              </a:rPr>
              <a:t> in 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reverse order </a:t>
            </a:r>
            <a:r>
              <a:rPr lang="en-IN" sz="2400" dirty="0">
                <a:latin typeface="Corbel" pitchFamily="34" charset="0"/>
              </a:rPr>
              <a:t>we just have to add </a:t>
            </a:r>
            <a:r>
              <a:rPr lang="en-IN" sz="2400" b="1" u="sng" dirty="0">
                <a:solidFill>
                  <a:srgbClr val="C00000"/>
                </a:solidFill>
                <a:latin typeface="Corbel" pitchFamily="34" charset="0"/>
              </a:rPr>
              <a:t>reversed </a:t>
            </a:r>
            <a:r>
              <a:rPr lang="en-IN" sz="2400" dirty="0">
                <a:latin typeface="Corbel" pitchFamily="34" charset="0"/>
              </a:rPr>
              <a:t>keyword after the name of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list </a:t>
            </a:r>
            <a:r>
              <a:rPr lang="en-IN" sz="2400" dirty="0">
                <a:latin typeface="Corbel" pitchFamily="34" charset="0"/>
              </a:rPr>
              <a:t>as follows.</a:t>
            </a:r>
          </a:p>
          <a:p>
            <a:pPr fontAlgn="t">
              <a:buNone/>
            </a:pP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for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i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in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mylist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reversed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%}</a:t>
            </a: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&lt;p&gt;The value of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i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 is {{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i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 }}&lt;/p&gt;</a:t>
            </a: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endfor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%}</a:t>
            </a:r>
          </a:p>
          <a:p>
            <a:pPr fontAlgn="t"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for</a:t>
            </a:r>
            <a:r>
              <a:rPr lang="en-US" sz="3200" b="1" dirty="0">
                <a:latin typeface="Corbel" pitchFamily="34" charset="0"/>
              </a:rPr>
              <a:t> Tag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>
                <a:latin typeface="Corbel" pitchFamily="34" charset="0"/>
              </a:rPr>
              <a:t>The for tag on dictionary</a:t>
            </a: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Similarly</a:t>
            </a:r>
            <a:r>
              <a:rPr lang="en-IN" sz="2400" dirty="0">
                <a:latin typeface="Corbel" pitchFamily="34" charset="0"/>
              </a:rPr>
              <a:t>, we can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access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elements</a:t>
            </a:r>
            <a:r>
              <a:rPr lang="en-IN" sz="2400" dirty="0">
                <a:latin typeface="Corbel" pitchFamily="34" charset="0"/>
              </a:rPr>
              <a:t> of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dictionary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Let’s say </a:t>
            </a:r>
            <a:r>
              <a:rPr lang="en-IN" sz="2400" dirty="0">
                <a:latin typeface="Corbel" pitchFamily="34" charset="0"/>
              </a:rPr>
              <a:t>our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context</a:t>
            </a:r>
            <a:r>
              <a:rPr lang="en-IN" sz="2400" dirty="0">
                <a:latin typeface="Corbel" pitchFamily="34" charset="0"/>
              </a:rPr>
              <a:t> variable contains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dictionary</a:t>
            </a:r>
            <a:r>
              <a:rPr lang="en-IN" sz="2400" dirty="0">
                <a:latin typeface="Corbel" pitchFamily="34" charset="0"/>
              </a:rPr>
              <a:t> named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dict.</a:t>
            </a:r>
          </a:p>
          <a:p>
            <a:pPr fontAlgn="t">
              <a:buNone/>
            </a:pPr>
            <a:endParaRPr lang="en-IN" sz="2300" b="1" dirty="0">
              <a:solidFill>
                <a:srgbClr val="7030A0"/>
              </a:solidFill>
              <a:latin typeface="Corbel" pitchFamily="34" charset="0"/>
            </a:endParaRPr>
          </a:p>
          <a:p>
            <a:pPr fontAlgn="t">
              <a:buNone/>
            </a:pPr>
            <a:r>
              <a:rPr lang="en-IN" sz="2300" b="1" dirty="0">
                <a:solidFill>
                  <a:srgbClr val="7030A0"/>
                </a:solidFill>
                <a:latin typeface="Corbel" pitchFamily="34" charset="0"/>
              </a:rPr>
              <a:t>	</a:t>
            </a:r>
            <a:r>
              <a:rPr lang="en-IN" sz="2300" b="1" dirty="0" err="1">
                <a:solidFill>
                  <a:srgbClr val="7030A0"/>
                </a:solidFill>
                <a:latin typeface="Corbel" pitchFamily="34" charset="0"/>
              </a:rPr>
              <a:t>dict</a:t>
            </a:r>
            <a:r>
              <a:rPr lang="en-IN" sz="2300" b="1" dirty="0">
                <a:solidFill>
                  <a:srgbClr val="7030A0"/>
                </a:solidFill>
                <a:latin typeface="Corbel" pitchFamily="34" charset="0"/>
              </a:rPr>
              <a:t> = { '</a:t>
            </a:r>
            <a:r>
              <a:rPr lang="en-IN" sz="2300" b="1" dirty="0" err="1">
                <a:solidFill>
                  <a:srgbClr val="7030A0"/>
                </a:solidFill>
                <a:latin typeface="Corbel" pitchFamily="34" charset="0"/>
              </a:rPr>
              <a:t>uno</a:t>
            </a:r>
            <a:r>
              <a:rPr lang="en-IN" sz="2300" b="1" dirty="0">
                <a:solidFill>
                  <a:srgbClr val="7030A0"/>
                </a:solidFill>
                <a:latin typeface="Corbel" pitchFamily="34" charset="0"/>
              </a:rPr>
              <a:t>': 'one', 'dos': 'two', '</a:t>
            </a:r>
            <a:r>
              <a:rPr lang="en-IN" sz="2300" b="1" dirty="0" err="1">
                <a:solidFill>
                  <a:srgbClr val="7030A0"/>
                </a:solidFill>
                <a:latin typeface="Corbel" pitchFamily="34" charset="0"/>
              </a:rPr>
              <a:t>tres</a:t>
            </a:r>
            <a:r>
              <a:rPr lang="en-IN" sz="2300" b="1" dirty="0">
                <a:solidFill>
                  <a:srgbClr val="7030A0"/>
                </a:solidFill>
                <a:latin typeface="Corbel" pitchFamily="34" charset="0"/>
              </a:rPr>
              <a:t>': 'three', '</a:t>
            </a:r>
            <a:r>
              <a:rPr lang="en-IN" sz="2300" b="1" dirty="0" err="1">
                <a:solidFill>
                  <a:srgbClr val="7030A0"/>
                </a:solidFill>
                <a:latin typeface="Corbel" pitchFamily="34" charset="0"/>
              </a:rPr>
              <a:t>cuatro</a:t>
            </a:r>
            <a:r>
              <a:rPr lang="en-IN" sz="2300" b="1" dirty="0">
                <a:solidFill>
                  <a:srgbClr val="7030A0"/>
                </a:solidFill>
                <a:latin typeface="Corbel" pitchFamily="34" charset="0"/>
              </a:rPr>
              <a:t>': 'four' }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access</a:t>
            </a:r>
            <a:r>
              <a:rPr lang="en-IN" sz="2400" dirty="0">
                <a:latin typeface="Corbel" pitchFamily="34" charset="0"/>
              </a:rPr>
              <a:t> 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dictionary</a:t>
            </a:r>
            <a:r>
              <a:rPr lang="en-IN" sz="2400" dirty="0">
                <a:latin typeface="Corbel" pitchFamily="34" charset="0"/>
              </a:rPr>
              <a:t> inside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template</a:t>
            </a:r>
            <a:r>
              <a:rPr lang="en-IN" sz="2400" dirty="0">
                <a:latin typeface="Corbel" pitchFamily="34" charset="0"/>
              </a:rPr>
              <a:t> use the following code:</a:t>
            </a:r>
          </a:p>
          <a:p>
            <a:pPr fontAlgn="t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for k, v in </a:t>
            </a: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dict.items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%}</a:t>
            </a:r>
          </a:p>
          <a:p>
            <a:pPr fontAlgn="t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&lt;p&gt;{{ k }} : {{ v }}&lt;/p&gt;</a:t>
            </a:r>
          </a:p>
          <a:p>
            <a:pPr fontAlgn="t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endfor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%}</a:t>
            </a:r>
          </a:p>
          <a:p>
            <a:pPr fontAlgn="t">
              <a:buNone/>
            </a:pP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929454" y="4929198"/>
            <a:ext cx="15716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>
              <a:buNone/>
            </a:pPr>
            <a:r>
              <a:rPr lang="en-IN" sz="2000" b="1" u="sng" dirty="0">
                <a:latin typeface="Corbel" pitchFamily="34" charset="0"/>
              </a:rPr>
              <a:t>Output:</a:t>
            </a:r>
          </a:p>
          <a:p>
            <a:pPr fontAlgn="t">
              <a:buNone/>
            </a:pPr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uno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 : one</a:t>
            </a:r>
          </a:p>
          <a:p>
            <a:pPr fontAlgn="t">
              <a:buNone/>
            </a:pP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dos : two</a:t>
            </a:r>
          </a:p>
          <a:p>
            <a:pPr fontAlgn="t">
              <a:buNone/>
            </a:pPr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tres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 : three</a:t>
            </a:r>
          </a:p>
          <a:p>
            <a:pPr fontAlgn="t">
              <a:buNone/>
            </a:pPr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cuatro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 : four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for empty</a:t>
            </a:r>
            <a:r>
              <a:rPr lang="en-US" sz="3200" b="1" dirty="0">
                <a:latin typeface="Corbel" pitchFamily="34" charset="0"/>
              </a:rPr>
              <a:t> Tag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>
                <a:latin typeface="Corbel" pitchFamily="34" charset="0"/>
              </a:rPr>
              <a:t>The for empty tag</a:t>
            </a: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Suppose</a:t>
            </a:r>
            <a:r>
              <a:rPr lang="en-IN" sz="2400" dirty="0">
                <a:latin typeface="Corbel" pitchFamily="34" charset="0"/>
              </a:rPr>
              <a:t> we have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context</a:t>
            </a:r>
            <a:r>
              <a:rPr lang="en-IN" sz="2400" dirty="0">
                <a:latin typeface="Corbel" pitchFamily="34" charset="0"/>
              </a:rPr>
              <a:t> variable called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post_list</a:t>
            </a:r>
            <a:r>
              <a:rPr lang="en-IN" sz="2400" dirty="0">
                <a:latin typeface="Corbel" pitchFamily="34" charset="0"/>
              </a:rPr>
              <a:t> which is a list of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post objects </a:t>
            </a:r>
            <a:r>
              <a:rPr lang="en-IN" sz="2400" dirty="0">
                <a:latin typeface="Corbel" pitchFamily="34" charset="0"/>
              </a:rPr>
              <a:t>having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data member </a:t>
            </a:r>
            <a:r>
              <a:rPr lang="en-IN" sz="2400" dirty="0">
                <a:latin typeface="Corbel" pitchFamily="34" charset="0"/>
              </a:rPr>
              <a:t>called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title</a:t>
            </a:r>
            <a:r>
              <a:rPr lang="en-IN" sz="2400" dirty="0">
                <a:latin typeface="Corbel" pitchFamily="34" charset="0"/>
              </a:rPr>
              <a:t>. Our job is to print a list of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titles</a:t>
            </a:r>
            <a:r>
              <a:rPr lang="en-IN" sz="2400" dirty="0">
                <a:latin typeface="Corbel" pitchFamily="34" charset="0"/>
              </a:rPr>
              <a:t> all blog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posts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latin typeface="Corbel" pitchFamily="34" charset="0"/>
              </a:rPr>
              <a:t>Can you write the code ?</a:t>
            </a:r>
          </a:p>
          <a:p>
            <a:pPr fontAlgn="t">
              <a:buNone/>
            </a:pPr>
            <a:endParaRPr lang="en-IN" sz="2400" dirty="0">
              <a:latin typeface="Corbel" pitchFamily="34" charset="0"/>
            </a:endParaRP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for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post in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post_list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%}</a:t>
            </a: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&lt;h2&gt;{{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post.title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 }}&lt;/h2&gt;</a:t>
            </a: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endfor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%}</a:t>
            </a:r>
          </a:p>
          <a:p>
            <a:pPr fontAlgn="t">
              <a:buNone/>
            </a:pPr>
            <a:r>
              <a:rPr lang="en-US" sz="2000" b="1" dirty="0">
                <a:latin typeface="Corbel" pitchFamily="34" charset="0"/>
              </a:rPr>
              <a:t>Can you figure out the problem with the above code ?</a:t>
            </a:r>
          </a:p>
          <a:p>
            <a:pPr fontAlgn="t">
              <a:buNone/>
            </a:pP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for empty</a:t>
            </a:r>
            <a:r>
              <a:rPr lang="en-US" sz="3200" b="1" dirty="0">
                <a:latin typeface="Corbel" pitchFamily="34" charset="0"/>
              </a:rPr>
              <a:t> Tag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>
                <a:latin typeface="Corbel" pitchFamily="34" charset="0"/>
              </a:rPr>
              <a:t>The for empty tag</a:t>
            </a:r>
          </a:p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problem</a:t>
            </a:r>
            <a:r>
              <a:rPr lang="en-IN" sz="2400" dirty="0">
                <a:latin typeface="Corbel" pitchFamily="34" charset="0"/>
              </a:rPr>
              <a:t> is that we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haven’t checked </a:t>
            </a:r>
            <a:r>
              <a:rPr lang="en-IN" sz="2400" dirty="0">
                <a:latin typeface="Corbel" pitchFamily="34" charset="0"/>
              </a:rPr>
              <a:t>whether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any blog posts exists </a:t>
            </a:r>
            <a:r>
              <a:rPr lang="en-IN" sz="2400" dirty="0">
                <a:latin typeface="Corbel" pitchFamily="34" charset="0"/>
              </a:rPr>
              <a:t>or not. </a:t>
            </a:r>
          </a:p>
          <a:p>
            <a:r>
              <a:rPr lang="en-IN" sz="2400" b="1" dirty="0">
                <a:latin typeface="Corbel" pitchFamily="34" charset="0"/>
              </a:rPr>
              <a:t>Can you provide a solution ?</a:t>
            </a:r>
          </a:p>
          <a:p>
            <a:pPr fontAlgn="t">
              <a:buNone/>
            </a:pP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t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if 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post_list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%}</a:t>
            </a:r>
          </a:p>
          <a:p>
            <a:pPr fontAlgn="t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  	{%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for post in 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post_list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%}</a:t>
            </a:r>
          </a:p>
          <a:p>
            <a:pPr fontAlgn="t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        		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&lt;h2&gt;{{ 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post.title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 }}&lt;/h2&gt;</a:t>
            </a:r>
          </a:p>
          <a:p>
            <a:pPr fontAlgn="t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    	{% 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endfor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%}</a:t>
            </a:r>
          </a:p>
          <a:p>
            <a:pPr fontAlgn="t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else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%}</a:t>
            </a:r>
          </a:p>
          <a:p>
            <a:pPr fontAlgn="t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    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No post published yet.</a:t>
            </a:r>
          </a:p>
          <a:p>
            <a:pPr fontAlgn="t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endif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%}</a:t>
            </a:r>
          </a:p>
          <a:p>
            <a:pPr fontAlgn="t">
              <a:buNone/>
            </a:pP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for empty</a:t>
            </a:r>
            <a:r>
              <a:rPr lang="en-US" sz="3200" b="1" dirty="0">
                <a:latin typeface="Corbel" pitchFamily="34" charset="0"/>
              </a:rPr>
              <a:t> Tag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>
                <a:solidFill>
                  <a:srgbClr val="C00000"/>
                </a:solidFill>
                <a:latin typeface="Corbel" pitchFamily="34" charset="0"/>
              </a:rPr>
              <a:t>Alternate Solution </a:t>
            </a:r>
            <a:r>
              <a:rPr lang="en-IN" sz="2400" b="1" u="sng" dirty="0">
                <a:latin typeface="Corbel" pitchFamily="34" charset="0"/>
              </a:rPr>
              <a:t>:The for empty tag</a:t>
            </a:r>
          </a:p>
          <a:p>
            <a:r>
              <a:rPr lang="en-IN" sz="2400" dirty="0">
                <a:latin typeface="Corbel" pitchFamily="34" charset="0"/>
              </a:rPr>
              <a:t>This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kind of pattern </a:t>
            </a:r>
            <a:r>
              <a:rPr lang="en-IN" sz="2400" dirty="0">
                <a:latin typeface="Corbel" pitchFamily="34" charset="0"/>
              </a:rPr>
              <a:t>is so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common</a:t>
            </a:r>
            <a:r>
              <a:rPr lang="en-IN" sz="2400" dirty="0">
                <a:latin typeface="Corbel" pitchFamily="34" charset="0"/>
              </a:rPr>
              <a:t> that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provides a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nice shortcut </a:t>
            </a:r>
            <a:r>
              <a:rPr lang="en-IN" sz="2400" dirty="0">
                <a:latin typeface="Corbel" pitchFamily="34" charset="0"/>
              </a:rPr>
              <a:t>to it.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for</a:t>
            </a:r>
            <a:r>
              <a:rPr lang="en-IN" sz="2400" dirty="0">
                <a:latin typeface="Corbel" pitchFamily="34" charset="0"/>
              </a:rPr>
              <a:t> tag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can take </a:t>
            </a:r>
            <a:r>
              <a:rPr lang="en-IN" sz="2400" dirty="0">
                <a:latin typeface="Corbel" pitchFamily="34" charset="0"/>
              </a:rPr>
              <a:t>an additional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empty %}</a:t>
            </a:r>
            <a:r>
              <a:rPr lang="en-IN" sz="2400" dirty="0"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tag</a:t>
            </a:r>
            <a:r>
              <a:rPr lang="en-IN" sz="2400" dirty="0">
                <a:latin typeface="Corbel" pitchFamily="34" charset="0"/>
              </a:rPr>
              <a:t>. This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tag </a:t>
            </a:r>
            <a:r>
              <a:rPr lang="en-IN" sz="2400" dirty="0">
                <a:latin typeface="Corbel" pitchFamily="34" charset="0"/>
              </a:rPr>
              <a:t>let you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define</a:t>
            </a:r>
            <a:r>
              <a:rPr lang="en-IN" sz="2400" dirty="0">
                <a:latin typeface="Corbel" pitchFamily="34" charset="0"/>
              </a:rPr>
              <a:t> what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output</a:t>
            </a:r>
            <a:r>
              <a:rPr lang="en-IN" sz="2400" dirty="0">
                <a:latin typeface="Corbel" pitchFamily="34" charset="0"/>
              </a:rPr>
              <a:t> in the case if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list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empty</a:t>
            </a:r>
            <a:r>
              <a:rPr lang="en-IN" sz="2400" dirty="0">
                <a:solidFill>
                  <a:schemeClr val="accent1"/>
                </a:solidFill>
                <a:latin typeface="Corbel" pitchFamily="34" charset="0"/>
              </a:rPr>
              <a:t>. </a:t>
            </a:r>
            <a:endParaRPr lang="en-IN" sz="2400" b="1" dirty="0">
              <a:solidFill>
                <a:schemeClr val="accent1"/>
              </a:solidFill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for post in 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post_list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   &lt;h2&gt;{{ 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post.title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 }}&lt;/h2&gt;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empty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%}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No post published yet.        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endfor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%}</a:t>
            </a:r>
          </a:p>
          <a:p>
            <a:pPr fontAlgn="t">
              <a:buNone/>
            </a:pP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for </a:t>
            </a:r>
            <a:r>
              <a:rPr lang="en-US" sz="3200" b="1" dirty="0">
                <a:latin typeface="Corbel" pitchFamily="34" charset="0"/>
              </a:rPr>
              <a:t>Tag Variables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>
                <a:latin typeface="Corbel" pitchFamily="34" charset="0"/>
              </a:rPr>
              <a:t>The for tag variable</a:t>
            </a:r>
          </a:p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for</a:t>
            </a:r>
            <a:r>
              <a:rPr lang="en-IN" sz="2400" dirty="0">
                <a:latin typeface="Corbel" pitchFamily="34" charset="0"/>
              </a:rPr>
              <a:t> tag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provides </a:t>
            </a:r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special variable </a:t>
            </a:r>
            <a:r>
              <a:rPr lang="en-IN" sz="2400" dirty="0">
                <a:latin typeface="Corbel" pitchFamily="34" charset="0"/>
              </a:rPr>
              <a:t>called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forloop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forloop</a:t>
            </a:r>
            <a:r>
              <a:rPr lang="en-IN" sz="2400" dirty="0">
                <a:latin typeface="Corbel" pitchFamily="34" charset="0"/>
              </a:rPr>
              <a:t> variable has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few attributes </a:t>
            </a:r>
            <a:r>
              <a:rPr lang="en-IN" sz="2400" dirty="0">
                <a:latin typeface="Corbel" pitchFamily="34" charset="0"/>
              </a:rPr>
              <a:t>that we can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 to track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progress</a:t>
            </a:r>
            <a:r>
              <a:rPr lang="en-IN" sz="2400" dirty="0">
                <a:latin typeface="Corbel" pitchFamily="34" charset="0"/>
              </a:rPr>
              <a:t> of the loop.. 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The </a:t>
            </a: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for </a:t>
            </a:r>
            <a:r>
              <a:rPr lang="en-US" sz="2800" b="1" dirty="0">
                <a:latin typeface="Corbel" pitchFamily="34" charset="0"/>
              </a:rPr>
              <a:t>Tag Variables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>
                <a:latin typeface="Corbel" pitchFamily="34" charset="0"/>
              </a:rPr>
              <a:t>The </a:t>
            </a:r>
            <a:r>
              <a:rPr lang="en-IN" sz="2400" b="1" u="sng" dirty="0" err="1">
                <a:solidFill>
                  <a:srgbClr val="7030A0"/>
                </a:solidFill>
                <a:latin typeface="Corbel" pitchFamily="34" charset="0"/>
              </a:rPr>
              <a:t>forloop.counter</a:t>
            </a:r>
            <a:r>
              <a:rPr lang="en-IN" sz="2400" b="1" u="sng" dirty="0">
                <a:solidFill>
                  <a:srgbClr val="7030A0"/>
                </a:solidFill>
                <a:latin typeface="Corbel" pitchFamily="34" charset="0"/>
              </a:rPr>
              <a:t>:</a:t>
            </a:r>
            <a:r>
              <a:rPr lang="en-IN" sz="2400" dirty="0">
                <a:latin typeface="Corbel" pitchFamily="34" charset="0"/>
              </a:rPr>
              <a:t>– It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returns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number</a:t>
            </a:r>
            <a:r>
              <a:rPr lang="en-IN" sz="2400" dirty="0">
                <a:latin typeface="Corbel" pitchFamily="34" charset="0"/>
              </a:rPr>
              <a:t> indicating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current iteration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of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loop</a:t>
            </a:r>
            <a:r>
              <a:rPr lang="en-IN" sz="2400" dirty="0">
                <a:latin typeface="Corbel" pitchFamily="34" charset="0"/>
              </a:rPr>
              <a:t>. It starts with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1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r>
              <a:rPr lang="en-IN" sz="2400" dirty="0">
                <a:latin typeface="Corbel" pitchFamily="34" charset="0"/>
              </a:rPr>
              <a:t>Suppose our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context </a:t>
            </a:r>
            <a:r>
              <a:rPr lang="en-IN" sz="2400" dirty="0">
                <a:latin typeface="Corbel" pitchFamily="34" charset="0"/>
              </a:rPr>
              <a:t>contains a list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named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list</a:t>
            </a:r>
            <a:r>
              <a:rPr lang="en-IN" sz="2400" dirty="0">
                <a:latin typeface="Corbel" pitchFamily="34" charset="0"/>
              </a:rPr>
              <a:t> defined as follows:</a:t>
            </a: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list = [11,12,13]</a:t>
            </a: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for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i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in list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%}</a:t>
            </a: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&lt;p&gt;{{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forloop.counter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 }} Iteration - {{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i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 }}&lt;/p&gt;</a:t>
            </a: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endfor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%}</a:t>
            </a:r>
          </a:p>
          <a:p>
            <a:pPr>
              <a:buNone/>
            </a:pPr>
            <a:r>
              <a:rPr lang="en-IN" sz="2400" b="1" u="sng" dirty="0">
                <a:latin typeface="Corbel" pitchFamily="34" charset="0"/>
              </a:rPr>
              <a:t>Output:</a:t>
            </a:r>
          </a:p>
          <a:p>
            <a:pPr fontAlgn="t">
              <a:buNone/>
            </a:pP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1 Iteration - 11</a:t>
            </a:r>
          </a:p>
          <a:p>
            <a:pPr fontAlgn="t">
              <a:buNone/>
            </a:pP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2 Iteration - 12</a:t>
            </a:r>
          </a:p>
          <a:p>
            <a:pPr fontAlgn="t">
              <a:buNone/>
            </a:pP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3 Iteration - 13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The </a:t>
            </a: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for </a:t>
            </a:r>
            <a:r>
              <a:rPr lang="en-US" sz="2800" b="1" dirty="0">
                <a:latin typeface="Corbel" pitchFamily="34" charset="0"/>
              </a:rPr>
              <a:t>Tag Variables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u="sng" dirty="0">
                <a:latin typeface="Corbel" pitchFamily="34" charset="0"/>
              </a:rPr>
              <a:t>The</a:t>
            </a:r>
            <a:r>
              <a:rPr lang="en-IN" sz="2400" b="1" dirty="0">
                <a:latin typeface="Corbel" pitchFamily="34" charset="0"/>
              </a:rPr>
              <a:t> </a:t>
            </a:r>
            <a:r>
              <a:rPr lang="en-IN" sz="2400" b="1" u="sng" dirty="0">
                <a:solidFill>
                  <a:srgbClr val="7030A0"/>
                </a:solidFill>
                <a:latin typeface="Corbel" pitchFamily="34" charset="0"/>
              </a:rPr>
              <a:t>forloop.counter0</a:t>
            </a:r>
            <a:r>
              <a:rPr lang="en-IN" sz="2400" dirty="0">
                <a:latin typeface="Corbel" pitchFamily="34" charset="0"/>
              </a:rPr>
              <a:t> –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Works same </a:t>
            </a:r>
            <a:r>
              <a:rPr lang="en-IN" sz="2400" dirty="0">
                <a:latin typeface="Corbel" pitchFamily="34" charset="0"/>
              </a:rPr>
              <a:t>as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forloop.counter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but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begins</a:t>
            </a:r>
            <a:r>
              <a:rPr lang="en-IN" sz="2400" dirty="0">
                <a:latin typeface="Corbel" pitchFamily="34" charset="0"/>
              </a:rPr>
              <a:t> with</a:t>
            </a:r>
            <a:r>
              <a:rPr lang="en-IN" sz="2400" dirty="0">
                <a:solidFill>
                  <a:srgbClr val="C00000"/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0</a:t>
            </a:r>
            <a:r>
              <a:rPr lang="en-IN" sz="2400" dirty="0">
                <a:solidFill>
                  <a:srgbClr val="C00000"/>
                </a:solidFill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instead of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1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t">
              <a:buNone/>
            </a:pP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for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i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in list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%}</a:t>
            </a: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&lt;p&gt;{{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forloop.counter0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}} Iteration - {{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i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 }}&lt;/p&gt;</a:t>
            </a: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endfo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%}</a:t>
            </a:r>
          </a:p>
          <a:p>
            <a:pPr>
              <a:buNone/>
            </a:pPr>
            <a:endParaRPr lang="en-IN" sz="2400" b="1" u="sng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u="sng" dirty="0">
                <a:latin typeface="Corbel" pitchFamily="34" charset="0"/>
              </a:rPr>
              <a:t>Output:</a:t>
            </a:r>
            <a:endParaRPr lang="en-IN" sz="2400" u="sng" dirty="0">
              <a:latin typeface="Corbel" pitchFamily="34" charset="0"/>
            </a:endParaRPr>
          </a:p>
          <a:p>
            <a:pPr fontAlgn="t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0 Iteration - 11</a:t>
            </a:r>
          </a:p>
          <a:p>
            <a:pPr fontAlgn="t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1 Iteration - 12</a:t>
            </a:r>
          </a:p>
          <a:p>
            <a:pPr fontAlgn="t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2 Iteration - 13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The </a:t>
            </a: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for </a:t>
            </a:r>
            <a:r>
              <a:rPr lang="en-US" sz="2800" b="1" dirty="0">
                <a:latin typeface="Corbel" pitchFamily="34" charset="0"/>
              </a:rPr>
              <a:t>Tag Variables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u="sng" dirty="0">
                <a:latin typeface="Corbel" pitchFamily="34" charset="0"/>
              </a:rPr>
              <a:t>The</a:t>
            </a:r>
            <a:r>
              <a:rPr lang="en-IN" sz="2400" b="1" dirty="0">
                <a:latin typeface="Corbel" pitchFamily="34" charset="0"/>
              </a:rPr>
              <a:t> </a:t>
            </a:r>
            <a:r>
              <a:rPr lang="en-IN" sz="2400" b="1" u="sng" dirty="0" err="1">
                <a:solidFill>
                  <a:srgbClr val="7030A0"/>
                </a:solidFill>
                <a:latin typeface="Corbel" pitchFamily="34" charset="0"/>
              </a:rPr>
              <a:t>forloop.revcounter</a:t>
            </a:r>
            <a:r>
              <a:rPr lang="en-IN" sz="2400" dirty="0">
                <a:latin typeface="Corbel" pitchFamily="34" charset="0"/>
              </a:rPr>
              <a:t> – It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returns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number of iteration </a:t>
            </a:r>
            <a:r>
              <a:rPr lang="en-IN" sz="2400" dirty="0">
                <a:latin typeface="Corbel" pitchFamily="34" charset="0"/>
              </a:rPr>
              <a:t>from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end</a:t>
            </a:r>
            <a:r>
              <a:rPr lang="en-IN" sz="2400" dirty="0">
                <a:latin typeface="Corbel" pitchFamily="34" charset="0"/>
              </a:rPr>
              <a:t> of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loop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t">
              <a:buNone/>
            </a:pP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for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i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in list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%}</a:t>
            </a: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&lt;p&gt;{{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forloop.revcounter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 }} Iteration - {{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i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 }}&lt;/p&gt;</a:t>
            </a: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endfor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%}</a:t>
            </a:r>
          </a:p>
          <a:p>
            <a:pPr>
              <a:buNone/>
            </a:pP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u="sng" dirty="0">
                <a:latin typeface="Corbel" pitchFamily="34" charset="0"/>
              </a:rPr>
              <a:t>Output:</a:t>
            </a:r>
            <a:endParaRPr lang="en-IN" sz="2400" u="sng" dirty="0">
              <a:latin typeface="Corbel" pitchFamily="34" charset="0"/>
            </a:endParaRPr>
          </a:p>
          <a:p>
            <a:pPr fontAlgn="t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3 Iteration - 11</a:t>
            </a:r>
          </a:p>
          <a:p>
            <a:pPr fontAlgn="t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2 Iteration - 12</a:t>
            </a:r>
          </a:p>
          <a:p>
            <a:pPr fontAlgn="t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1 Iteration - 13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for </a:t>
            </a:r>
            <a:r>
              <a:rPr lang="en-US" sz="3200" b="1" dirty="0">
                <a:latin typeface="Corbel" pitchFamily="34" charset="0"/>
              </a:rPr>
              <a:t>Tag Variables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u="sng" dirty="0">
                <a:latin typeface="Corbel" pitchFamily="34" charset="0"/>
              </a:rPr>
              <a:t>The</a:t>
            </a:r>
            <a:r>
              <a:rPr lang="en-IN" sz="2400" b="1" dirty="0">
                <a:latin typeface="Corbel" pitchFamily="34" charset="0"/>
              </a:rPr>
              <a:t> </a:t>
            </a:r>
            <a:r>
              <a:rPr lang="en-IN" sz="2400" b="1" u="sng" dirty="0">
                <a:solidFill>
                  <a:srgbClr val="7030A0"/>
                </a:solidFill>
                <a:latin typeface="Corbel" pitchFamily="34" charset="0"/>
              </a:rPr>
              <a:t>forloop.revcounter0</a:t>
            </a:r>
            <a:r>
              <a:rPr lang="en-IN" sz="2400" dirty="0">
                <a:latin typeface="Corbel" pitchFamily="34" charset="0"/>
              </a:rPr>
              <a:t> –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Same</a:t>
            </a:r>
            <a:r>
              <a:rPr lang="en-IN" sz="2400" dirty="0">
                <a:latin typeface="Corbel" pitchFamily="34" charset="0"/>
              </a:rPr>
              <a:t> as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forloop.revcounter</a:t>
            </a:r>
            <a:r>
              <a:rPr lang="en-IN" sz="2400" dirty="0">
                <a:latin typeface="Corbel" pitchFamily="34" charset="0"/>
              </a:rPr>
              <a:t> but it is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0</a:t>
            </a:r>
            <a:r>
              <a:rPr lang="en-IN" sz="2400" dirty="0">
                <a:latin typeface="Corbel" pitchFamily="34" charset="0"/>
              </a:rPr>
              <a:t> indexed.</a:t>
            </a:r>
          </a:p>
          <a:p>
            <a:pPr fontAlgn="t">
              <a:buNone/>
            </a:pP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for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i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in list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%}</a:t>
            </a: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&lt;p&gt;{{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forloop.revcounter0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 }} Iteration - {{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i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 }}&lt;/p&gt;</a:t>
            </a: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endfor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%}</a:t>
            </a:r>
          </a:p>
          <a:p>
            <a:pPr>
              <a:buNone/>
            </a:pP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u="sng" dirty="0">
                <a:latin typeface="Corbel" pitchFamily="34" charset="0"/>
              </a:rPr>
              <a:t>Output:</a:t>
            </a:r>
            <a:endParaRPr lang="en-IN" sz="2400" u="sng" dirty="0">
              <a:latin typeface="Corbel" pitchFamily="34" charset="0"/>
            </a:endParaRPr>
          </a:p>
          <a:p>
            <a:pPr fontAlgn="t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2 Iteration - 11</a:t>
            </a:r>
          </a:p>
          <a:p>
            <a:pPr fontAlgn="t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1 Iteration - 12</a:t>
            </a:r>
          </a:p>
          <a:p>
            <a:pPr fontAlgn="t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0 Iteration - 13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Developing Our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The Dot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LookUp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 Mechanism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The for Tag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Variables Of for Tag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Example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for </a:t>
            </a:r>
            <a:r>
              <a:rPr lang="en-US" sz="3200" b="1" dirty="0">
                <a:latin typeface="Corbel" pitchFamily="34" charset="0"/>
              </a:rPr>
              <a:t>Tag Variables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u="sng" dirty="0">
                <a:latin typeface="Corbel" pitchFamily="34" charset="0"/>
              </a:rPr>
              <a:t>The</a:t>
            </a:r>
            <a:r>
              <a:rPr lang="en-IN" sz="2400" b="1" dirty="0">
                <a:latin typeface="Corbel" pitchFamily="34" charset="0"/>
              </a:rPr>
              <a:t> </a:t>
            </a:r>
            <a:r>
              <a:rPr lang="en-IN" sz="2400" b="1" u="sng" dirty="0" err="1">
                <a:solidFill>
                  <a:srgbClr val="7030A0"/>
                </a:solidFill>
                <a:latin typeface="Corbel" pitchFamily="34" charset="0"/>
              </a:rPr>
              <a:t>forloop.first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– It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returns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Boolean</a:t>
            </a:r>
            <a:r>
              <a:rPr lang="en-IN" sz="2400" dirty="0"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True</a:t>
            </a:r>
            <a:r>
              <a:rPr lang="en-IN" sz="2400" dirty="0">
                <a:latin typeface="Corbel" pitchFamily="34" charset="0"/>
              </a:rPr>
              <a:t> if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current iteration </a:t>
            </a:r>
            <a:r>
              <a:rPr lang="en-IN" sz="2400" dirty="0">
                <a:latin typeface="Corbel" pitchFamily="34" charset="0"/>
              </a:rPr>
              <a:t>is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first iteration</a:t>
            </a:r>
            <a:r>
              <a:rPr lang="en-IN" sz="2400" dirty="0">
                <a:latin typeface="Corbel" pitchFamily="34" charset="0"/>
              </a:rPr>
              <a:t>. Otherwise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False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t"/>
            <a:endParaRPr lang="en-IN" sz="2400" dirty="0">
              <a:latin typeface="Corbel" pitchFamily="34" charset="0"/>
            </a:endParaRP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for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i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in list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%}</a:t>
            </a: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&lt;p&gt;{{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forloop.first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 }} Iteration - {{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i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 }}&lt;/p&gt;</a:t>
            </a: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endfor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%}</a:t>
            </a:r>
          </a:p>
          <a:p>
            <a:pPr>
              <a:buNone/>
            </a:pPr>
            <a:endParaRPr lang="en-IN" sz="2400" b="1" u="sng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u="sng" dirty="0">
                <a:latin typeface="Corbel" pitchFamily="34" charset="0"/>
              </a:rPr>
              <a:t>Output:</a:t>
            </a:r>
            <a:endParaRPr lang="en-IN" sz="2400" u="sng" dirty="0">
              <a:latin typeface="Corbel" pitchFamily="34" charset="0"/>
            </a:endParaRPr>
          </a:p>
          <a:p>
            <a:pPr fontAlgn="t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True Iteration - 11</a:t>
            </a:r>
          </a:p>
          <a:p>
            <a:pPr fontAlgn="t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False Iteration - 12</a:t>
            </a:r>
          </a:p>
          <a:p>
            <a:pPr fontAlgn="t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False Iteration - 13</a:t>
            </a:r>
          </a:p>
          <a:p>
            <a:endParaRPr lang="en-IN" sz="2400" dirty="0"/>
          </a:p>
          <a:p>
            <a:pPr fontAlgn="t">
              <a:buNone/>
            </a:pP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for </a:t>
            </a:r>
            <a:r>
              <a:rPr lang="en-US" sz="3200" b="1" dirty="0">
                <a:latin typeface="Corbel" pitchFamily="34" charset="0"/>
              </a:rPr>
              <a:t>Tag Variables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u="sng" dirty="0">
                <a:latin typeface="Corbel" pitchFamily="34" charset="0"/>
              </a:rPr>
              <a:t>The</a:t>
            </a:r>
            <a:r>
              <a:rPr lang="en-IN" sz="2400" b="1" dirty="0">
                <a:latin typeface="Corbel" pitchFamily="34" charset="0"/>
              </a:rPr>
              <a:t> </a:t>
            </a:r>
            <a:r>
              <a:rPr lang="en-IN" sz="2400" b="1" u="sng" dirty="0" err="1">
                <a:solidFill>
                  <a:srgbClr val="7030A0"/>
                </a:solidFill>
                <a:latin typeface="Corbel" pitchFamily="34" charset="0"/>
              </a:rPr>
              <a:t>forloop.last</a:t>
            </a:r>
            <a:r>
              <a:rPr lang="en-IN" sz="2400" dirty="0">
                <a:latin typeface="Corbel" pitchFamily="34" charset="0"/>
              </a:rPr>
              <a:t> – It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returns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Boolean</a:t>
            </a:r>
            <a:r>
              <a:rPr lang="en-IN" sz="2400" dirty="0"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True</a:t>
            </a:r>
            <a:r>
              <a:rPr lang="en-IN" sz="2400" dirty="0">
                <a:latin typeface="Corbel" pitchFamily="34" charset="0"/>
              </a:rPr>
              <a:t> if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current iteration </a:t>
            </a:r>
            <a:r>
              <a:rPr lang="en-IN" sz="2400" dirty="0">
                <a:latin typeface="Corbel" pitchFamily="34" charset="0"/>
              </a:rPr>
              <a:t>is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last iteration</a:t>
            </a:r>
            <a:r>
              <a:rPr lang="en-IN" sz="2400" dirty="0">
                <a:latin typeface="Corbel" pitchFamily="34" charset="0"/>
              </a:rPr>
              <a:t>. Otherwise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False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t"/>
            <a:endParaRPr lang="en-IN" sz="2400" dirty="0">
              <a:latin typeface="Corbel" pitchFamily="34" charset="0"/>
            </a:endParaRP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for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i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in list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%}</a:t>
            </a: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&lt;p&gt;{{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forloop.last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 }} Iteration - {{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i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 }}&lt;/p&gt;</a:t>
            </a: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endfor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%}</a:t>
            </a:r>
          </a:p>
          <a:p>
            <a:pPr>
              <a:buNone/>
            </a:pPr>
            <a:endParaRPr lang="en-IN" sz="2400" b="1" u="sng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u="sng" dirty="0">
                <a:latin typeface="Corbel" pitchFamily="34" charset="0"/>
              </a:rPr>
              <a:t>Output:</a:t>
            </a:r>
            <a:endParaRPr lang="en-IN" sz="2400" u="sng" dirty="0">
              <a:latin typeface="Corbel" pitchFamily="34" charset="0"/>
            </a:endParaRPr>
          </a:p>
          <a:p>
            <a:pPr fontAlgn="t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False Iteration - 11</a:t>
            </a:r>
          </a:p>
          <a:p>
            <a:pPr fontAlgn="t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False Iteration - 12</a:t>
            </a:r>
          </a:p>
          <a:p>
            <a:pPr fontAlgn="t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True Iteration - 13</a:t>
            </a:r>
          </a:p>
          <a:p>
            <a:endParaRPr lang="en-IN" sz="2400" dirty="0"/>
          </a:p>
          <a:p>
            <a:pPr fontAlgn="t">
              <a:buNone/>
            </a:pP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Suppose </a:t>
            </a:r>
            <a:r>
              <a:rPr lang="en-US" sz="2400" dirty="0">
                <a:latin typeface="Corbel" pitchFamily="34" charset="0"/>
              </a:rPr>
              <a:t>you have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following data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extracted from </a:t>
            </a:r>
            <a:r>
              <a:rPr lang="en-US" sz="2400" b="1" u="sng" dirty="0" err="1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Emp</a:t>
            </a:r>
            <a:r>
              <a:rPr lang="en-US" sz="2400" dirty="0">
                <a:latin typeface="Corbel" pitchFamily="34" charset="0"/>
              </a:rPr>
              <a:t> table:</a:t>
            </a:r>
          </a:p>
          <a:p>
            <a:pPr>
              <a:buNone/>
            </a:pP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Write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App </a:t>
            </a:r>
            <a:r>
              <a:rPr lang="en-US" sz="2400" dirty="0">
                <a:latin typeface="Corbel" pitchFamily="34" charset="0"/>
              </a:rPr>
              <a:t>using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templates </a:t>
            </a:r>
            <a:r>
              <a:rPr lang="en-US" sz="2400" dirty="0">
                <a:latin typeface="Corbel" pitchFamily="34" charset="0"/>
              </a:rPr>
              <a:t>which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displays</a:t>
            </a:r>
            <a:r>
              <a:rPr lang="en-US" sz="2400" dirty="0">
                <a:latin typeface="Corbel" pitchFamily="34" charset="0"/>
              </a:rPr>
              <a:t> this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complete data </a:t>
            </a:r>
            <a:r>
              <a:rPr lang="en-US" sz="2400" dirty="0">
                <a:latin typeface="Corbel" pitchFamily="34" charset="0"/>
              </a:rPr>
              <a:t>as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shown</a:t>
            </a:r>
            <a:r>
              <a:rPr lang="en-US" sz="2400" dirty="0">
                <a:latin typeface="Corbel" pitchFamily="34" charset="0"/>
              </a:rPr>
              <a:t> on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next slide</a:t>
            </a:r>
            <a:endParaRPr lang="en-IN" sz="1900" b="1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2643182"/>
          <a:ext cx="821537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3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6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rbel" pitchFamily="34" charset="0"/>
                        </a:rPr>
                        <a:t>EmpNo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rbel" pitchFamily="34" charset="0"/>
                        </a:rPr>
                        <a:t>Ename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rbel" pitchFamily="34" charset="0"/>
                        </a:rPr>
                        <a:t>Salary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rbel" pitchFamily="34" charset="0"/>
                        </a:rPr>
                        <a:t>Hiredate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rbel" pitchFamily="34" charset="0"/>
                        </a:rPr>
                        <a:t>101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rbel" pitchFamily="34" charset="0"/>
                        </a:rPr>
                        <a:t>Amit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rbel" pitchFamily="34" charset="0"/>
                        </a:rPr>
                        <a:t>50000.0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rbel" pitchFamily="34" charset="0"/>
                        </a:rPr>
                        <a:t>August 27,2018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rbel" pitchFamily="34" charset="0"/>
                        </a:rPr>
                        <a:t>102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rbel" pitchFamily="34" charset="0"/>
                        </a:rPr>
                        <a:t>Deepak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rbel" pitchFamily="34" charset="0"/>
                        </a:rPr>
                        <a:t>45000.0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rbel" pitchFamily="34" charset="0"/>
                        </a:rPr>
                        <a:t>November 29,2018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u="sng" dirty="0"/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6" descr="djangoscreen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7"/>
            <a:ext cx="8858311" cy="49292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Dot Look Up</a:t>
            </a:r>
            <a:r>
              <a:rPr lang="en-US" sz="3200" b="1" dirty="0">
                <a:latin typeface="Corbel" pitchFamily="34" charset="0"/>
              </a:rPr>
              <a:t> Strategy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Template System </a:t>
            </a:r>
            <a:r>
              <a:rPr lang="en-IN" sz="2400" dirty="0">
                <a:latin typeface="Corbel" pitchFamily="34" charset="0"/>
              </a:rPr>
              <a:t>encounters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dot</a:t>
            </a:r>
            <a:r>
              <a:rPr lang="en-IN" sz="2400" dirty="0">
                <a:latin typeface="Corbel" pitchFamily="34" charset="0"/>
              </a:rPr>
              <a:t> in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variable name</a:t>
            </a:r>
            <a:r>
              <a:rPr lang="en-IN" sz="2400" dirty="0">
                <a:latin typeface="Corbel" pitchFamily="34" charset="0"/>
              </a:rPr>
              <a:t>, it uses 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dot lookups strategy</a:t>
            </a:r>
            <a:r>
              <a:rPr lang="en-IN" sz="2400" dirty="0">
                <a:latin typeface="Corbel" pitchFamily="34" charset="0"/>
              </a:rPr>
              <a:t>, and tries to find a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specific match </a:t>
            </a:r>
            <a:r>
              <a:rPr lang="en-IN" sz="2400" dirty="0">
                <a:latin typeface="Corbel" pitchFamily="34" charset="0"/>
              </a:rPr>
              <a:t>for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variable</a:t>
            </a:r>
            <a:r>
              <a:rPr lang="en-IN" sz="2400" dirty="0">
                <a:latin typeface="Corbel" pitchFamily="34" charset="0"/>
              </a:rPr>
              <a:t> from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list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values</a:t>
            </a:r>
            <a:r>
              <a:rPr lang="en-IN" sz="2400" dirty="0">
                <a:latin typeface="Corbel" pitchFamily="34" charset="0"/>
              </a:rPr>
              <a:t> shown below(in the following order):</a:t>
            </a:r>
          </a:p>
          <a:p>
            <a:pPr lvl="1"/>
            <a:endParaRPr lang="en-IN" sz="1900" b="1" dirty="0">
              <a:latin typeface="Corbel" pitchFamily="34" charset="0"/>
            </a:endParaRPr>
          </a:p>
          <a:p>
            <a:pPr lvl="1"/>
            <a:r>
              <a:rPr lang="en-IN" b="1" dirty="0">
                <a:latin typeface="Corbel" pitchFamily="34" charset="0"/>
              </a:rPr>
              <a:t>Dictionary lookup</a:t>
            </a:r>
            <a:endParaRPr lang="en-IN" dirty="0">
              <a:latin typeface="Corbel" pitchFamily="34" charset="0"/>
            </a:endParaRPr>
          </a:p>
          <a:p>
            <a:pPr lvl="1"/>
            <a:r>
              <a:rPr lang="en-IN" b="1" dirty="0">
                <a:latin typeface="Corbel" pitchFamily="34" charset="0"/>
              </a:rPr>
              <a:t>Attribute lookup</a:t>
            </a:r>
          </a:p>
          <a:p>
            <a:pPr lvl="1"/>
            <a:r>
              <a:rPr lang="en-IN" b="1" dirty="0">
                <a:latin typeface="Corbel" pitchFamily="34" charset="0"/>
              </a:rPr>
              <a:t>Method lookup</a:t>
            </a:r>
          </a:p>
          <a:p>
            <a:pPr lvl="1"/>
            <a:r>
              <a:rPr lang="en-IN" b="1" dirty="0">
                <a:latin typeface="Corbel" pitchFamily="34" charset="0"/>
              </a:rPr>
              <a:t>List lookup</a:t>
            </a:r>
            <a:endParaRPr lang="en-IN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first matched</a:t>
            </a:r>
            <a:r>
              <a:rPr lang="en-IN" sz="2400" dirty="0">
                <a:latin typeface="Corbel" pitchFamily="34" charset="0"/>
              </a:rPr>
              <a:t> lookup type 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executed</a:t>
            </a:r>
            <a:r>
              <a:rPr lang="en-IN" sz="2400" dirty="0">
                <a:latin typeface="Corbel" pitchFamily="34" charset="0"/>
              </a:rPr>
              <a:t> by the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Template System.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Dictionary Look Up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dictionary lookup</a:t>
            </a:r>
            <a:r>
              <a:rPr lang="en-IN" sz="2400" dirty="0">
                <a:latin typeface="Corbel" pitchFamily="34" charset="0"/>
              </a:rPr>
              <a:t> 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implemented</a:t>
            </a:r>
            <a:r>
              <a:rPr lang="en-IN" sz="2400" dirty="0">
                <a:latin typeface="Corbel" pitchFamily="34" charset="0"/>
              </a:rPr>
              <a:t> using 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dot operator </a:t>
            </a:r>
            <a:r>
              <a:rPr lang="en-IN" sz="2400" dirty="0">
                <a:latin typeface="Corbel" pitchFamily="34" charset="0"/>
              </a:rPr>
              <a:t>with </a:t>
            </a:r>
            <a:r>
              <a:rPr lang="en-IN" sz="2400" b="1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variable name </a:t>
            </a:r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HTML template file</a:t>
            </a:r>
            <a:r>
              <a:rPr lang="en-IN" sz="2400" b="1" dirty="0">
                <a:latin typeface="Corbel" pitchFamily="34" charset="0"/>
              </a:rPr>
              <a:t>.</a:t>
            </a:r>
          </a:p>
          <a:p>
            <a:endParaRPr lang="en-IN" sz="2400" b="1" dirty="0">
              <a:latin typeface="Corbel" pitchFamily="34" charset="0"/>
            </a:endParaRPr>
          </a:p>
          <a:p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For example - </a:t>
            </a:r>
          </a:p>
          <a:p>
            <a:endParaRPr lang="en-IN" sz="2400" i="1" dirty="0">
              <a:latin typeface="Corbel" pitchFamily="34" charset="0"/>
            </a:endParaRPr>
          </a:p>
          <a:p>
            <a:pPr lvl="1"/>
            <a:r>
              <a:rPr lang="en-IN" b="1" dirty="0">
                <a:latin typeface="Corbel" pitchFamily="34" charset="0"/>
              </a:rPr>
              <a:t>dict1.msg</a:t>
            </a:r>
          </a:p>
          <a:p>
            <a:r>
              <a:rPr lang="en-IN" sz="2400" dirty="0">
                <a:latin typeface="Corbel" pitchFamily="34" charset="0"/>
              </a:rPr>
              <a:t>Where:</a:t>
            </a:r>
          </a:p>
          <a:p>
            <a:pPr lvl="1"/>
            <a:endParaRPr lang="en-IN" sz="1900" dirty="0">
              <a:latin typeface="Corbel" pitchFamily="34" charset="0"/>
            </a:endParaRPr>
          </a:p>
          <a:p>
            <a:pPr lvl="1"/>
            <a:r>
              <a:rPr lang="en-IN" sz="1900" dirty="0">
                <a:latin typeface="Corbel" pitchFamily="34" charset="0"/>
              </a:rPr>
              <a:t>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dict1</a:t>
            </a:r>
            <a:r>
              <a:rPr lang="en-IN" dirty="0">
                <a:latin typeface="Corbel" pitchFamily="34" charset="0"/>
              </a:rPr>
              <a:t> is a 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dictionary</a:t>
            </a:r>
            <a:r>
              <a:rPr lang="en-IN" dirty="0">
                <a:latin typeface="Corbel" pitchFamily="34" charset="0"/>
              </a:rPr>
              <a:t> implemented in the 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view</a:t>
            </a:r>
            <a:r>
              <a:rPr lang="en-IN" b="1" dirty="0">
                <a:latin typeface="Corbel" pitchFamily="34" charset="0"/>
              </a:rPr>
              <a:t> function</a:t>
            </a:r>
            <a:endParaRPr lang="en-IN" dirty="0">
              <a:latin typeface="Corbel" pitchFamily="34" charset="0"/>
            </a:endParaRPr>
          </a:p>
          <a:p>
            <a:pPr lvl="1"/>
            <a:endParaRPr lang="en-IN" i="1" dirty="0">
              <a:latin typeface="Corbel" pitchFamily="34" charset="0"/>
            </a:endParaRPr>
          </a:p>
          <a:p>
            <a:pPr lvl="1"/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msg</a:t>
            </a:r>
            <a:r>
              <a:rPr lang="en-IN" dirty="0">
                <a:latin typeface="Corbel" pitchFamily="34" charset="0"/>
              </a:rPr>
              <a:t> is a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specific key</a:t>
            </a:r>
            <a:r>
              <a:rPr lang="en-IN" dirty="0">
                <a:latin typeface="Corbel" pitchFamily="34" charset="0"/>
              </a:rPr>
              <a:t> in this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dictionary</a:t>
            </a:r>
            <a:r>
              <a:rPr lang="en-IN" dirty="0">
                <a:latin typeface="Corbel" pitchFamily="34" charset="0"/>
              </a:rPr>
              <a:t>, whose 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value</a:t>
            </a:r>
            <a:r>
              <a:rPr lang="en-IN" dirty="0">
                <a:latin typeface="Corbel" pitchFamily="34" charset="0"/>
              </a:rPr>
              <a:t> we are going to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access</a:t>
            </a:r>
            <a:r>
              <a:rPr lang="en-IN" dirty="0">
                <a:latin typeface="Corbel" pitchFamily="34" charset="0"/>
              </a:rPr>
              <a:t> in the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HTML template file.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Attribute Look Up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attribute lookup</a:t>
            </a:r>
            <a:r>
              <a:rPr lang="en-IN" sz="2400" dirty="0">
                <a:latin typeface="Corbel" pitchFamily="34" charset="0"/>
              </a:rPr>
              <a:t> 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implemented</a:t>
            </a:r>
            <a:r>
              <a:rPr lang="en-IN" sz="2400" dirty="0">
                <a:latin typeface="Corbel" pitchFamily="34" charset="0"/>
              </a:rPr>
              <a:t> using 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dot operator </a:t>
            </a:r>
            <a:r>
              <a:rPr lang="en-IN" sz="2400" dirty="0">
                <a:latin typeface="Corbel" pitchFamily="34" charset="0"/>
              </a:rPr>
              <a:t>with </a:t>
            </a:r>
            <a:r>
              <a:rPr lang="en-IN" sz="2400" b="1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variable name </a:t>
            </a:r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HTML template file</a:t>
            </a:r>
            <a:r>
              <a:rPr lang="en-IN" sz="2400" b="1" dirty="0">
                <a:latin typeface="Corbel" pitchFamily="34" charset="0"/>
              </a:rPr>
              <a:t>.</a:t>
            </a:r>
          </a:p>
          <a:p>
            <a:endParaRPr lang="en-IN" sz="2400" b="1" dirty="0">
              <a:latin typeface="Corbel" pitchFamily="34" charset="0"/>
            </a:endParaRPr>
          </a:p>
          <a:p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For example - </a:t>
            </a:r>
          </a:p>
          <a:p>
            <a:endParaRPr lang="en-IN" sz="2400" i="1" dirty="0">
              <a:latin typeface="Corbel" pitchFamily="34" charset="0"/>
            </a:endParaRPr>
          </a:p>
          <a:p>
            <a:pPr lvl="1"/>
            <a:r>
              <a:rPr lang="en-IN" b="1" dirty="0" err="1">
                <a:latin typeface="Corbel" pitchFamily="34" charset="0"/>
              </a:rPr>
              <a:t>d.day</a:t>
            </a:r>
            <a:r>
              <a:rPr lang="en-IN" b="1" dirty="0">
                <a:latin typeface="Corbel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or</a:t>
            </a:r>
            <a:r>
              <a:rPr lang="en-IN" b="1" dirty="0">
                <a:latin typeface="Corbel" pitchFamily="34" charset="0"/>
              </a:rPr>
              <a:t> </a:t>
            </a:r>
            <a:r>
              <a:rPr lang="en-IN" b="1" dirty="0" err="1">
                <a:latin typeface="Corbel" pitchFamily="34" charset="0"/>
              </a:rPr>
              <a:t>d.month</a:t>
            </a:r>
            <a:r>
              <a:rPr lang="en-IN" b="1" dirty="0">
                <a:latin typeface="Corbel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or</a:t>
            </a:r>
            <a:r>
              <a:rPr lang="en-IN" b="1" dirty="0">
                <a:latin typeface="Corbel" pitchFamily="34" charset="0"/>
              </a:rPr>
              <a:t> </a:t>
            </a:r>
            <a:r>
              <a:rPr lang="en-IN" b="1" dirty="0" err="1">
                <a:latin typeface="Corbel" pitchFamily="34" charset="0"/>
              </a:rPr>
              <a:t>d.year</a:t>
            </a:r>
            <a:endParaRPr lang="en-IN" b="1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Where:</a:t>
            </a:r>
          </a:p>
          <a:p>
            <a:pPr lvl="1"/>
            <a:endParaRPr lang="en-IN" sz="1900" dirty="0">
              <a:latin typeface="Corbel" pitchFamily="34" charset="0"/>
            </a:endParaRPr>
          </a:p>
          <a:p>
            <a:pPr lvl="1"/>
            <a:r>
              <a:rPr lang="en-IN" sz="1900" dirty="0">
                <a:latin typeface="Corbel" pitchFamily="34" charset="0"/>
              </a:rPr>
              <a:t>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d</a:t>
            </a:r>
            <a:r>
              <a:rPr lang="en-IN" dirty="0">
                <a:latin typeface="Corbel" pitchFamily="34" charset="0"/>
              </a:rPr>
              <a:t> refers to an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instance </a:t>
            </a:r>
            <a:r>
              <a:rPr lang="en-IN" dirty="0">
                <a:latin typeface="Corbel" pitchFamily="34" charset="0"/>
              </a:rPr>
              <a:t>of the 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date</a:t>
            </a:r>
            <a:r>
              <a:rPr lang="en-IN" dirty="0">
                <a:latin typeface="Corbel" pitchFamily="34" charset="0"/>
              </a:rPr>
              <a:t> class created in the 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view</a:t>
            </a:r>
            <a:r>
              <a:rPr lang="en-IN" b="1" dirty="0">
                <a:latin typeface="Corbel" pitchFamily="34" charset="0"/>
              </a:rPr>
              <a:t> function</a:t>
            </a:r>
            <a:endParaRPr lang="en-IN" dirty="0">
              <a:latin typeface="Corbel" pitchFamily="34" charset="0"/>
            </a:endParaRPr>
          </a:p>
          <a:p>
            <a:pPr lvl="1"/>
            <a:endParaRPr lang="en-IN" i="1" dirty="0"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Using the 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d</a:t>
            </a:r>
            <a:r>
              <a:rPr lang="en-IN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dirty="0">
                <a:latin typeface="Corbel" pitchFamily="34" charset="0"/>
              </a:rPr>
              <a:t>instance, we are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accessing</a:t>
            </a:r>
            <a:r>
              <a:rPr lang="en-IN" dirty="0">
                <a:latin typeface="Corbel" pitchFamily="34" charset="0"/>
              </a:rPr>
              <a:t> the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value </a:t>
            </a:r>
            <a:r>
              <a:rPr lang="en-IN" dirty="0">
                <a:latin typeface="Corbel" pitchFamily="34" charset="0"/>
              </a:rPr>
              <a:t>of its attributes 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day</a:t>
            </a:r>
            <a:r>
              <a:rPr lang="en-IN" b="1" dirty="0">
                <a:latin typeface="Corbel" pitchFamily="34" charset="0"/>
              </a:rPr>
              <a:t>,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month</a:t>
            </a:r>
            <a:r>
              <a:rPr lang="en-IN" dirty="0">
                <a:latin typeface="Corbel" pitchFamily="34" charset="0"/>
              </a:rPr>
              <a:t> and 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yea</a:t>
            </a:r>
            <a:r>
              <a:rPr lang="en-IN" b="1" dirty="0">
                <a:latin typeface="Corbel" pitchFamily="34" charset="0"/>
              </a:rPr>
              <a:t>r</a:t>
            </a:r>
            <a:r>
              <a:rPr lang="en-IN" dirty="0">
                <a:latin typeface="Corbel" pitchFamily="34" charset="0"/>
              </a:rPr>
              <a:t> of the 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date</a:t>
            </a:r>
            <a:r>
              <a:rPr lang="en-IN" dirty="0">
                <a:latin typeface="Corbel" pitchFamily="34" charset="0"/>
              </a:rPr>
              <a:t> class defined in the same 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view</a:t>
            </a:r>
            <a:r>
              <a:rPr lang="en-IN" b="1" dirty="0">
                <a:latin typeface="Corbel" pitchFamily="34" charset="0"/>
              </a:rPr>
              <a:t> function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Method Look Up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method lookup</a:t>
            </a:r>
            <a:r>
              <a:rPr lang="en-IN" sz="2400" dirty="0">
                <a:latin typeface="Corbel" pitchFamily="34" charset="0"/>
              </a:rPr>
              <a:t> 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implemented</a:t>
            </a:r>
            <a:r>
              <a:rPr lang="en-IN" sz="2400" dirty="0">
                <a:latin typeface="Corbel" pitchFamily="34" charset="0"/>
              </a:rPr>
              <a:t> using 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dot operator </a:t>
            </a:r>
            <a:r>
              <a:rPr lang="en-IN" sz="2400" dirty="0">
                <a:latin typeface="Corbel" pitchFamily="34" charset="0"/>
              </a:rPr>
              <a:t>with </a:t>
            </a:r>
            <a:r>
              <a:rPr lang="en-IN" sz="2400" b="1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variable name </a:t>
            </a:r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HTML template file</a:t>
            </a:r>
            <a:r>
              <a:rPr lang="en-IN" sz="2400" b="1" dirty="0">
                <a:latin typeface="Corbel" pitchFamily="34" charset="0"/>
              </a:rPr>
              <a:t>.</a:t>
            </a:r>
          </a:p>
          <a:p>
            <a:endParaRPr lang="en-IN" sz="2400" b="1" dirty="0">
              <a:latin typeface="Corbel" pitchFamily="34" charset="0"/>
            </a:endParaRPr>
          </a:p>
          <a:p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For example - </a:t>
            </a:r>
          </a:p>
          <a:p>
            <a:endParaRPr lang="en-IN" sz="2400" i="1" dirty="0">
              <a:latin typeface="Corbel" pitchFamily="34" charset="0"/>
            </a:endParaRPr>
          </a:p>
          <a:p>
            <a:pPr lvl="1"/>
            <a:r>
              <a:rPr lang="en-IN" b="1" dirty="0" err="1">
                <a:latin typeface="Corbel" pitchFamily="34" charset="0"/>
              </a:rPr>
              <a:t>topic.upper</a:t>
            </a:r>
            <a:r>
              <a:rPr lang="en-IN" b="1" dirty="0">
                <a:latin typeface="Corbel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or</a:t>
            </a:r>
            <a:r>
              <a:rPr lang="en-IN" b="1" dirty="0">
                <a:latin typeface="Corbel" pitchFamily="34" charset="0"/>
              </a:rPr>
              <a:t> </a:t>
            </a:r>
            <a:r>
              <a:rPr lang="en-IN" b="1" dirty="0" err="1">
                <a:latin typeface="Corbel" pitchFamily="34" charset="0"/>
              </a:rPr>
              <a:t>sub_topic.lower</a:t>
            </a:r>
            <a:endParaRPr lang="en-IN" b="1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Where:</a:t>
            </a:r>
          </a:p>
          <a:p>
            <a:pPr lvl="1"/>
            <a:r>
              <a:rPr lang="en-IN" sz="1900" dirty="0">
                <a:latin typeface="Corbel" pitchFamily="34" charset="0"/>
              </a:rPr>
              <a:t>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topic</a:t>
            </a:r>
            <a:r>
              <a:rPr lang="en-IN" sz="2000" dirty="0">
                <a:latin typeface="Corbel" pitchFamily="34" charset="0"/>
              </a:rPr>
              <a:t> rand 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sub_topic</a:t>
            </a:r>
            <a:r>
              <a:rPr lang="en-IN" sz="2000" dirty="0">
                <a:latin typeface="Corbel" pitchFamily="34" charset="0"/>
              </a:rPr>
              <a:t> refer to an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instance </a:t>
            </a:r>
            <a:r>
              <a:rPr lang="en-IN" sz="2000" dirty="0">
                <a:latin typeface="Corbel" pitchFamily="34" charset="0"/>
              </a:rPr>
              <a:t>of the 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string</a:t>
            </a:r>
            <a:r>
              <a:rPr lang="en-IN" sz="2000" dirty="0">
                <a:latin typeface="Corbel" pitchFamily="34" charset="0"/>
              </a:rPr>
              <a:t> class created in the 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view</a:t>
            </a:r>
            <a:r>
              <a:rPr lang="en-IN" sz="2000" b="1" dirty="0">
                <a:latin typeface="Corbel" pitchFamily="34" charset="0"/>
              </a:rPr>
              <a:t> function</a:t>
            </a:r>
            <a:endParaRPr lang="en-IN" sz="2000" dirty="0">
              <a:latin typeface="Corbel" pitchFamily="34" charset="0"/>
            </a:endParaRPr>
          </a:p>
          <a:p>
            <a:pPr lvl="1"/>
            <a:r>
              <a:rPr lang="en-IN" sz="2000" dirty="0">
                <a:latin typeface="Corbel" pitchFamily="34" charset="0"/>
              </a:rPr>
              <a:t>Using these</a:t>
            </a:r>
            <a:r>
              <a:rPr lang="en-IN" sz="2000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2000" dirty="0">
                <a:latin typeface="Corbel" pitchFamily="34" charset="0"/>
              </a:rPr>
              <a:t>instances, we are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accessing</a:t>
            </a:r>
            <a:r>
              <a:rPr lang="en-IN" sz="2000" dirty="0">
                <a:latin typeface="Corbel" pitchFamily="34" charset="0"/>
              </a:rPr>
              <a:t> the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methods </a:t>
            </a:r>
            <a:r>
              <a:rPr lang="en-IN" sz="2000" dirty="0">
                <a:latin typeface="Corbel" pitchFamily="34" charset="0"/>
              </a:rPr>
              <a:t>of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string</a:t>
            </a:r>
            <a:r>
              <a:rPr lang="en-IN" sz="2000" dirty="0">
                <a:latin typeface="Corbel" pitchFamily="34" charset="0"/>
              </a:rPr>
              <a:t> class like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upper() </a:t>
            </a:r>
            <a:r>
              <a:rPr lang="en-IN" sz="2000" dirty="0">
                <a:latin typeface="Corbel" pitchFamily="34" charset="0"/>
              </a:rPr>
              <a:t>,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lower() </a:t>
            </a:r>
            <a:r>
              <a:rPr lang="en-IN" sz="2000" dirty="0">
                <a:latin typeface="Corbel" pitchFamily="34" charset="0"/>
              </a:rPr>
              <a:t>etc.</a:t>
            </a:r>
          </a:p>
          <a:p>
            <a:pPr lvl="1"/>
            <a:r>
              <a:rPr lang="en-US" sz="2000" dirty="0">
                <a:latin typeface="Corbel" pitchFamily="34" charset="0"/>
              </a:rPr>
              <a:t>A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point to remember </a:t>
            </a:r>
            <a:r>
              <a:rPr lang="en-US" sz="2000" dirty="0">
                <a:latin typeface="Corbel" pitchFamily="34" charset="0"/>
              </a:rPr>
              <a:t>is that we only can call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non-parameterized </a:t>
            </a:r>
            <a:r>
              <a:rPr lang="en-US" sz="2000" dirty="0">
                <a:latin typeface="Corbel" pitchFamily="34" charset="0"/>
              </a:rPr>
              <a:t>methods</a:t>
            </a:r>
            <a:endParaRPr lang="en-IN" sz="20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List Look Up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list lookup</a:t>
            </a:r>
            <a:r>
              <a:rPr lang="en-IN" sz="2400" dirty="0">
                <a:latin typeface="Corbel" pitchFamily="34" charset="0"/>
              </a:rPr>
              <a:t> 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implemented</a:t>
            </a:r>
            <a:r>
              <a:rPr lang="en-IN" sz="2400" dirty="0">
                <a:latin typeface="Corbel" pitchFamily="34" charset="0"/>
              </a:rPr>
              <a:t> using 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dot operator </a:t>
            </a:r>
            <a:r>
              <a:rPr lang="en-IN" sz="2400" dirty="0">
                <a:latin typeface="Corbel" pitchFamily="34" charset="0"/>
              </a:rPr>
              <a:t>with </a:t>
            </a:r>
            <a:r>
              <a:rPr lang="en-IN" sz="2400" b="1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index number </a:t>
            </a:r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HTML template file</a:t>
            </a:r>
            <a:r>
              <a:rPr lang="en-IN" sz="2400" b="1" dirty="0">
                <a:latin typeface="Corbel" pitchFamily="34" charset="0"/>
              </a:rPr>
              <a:t>.</a:t>
            </a:r>
          </a:p>
          <a:p>
            <a:endParaRPr lang="en-IN" sz="2400" b="1" dirty="0">
              <a:latin typeface="Corbel" pitchFamily="34" charset="0"/>
            </a:endParaRPr>
          </a:p>
          <a:p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For example - </a:t>
            </a:r>
          </a:p>
          <a:p>
            <a:endParaRPr lang="en-IN" sz="2400" i="1" dirty="0">
              <a:latin typeface="Corbel" pitchFamily="34" charset="0"/>
            </a:endParaRPr>
          </a:p>
          <a:p>
            <a:pPr lvl="1"/>
            <a:r>
              <a:rPr lang="en-IN" b="1" dirty="0">
                <a:latin typeface="Corbel" pitchFamily="34" charset="0"/>
              </a:rPr>
              <a:t>mylist.0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or</a:t>
            </a:r>
            <a:r>
              <a:rPr lang="en-IN" b="1" dirty="0">
                <a:latin typeface="Corbel" pitchFamily="34" charset="0"/>
              </a:rPr>
              <a:t> mylist.1</a:t>
            </a:r>
          </a:p>
          <a:p>
            <a:r>
              <a:rPr lang="en-IN" sz="2400" dirty="0">
                <a:latin typeface="Corbel" pitchFamily="34" charset="0"/>
              </a:rPr>
              <a:t>Where:</a:t>
            </a:r>
          </a:p>
          <a:p>
            <a:pPr lvl="1"/>
            <a:endParaRPr lang="en-IN" sz="1900" dirty="0">
              <a:latin typeface="Corbel" pitchFamily="34" charset="0"/>
            </a:endParaRPr>
          </a:p>
          <a:p>
            <a:pPr lvl="1"/>
            <a:r>
              <a:rPr lang="en-IN" sz="1900" dirty="0">
                <a:latin typeface="Corbel" pitchFamily="34" charset="0"/>
              </a:rPr>
              <a:t> </a:t>
            </a:r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mylist</a:t>
            </a:r>
            <a:r>
              <a:rPr lang="en-IN" dirty="0">
                <a:latin typeface="Corbel" pitchFamily="34" charset="0"/>
              </a:rPr>
              <a:t> </a:t>
            </a:r>
            <a:r>
              <a:rPr lang="en-IN" dirty="0" err="1">
                <a:latin typeface="Corbel" pitchFamily="34" charset="0"/>
              </a:rPr>
              <a:t>refesr</a:t>
            </a:r>
            <a:r>
              <a:rPr lang="en-IN" dirty="0">
                <a:latin typeface="Corbel" pitchFamily="34" charset="0"/>
              </a:rPr>
              <a:t> to an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instance </a:t>
            </a:r>
            <a:r>
              <a:rPr lang="en-IN" dirty="0">
                <a:latin typeface="Corbel" pitchFamily="34" charset="0"/>
              </a:rPr>
              <a:t>of the 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list</a:t>
            </a:r>
            <a:r>
              <a:rPr lang="en-IN" dirty="0">
                <a:latin typeface="Corbel" pitchFamily="34" charset="0"/>
              </a:rPr>
              <a:t> class created in the 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view</a:t>
            </a:r>
            <a:r>
              <a:rPr lang="en-IN" b="1" dirty="0">
                <a:latin typeface="Corbel" pitchFamily="34" charset="0"/>
              </a:rPr>
              <a:t> function</a:t>
            </a:r>
            <a:endParaRPr lang="en-IN" dirty="0"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Using this</a:t>
            </a:r>
            <a:r>
              <a:rPr lang="en-IN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dirty="0">
                <a:latin typeface="Corbel" pitchFamily="34" charset="0"/>
              </a:rPr>
              <a:t>instance, we are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accessing</a:t>
            </a:r>
            <a:r>
              <a:rPr lang="en-IN" dirty="0">
                <a:latin typeface="Corbel" pitchFamily="34" charset="0"/>
              </a:rPr>
              <a:t> the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index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0</a:t>
            </a:r>
            <a:r>
              <a:rPr lang="en-IN" dirty="0">
                <a:latin typeface="Corbel" pitchFamily="34" charset="0"/>
              </a:rPr>
              <a:t> data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for</a:t>
            </a:r>
            <a:r>
              <a:rPr lang="en-US" sz="3200" b="1" dirty="0">
                <a:latin typeface="Corbel" pitchFamily="34" charset="0"/>
              </a:rPr>
              <a:t> Tag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>
                <a:latin typeface="Corbel" pitchFamily="34" charset="0"/>
              </a:rPr>
              <a:t>The for tag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A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for</a:t>
            </a:r>
            <a:r>
              <a:rPr lang="en-IN" sz="2400" dirty="0">
                <a:latin typeface="Corbel" pitchFamily="34" charset="0"/>
              </a:rPr>
              <a:t> tag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allows</a:t>
            </a:r>
            <a:r>
              <a:rPr lang="en-IN" sz="2400" dirty="0">
                <a:latin typeface="Corbel" pitchFamily="34" charset="0"/>
              </a:rPr>
              <a:t> us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loop through </a:t>
            </a:r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sequence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We can use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for</a:t>
            </a:r>
            <a:r>
              <a:rPr lang="en-IN" sz="2400" dirty="0">
                <a:latin typeface="Corbel" pitchFamily="34" charset="0"/>
              </a:rPr>
              <a:t> tag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iterate over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contents</a:t>
            </a:r>
            <a:r>
              <a:rPr lang="en-IN" sz="2400" dirty="0">
                <a:latin typeface="Corbel" pitchFamily="34" charset="0"/>
              </a:rPr>
              <a:t> 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list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tuples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dictionary</a:t>
            </a:r>
            <a:r>
              <a:rPr lang="en-IN" sz="2400" dirty="0">
                <a:latin typeface="Corbel" pitchFamily="34" charset="0"/>
              </a:rPr>
              <a:t> etc. </a:t>
            </a:r>
          </a:p>
          <a:p>
            <a:pPr fontAlgn="t"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for</a:t>
            </a:r>
            <a:r>
              <a:rPr lang="en-US" sz="3200" b="1" dirty="0">
                <a:latin typeface="Corbel" pitchFamily="34" charset="0"/>
              </a:rPr>
              <a:t> Tag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Syntax</a:t>
            </a: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for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i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in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mylist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%}</a:t>
            </a: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&lt;p&gt;The value of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i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 is {{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i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 }}&lt;/p&gt;</a:t>
            </a: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endfor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%}</a:t>
            </a: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IN" sz="2400" dirty="0">
                <a:latin typeface="Corbel" pitchFamily="34" charset="0"/>
              </a:rPr>
              <a:t> the loop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begins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first value </a:t>
            </a:r>
            <a:r>
              <a:rPr lang="en-IN" sz="2400" dirty="0">
                <a:latin typeface="Corbel" pitchFamily="34" charset="0"/>
              </a:rPr>
              <a:t>from the 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mylist</a:t>
            </a:r>
            <a:r>
              <a:rPr lang="en-IN" sz="2400" dirty="0">
                <a:latin typeface="Corbel" pitchFamily="34" charset="0"/>
              </a:rPr>
              <a:t> 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assigned </a:t>
            </a:r>
            <a:r>
              <a:rPr lang="en-IN" sz="2400" dirty="0">
                <a:latin typeface="Corbel" pitchFamily="34" charset="0"/>
              </a:rPr>
              <a:t>to the variable 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i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Then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template engine </a:t>
            </a:r>
            <a:r>
              <a:rPr lang="en-IN" sz="2400" dirty="0">
                <a:latin typeface="Corbel" pitchFamily="34" charset="0"/>
              </a:rPr>
              <a:t>will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render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everything </a:t>
            </a:r>
            <a:r>
              <a:rPr lang="en-IN" sz="2400" dirty="0">
                <a:latin typeface="Corbel" pitchFamily="34" charset="0"/>
              </a:rPr>
              <a:t> which falls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between</a:t>
            </a:r>
            <a:r>
              <a:rPr lang="en-IN" sz="2400" dirty="0">
                <a:latin typeface="Corbel" pitchFamily="34" charset="0"/>
              </a:rPr>
              <a:t> 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 for %}</a:t>
            </a:r>
            <a:r>
              <a:rPr lang="en-IN" sz="2400" dirty="0">
                <a:latin typeface="Corbel" pitchFamily="34" charset="0"/>
              </a:rPr>
              <a:t> and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endfor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%}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This process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keeps repeating </a:t>
            </a:r>
            <a:r>
              <a:rPr lang="en-IN" sz="2400" dirty="0">
                <a:latin typeface="Corbel" pitchFamily="34" charset="0"/>
              </a:rPr>
              <a:t>until there are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 more elements </a:t>
            </a:r>
            <a:r>
              <a:rPr lang="en-IN" sz="2400" dirty="0">
                <a:latin typeface="Corbel" pitchFamily="34" charset="0"/>
              </a:rPr>
              <a:t>left to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iterate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mylist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t"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5294</TotalTime>
  <Words>1407</Words>
  <Application>Microsoft Office PowerPoint</Application>
  <PresentationFormat>On-screen Show (4:3)</PresentationFormat>
  <Paragraphs>235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The Dot Look Up Strategy</vt:lpstr>
      <vt:lpstr>Dictionary Look Up</vt:lpstr>
      <vt:lpstr>Attribute Look Up</vt:lpstr>
      <vt:lpstr>Method Look Up</vt:lpstr>
      <vt:lpstr>List Look Up</vt:lpstr>
      <vt:lpstr>The for Tag</vt:lpstr>
      <vt:lpstr>The for Tag</vt:lpstr>
      <vt:lpstr>The for Tag</vt:lpstr>
      <vt:lpstr>The for Tag</vt:lpstr>
      <vt:lpstr>The for empty Tag</vt:lpstr>
      <vt:lpstr>The for empty Tag</vt:lpstr>
      <vt:lpstr>The for empty Tag</vt:lpstr>
      <vt:lpstr>The for Tag Variables</vt:lpstr>
      <vt:lpstr>The for Tag Variables</vt:lpstr>
      <vt:lpstr>The for Tag Variables</vt:lpstr>
      <vt:lpstr>The for Tag Variables</vt:lpstr>
      <vt:lpstr>The for Tag Variables</vt:lpstr>
      <vt:lpstr>The for Tag Variables</vt:lpstr>
      <vt:lpstr>The for Tag Variables</vt:lpstr>
      <vt:lpstr>Exercise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458</cp:revision>
  <dcterms:created xsi:type="dcterms:W3CDTF">2015-12-21T13:46:48Z</dcterms:created>
  <dcterms:modified xsi:type="dcterms:W3CDTF">2021-04-01T06:47:12Z</dcterms:modified>
</cp:coreProperties>
</file>