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550" r:id="rId4"/>
    <p:sldId id="612" r:id="rId5"/>
    <p:sldId id="514" r:id="rId6"/>
    <p:sldId id="551" r:id="rId7"/>
    <p:sldId id="552" r:id="rId8"/>
    <p:sldId id="553" r:id="rId9"/>
    <p:sldId id="554" r:id="rId10"/>
    <p:sldId id="613" r:id="rId11"/>
    <p:sldId id="614" r:id="rId12"/>
    <p:sldId id="615" r:id="rId13"/>
    <p:sldId id="556" r:id="rId14"/>
    <p:sldId id="557" r:id="rId15"/>
    <p:sldId id="565" r:id="rId16"/>
    <p:sldId id="560" r:id="rId17"/>
    <p:sldId id="561" r:id="rId18"/>
    <p:sldId id="562" r:id="rId19"/>
    <p:sldId id="563" r:id="rId20"/>
    <p:sldId id="564" r:id="rId21"/>
    <p:sldId id="566" r:id="rId22"/>
    <p:sldId id="555" r:id="rId23"/>
    <p:sldId id="516" r:id="rId24"/>
    <p:sldId id="567" r:id="rId25"/>
    <p:sldId id="61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 smtClean="0">
                <a:solidFill>
                  <a:srgbClr val="FF0000"/>
                </a:solidFill>
                <a:latin typeface="Corbel" pitchFamily="34" charset="0"/>
              </a:rPr>
              <a:t>Lecture 14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 smtClean="0">
                <a:latin typeface="Corbel" pitchFamily="34" charset="0"/>
              </a:rPr>
              <a:t> we have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 in place, we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need to update</a:t>
            </a:r>
            <a:r>
              <a:rPr lang="en-IN" sz="2400" dirty="0" smtClean="0">
                <a:latin typeface="Corbel" pitchFamily="34" charset="0"/>
              </a:rPr>
              <a:t>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fontAlgn="base"/>
            <a:r>
              <a:rPr lang="en-IN" sz="2400" dirty="0" smtClean="0">
                <a:latin typeface="Corbel" pitchFamily="34" charset="0"/>
              </a:rPr>
              <a:t>In our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 file , we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must do </a:t>
            </a:r>
            <a:r>
              <a:rPr lang="en-IN" sz="2400" dirty="0" smtClean="0">
                <a:latin typeface="Corbel" pitchFamily="34" charset="0"/>
              </a:rPr>
              <a:t>the following:</a:t>
            </a:r>
          </a:p>
          <a:p>
            <a:pPr lvl="1" fontAlgn="base"/>
            <a:r>
              <a:rPr lang="en-IN" sz="1700" b="1" dirty="0" smtClean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IN" sz="1700" dirty="0" smtClean="0">
                <a:latin typeface="Corbel" pitchFamily="34" charset="0"/>
              </a:rPr>
              <a:t> a </a:t>
            </a:r>
            <a:r>
              <a:rPr lang="en-IN" sz="1700" b="1" dirty="0" smtClean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IN" sz="1700" dirty="0" smtClean="0">
                <a:latin typeface="Corbel" pitchFamily="34" charset="0"/>
              </a:rPr>
              <a:t> called </a:t>
            </a:r>
            <a:r>
              <a:rPr lang="en-IN" sz="1700" b="1" dirty="0" err="1" smtClean="0">
                <a:solidFill>
                  <a:srgbClr val="C00000"/>
                </a:solidFill>
                <a:latin typeface="Corbel" pitchFamily="34" charset="0"/>
              </a:rPr>
              <a:t>emp_recs</a:t>
            </a:r>
            <a:r>
              <a:rPr lang="en-IN" sz="1700" dirty="0" smtClean="0">
                <a:latin typeface="Corbel" pitchFamily="34" charset="0"/>
              </a:rPr>
              <a:t> .</a:t>
            </a:r>
          </a:p>
          <a:p>
            <a:pPr lvl="1" fontAlgn="base"/>
            <a:r>
              <a:rPr lang="en-IN" sz="1700" dirty="0" smtClean="0">
                <a:latin typeface="Corbel" pitchFamily="34" charset="0"/>
              </a:rPr>
              <a:t>This </a:t>
            </a:r>
            <a:r>
              <a:rPr lang="en-IN" sz="1700" b="1" dirty="0" smtClean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IN" sz="1700" dirty="0" smtClean="0">
                <a:latin typeface="Corbel" pitchFamily="34" charset="0"/>
              </a:rPr>
              <a:t> should contain 2 </a:t>
            </a:r>
            <a:r>
              <a:rPr lang="en-IN" sz="1700" b="1" dirty="0" smtClean="0">
                <a:solidFill>
                  <a:srgbClr val="C00000"/>
                </a:solidFill>
                <a:latin typeface="Corbel" pitchFamily="34" charset="0"/>
              </a:rPr>
              <a:t>dictionary</a:t>
            </a:r>
            <a:r>
              <a:rPr lang="en-IN" sz="1700" dirty="0" smtClean="0">
                <a:latin typeface="Corbel" pitchFamily="34" charset="0"/>
              </a:rPr>
              <a:t> objects</a:t>
            </a:r>
          </a:p>
          <a:p>
            <a:pPr lvl="1" fontAlgn="base"/>
            <a:r>
              <a:rPr lang="en-IN" sz="1700" dirty="0" smtClean="0">
                <a:latin typeface="Corbel" pitchFamily="34" charset="0"/>
              </a:rPr>
              <a:t>Each </a:t>
            </a:r>
            <a:r>
              <a:rPr lang="en-IN" sz="1700" b="1" dirty="0" smtClean="0">
                <a:solidFill>
                  <a:srgbClr val="C00000"/>
                </a:solidFill>
                <a:latin typeface="Corbel" pitchFamily="34" charset="0"/>
              </a:rPr>
              <a:t>dictionary</a:t>
            </a:r>
            <a:r>
              <a:rPr lang="en-IN" sz="1700" dirty="0" smtClean="0">
                <a:latin typeface="Corbel" pitchFamily="34" charset="0"/>
              </a:rPr>
              <a:t> object will have </a:t>
            </a:r>
            <a:r>
              <a:rPr lang="en-IN" sz="1700" b="1" dirty="0" smtClean="0">
                <a:solidFill>
                  <a:srgbClr val="7030A0"/>
                </a:solidFill>
                <a:latin typeface="Corbel" pitchFamily="34" charset="0"/>
              </a:rPr>
              <a:t>4</a:t>
            </a:r>
            <a:r>
              <a:rPr lang="en-IN" sz="1700" dirty="0" smtClean="0">
                <a:latin typeface="Corbel" pitchFamily="34" charset="0"/>
              </a:rPr>
              <a:t> </a:t>
            </a:r>
            <a:r>
              <a:rPr lang="en-IN" sz="1700" b="1" dirty="0" smtClean="0">
                <a:solidFill>
                  <a:srgbClr val="7030A0"/>
                </a:solidFill>
                <a:latin typeface="Corbel" pitchFamily="34" charset="0"/>
              </a:rPr>
              <a:t>key-value</a:t>
            </a:r>
            <a:r>
              <a:rPr lang="en-IN" sz="1700" dirty="0" smtClean="0">
                <a:latin typeface="Corbel" pitchFamily="34" charset="0"/>
              </a:rPr>
              <a:t> pairs , where </a:t>
            </a:r>
            <a:r>
              <a:rPr lang="en-IN" sz="1700" b="1" dirty="0" smtClean="0">
                <a:solidFill>
                  <a:srgbClr val="7030A0"/>
                </a:solidFill>
                <a:latin typeface="Corbel" pitchFamily="34" charset="0"/>
              </a:rPr>
              <a:t>key </a:t>
            </a:r>
            <a:r>
              <a:rPr lang="en-IN" sz="1700" dirty="0" smtClean="0">
                <a:latin typeface="Corbel" pitchFamily="34" charset="0"/>
              </a:rPr>
              <a:t>will be the </a:t>
            </a:r>
            <a:r>
              <a:rPr lang="en-IN" sz="1700" b="1" dirty="0" smtClean="0">
                <a:solidFill>
                  <a:srgbClr val="0070C0"/>
                </a:solidFill>
                <a:latin typeface="Corbel" pitchFamily="34" charset="0"/>
              </a:rPr>
              <a:t>DB column name</a:t>
            </a:r>
            <a:r>
              <a:rPr lang="en-IN" sz="1700" dirty="0" smtClean="0">
                <a:latin typeface="Corbel" pitchFamily="34" charset="0"/>
              </a:rPr>
              <a:t> and </a:t>
            </a:r>
            <a:r>
              <a:rPr lang="en-IN" sz="1700" b="1" dirty="0" smtClean="0">
                <a:solidFill>
                  <a:srgbClr val="7030A0"/>
                </a:solidFill>
                <a:latin typeface="Corbel" pitchFamily="34" charset="0"/>
              </a:rPr>
              <a:t>value</a:t>
            </a:r>
            <a:r>
              <a:rPr lang="en-IN" sz="1700" dirty="0" smtClean="0">
                <a:latin typeface="Corbel" pitchFamily="34" charset="0"/>
              </a:rPr>
              <a:t> will be it’s </a:t>
            </a:r>
            <a:r>
              <a:rPr lang="en-IN" sz="17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corresponding value</a:t>
            </a:r>
            <a:r>
              <a:rPr lang="en-IN" sz="17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lvl="1" fontAlgn="base"/>
            <a:r>
              <a:rPr lang="en-US" sz="1700" dirty="0" smtClean="0">
                <a:latin typeface="Corbel" pitchFamily="34" charset="0"/>
              </a:rPr>
              <a:t>Then </a:t>
            </a:r>
            <a:r>
              <a:rPr lang="en-US" sz="1700" b="1" dirty="0" smtClean="0">
                <a:solidFill>
                  <a:srgbClr val="00B050"/>
                </a:solidFill>
                <a:latin typeface="Corbel" pitchFamily="34" charset="0"/>
              </a:rPr>
              <a:t>we should define </a:t>
            </a:r>
            <a:r>
              <a:rPr lang="en-US" sz="1700" dirty="0" smtClean="0">
                <a:latin typeface="Corbel" pitchFamily="34" charset="0"/>
              </a:rPr>
              <a:t>a function called </a:t>
            </a:r>
            <a:r>
              <a:rPr lang="en-US" sz="17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homePageView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1700" b="1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create a </a:t>
            </a:r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dictionary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object called </a:t>
            </a:r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context</a:t>
            </a:r>
            <a:r>
              <a:rPr lang="en-US" sz="1700" dirty="0" smtClean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1700" dirty="0" smtClean="0">
                <a:latin typeface="Corbel" pitchFamily="34" charset="0"/>
              </a:rPr>
              <a:t>and place this </a:t>
            </a:r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sz="1700" dirty="0" smtClean="0">
                <a:latin typeface="Corbel" pitchFamily="34" charset="0"/>
              </a:rPr>
              <a:t> object inside our </a:t>
            </a:r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context</a:t>
            </a:r>
            <a:r>
              <a:rPr lang="en-US" sz="1700" dirty="0" smtClean="0">
                <a:latin typeface="Corbel" pitchFamily="34" charset="0"/>
              </a:rPr>
              <a:t> dictionary with the </a:t>
            </a:r>
            <a:r>
              <a:rPr lang="en-US" sz="1700" b="1" dirty="0" smtClean="0">
                <a:solidFill>
                  <a:srgbClr val="7030A0"/>
                </a:solidFill>
                <a:latin typeface="Corbel" pitchFamily="34" charset="0"/>
              </a:rPr>
              <a:t>key</a:t>
            </a:r>
            <a:r>
              <a:rPr lang="en-US" sz="1700" dirty="0" smtClean="0">
                <a:latin typeface="Corbel" pitchFamily="34" charset="0"/>
              </a:rPr>
              <a:t> name set to </a:t>
            </a:r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records </a:t>
            </a:r>
          </a:p>
          <a:p>
            <a:pPr lvl="1" fontAlgn="base"/>
            <a:r>
              <a:rPr lang="en-US" sz="1700" dirty="0" smtClean="0">
                <a:latin typeface="Corbel" pitchFamily="34" charset="0"/>
              </a:rPr>
              <a:t>Then </a:t>
            </a:r>
            <a:r>
              <a:rPr lang="en-US" sz="1700" b="1" dirty="0" smtClean="0">
                <a:solidFill>
                  <a:srgbClr val="0070C0"/>
                </a:solidFill>
                <a:latin typeface="Corbel" pitchFamily="34" charset="0"/>
              </a:rPr>
              <a:t>we should call </a:t>
            </a:r>
            <a:r>
              <a:rPr lang="en-US" sz="1700" dirty="0" smtClean="0">
                <a:latin typeface="Corbel" pitchFamily="34" charset="0"/>
              </a:rPr>
              <a:t>the 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render() </a:t>
            </a:r>
            <a:r>
              <a:rPr lang="en-US" sz="1700" dirty="0" smtClean="0">
                <a:latin typeface="Corbel" pitchFamily="34" charset="0"/>
              </a:rPr>
              <a:t>function passing it </a:t>
            </a:r>
            <a:r>
              <a:rPr lang="en-US" sz="1700" b="1" dirty="0" smtClean="0">
                <a:solidFill>
                  <a:srgbClr val="7030A0"/>
                </a:solidFill>
                <a:latin typeface="Corbel" pitchFamily="34" charset="0"/>
              </a:rPr>
              <a:t>3 arguments:</a:t>
            </a:r>
          </a:p>
          <a:p>
            <a:pPr lvl="2" fontAlgn="base"/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Request</a:t>
            </a:r>
            <a:r>
              <a:rPr lang="en-US" sz="1700" dirty="0" smtClean="0">
                <a:latin typeface="Corbel" pitchFamily="34" charset="0"/>
              </a:rPr>
              <a:t> object</a:t>
            </a:r>
          </a:p>
          <a:p>
            <a:pPr lvl="2" fontAlgn="base"/>
            <a:r>
              <a:rPr lang="en-US" sz="1700" dirty="0" smtClean="0">
                <a:latin typeface="Corbel" pitchFamily="34" charset="0"/>
              </a:rPr>
              <a:t>Template file path assuming that the html file name is </a:t>
            </a:r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showemp.html </a:t>
            </a:r>
          </a:p>
          <a:p>
            <a:pPr lvl="2" fontAlgn="base"/>
            <a:r>
              <a:rPr lang="en-US" sz="1700" b="1" dirty="0" smtClean="0">
                <a:solidFill>
                  <a:srgbClr val="C00000"/>
                </a:solidFill>
                <a:latin typeface="Corbel" pitchFamily="34" charset="0"/>
              </a:rPr>
              <a:t>Context</a:t>
            </a:r>
            <a:r>
              <a:rPr lang="en-US" sz="1700" dirty="0" smtClean="0">
                <a:latin typeface="Corbel" pitchFamily="34" charset="0"/>
              </a:rPr>
              <a:t> dictionary</a:t>
            </a:r>
            <a:endParaRPr lang="en-IN" sz="1700" dirty="0" smtClean="0">
              <a:latin typeface="Corbel" pitchFamily="34" charset="0"/>
            </a:endParaRP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2" y="1428736"/>
            <a:ext cx="878687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render</a:t>
            </a:r>
          </a:p>
          <a:p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emp_recs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=[ </a:t>
            </a:r>
          </a:p>
          <a:p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{</a:t>
            </a:r>
          </a:p>
          <a:p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'empno':101,</a:t>
            </a:r>
          </a:p>
          <a:p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ename':'Amit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'salary':50000.0,</a:t>
            </a:r>
          </a:p>
          <a:p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hiredate':'August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 27,2018'</a:t>
            </a:r>
          </a:p>
          <a:p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}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{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'empno':102,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ename':'Deepak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',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'salary':45000.0,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hiredate':'November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 29,2018'</a:t>
            </a:r>
          </a:p>
          <a:p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},</a:t>
            </a:r>
          </a:p>
          <a:p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]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4282" y="1428736"/>
            <a:ext cx="87868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homePageView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context={'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records':emp_recs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}</a:t>
            </a:r>
          </a:p>
          <a:p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return render(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request,"templateapp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showemp.html",context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Once we’ve done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</a:t>
            </a:r>
            <a:r>
              <a:rPr lang="en-IN" sz="2400" dirty="0" smtClean="0">
                <a:latin typeface="Corbel" pitchFamily="34" charset="0"/>
              </a:rPr>
              <a:t> and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</a:t>
            </a:r>
            <a:r>
              <a:rPr lang="en-IN" sz="2400" dirty="0" smtClean="0">
                <a:latin typeface="Corbel" pitchFamily="34" charset="0"/>
              </a:rPr>
              <a:t> folder structure then we can create an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html</a:t>
            </a:r>
            <a:r>
              <a:rPr lang="en-IN" sz="2400" dirty="0" smtClean="0">
                <a:latin typeface="Corbel" pitchFamily="34" charset="0"/>
              </a:rPr>
              <a:t> file called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showemp.html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inside of the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templates/templateapp3</a:t>
            </a:r>
            <a:r>
              <a:rPr lang="en-IN" sz="2400" dirty="0" smtClean="0">
                <a:latin typeface="Corbel" pitchFamily="34" charset="0"/>
              </a:rPr>
              <a:t> directory.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This file </a:t>
            </a:r>
            <a:r>
              <a:rPr lang="en-US" sz="2400" dirty="0" smtClean="0">
                <a:latin typeface="Corbel" pitchFamily="34" charset="0"/>
              </a:rPr>
              <a:t>should display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data</a:t>
            </a:r>
            <a:r>
              <a:rPr lang="en-US" sz="2400" dirty="0" smtClean="0">
                <a:latin typeface="Corbel" pitchFamily="34" charset="0"/>
              </a:rPr>
              <a:t> from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sz="2400" dirty="0" smtClean="0">
                <a:latin typeface="Corbel" pitchFamily="34" charset="0"/>
              </a:rPr>
              <a:t> , passed by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US" sz="2400" dirty="0" smtClean="0">
                <a:latin typeface="Corbel" pitchFamily="34" charset="0"/>
              </a:rPr>
              <a:t> file , called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records </a:t>
            </a: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template tags</a:t>
            </a:r>
            <a:endParaRPr lang="en-IN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IN" sz="2400" dirty="0" smtClean="0"/>
          </a:p>
          <a:p>
            <a:pPr fontAlgn="base"/>
            <a:endParaRPr lang="en-US" sz="2400" dirty="0" smtClean="0"/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77500" lnSpcReduction="20000"/>
          </a:bodyPr>
          <a:lstStyle/>
          <a:p>
            <a:pPr fontAlgn="base"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#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showemphtml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IN" sz="16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&lt;!DOCTYPE 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&lt;html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lang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charset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http-equiv="X-UA-Compatible" content="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ie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=edge"&gt;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&lt;title&gt;Template Tags Demo&lt;/title&gt;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&lt;h1&gt;Employee Details &lt;/h1&gt;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{% for e in records%}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&lt;h1&gt;&lt;u&gt;Employee 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{{</a:t>
            </a:r>
            <a:r>
              <a:rPr lang="en-IN" sz="1800" b="1" dirty="0" err="1" smtClean="0">
                <a:solidFill>
                  <a:srgbClr val="0070C0"/>
                </a:solidFill>
                <a:latin typeface="Corbel" pitchFamily="34" charset="0"/>
              </a:rPr>
              <a:t>forloop.counter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}}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&lt;/u&gt;&lt;/h1&gt;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&lt;table border='1'&gt;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align='right'&gt;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EmpNo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&gt;&lt;td&gt;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{{</a:t>
            </a:r>
            <a:r>
              <a:rPr lang="en-IN" sz="1800" b="1" dirty="0" err="1" smtClean="0">
                <a:solidFill>
                  <a:srgbClr val="0070C0"/>
                </a:solidFill>
                <a:latin typeface="Corbel" pitchFamily="34" charset="0"/>
              </a:rPr>
              <a:t>e.empno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}}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&lt;/td&gt;&lt;/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align='right'&gt;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Ename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&gt;&lt;td&gt;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{{</a:t>
            </a:r>
            <a:r>
              <a:rPr lang="en-IN" sz="1800" b="1" dirty="0" err="1" smtClean="0">
                <a:solidFill>
                  <a:srgbClr val="0070C0"/>
                </a:solidFill>
                <a:latin typeface="Corbel" pitchFamily="34" charset="0"/>
              </a:rPr>
              <a:t>e.ename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}}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&lt;/td&gt;&lt;/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align='right'&gt;Salary:&lt;/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&gt;&lt;td&gt;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{{</a:t>
            </a:r>
            <a:r>
              <a:rPr lang="en-IN" sz="1800" b="1" dirty="0" err="1" smtClean="0">
                <a:solidFill>
                  <a:srgbClr val="0070C0"/>
                </a:solidFill>
                <a:latin typeface="Corbel" pitchFamily="34" charset="0"/>
              </a:rPr>
              <a:t>e.salary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}}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&lt;/td&gt;&lt;/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Hiredate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:&lt;/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&gt;&lt;td&gt;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{{</a:t>
            </a:r>
            <a:r>
              <a:rPr lang="en-IN" sz="1800" b="1" dirty="0" err="1" smtClean="0">
                <a:solidFill>
                  <a:srgbClr val="0070C0"/>
                </a:solidFill>
                <a:latin typeface="Corbel" pitchFamily="34" charset="0"/>
              </a:rPr>
              <a:t>e.hiredate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}}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&lt;/td&gt;&lt;/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&lt;/table&gt;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{%</a:t>
            </a:r>
            <a:r>
              <a:rPr lang="en-IN" sz="1800" b="1" dirty="0" err="1" smtClean="0">
                <a:solidFill>
                  <a:srgbClr val="0070C0"/>
                </a:solidFill>
                <a:latin typeface="Corbel" pitchFamily="34" charset="0"/>
              </a:rPr>
              <a:t>endfor</a:t>
            </a:r>
            <a:r>
              <a:rPr lang="en-IN" sz="1800" b="1" dirty="0" smtClean="0">
                <a:solidFill>
                  <a:srgbClr val="0070C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r>
              <a:rPr lang="en-IN" sz="1800" dirty="0" smtClean="0">
                <a:latin typeface="Corbel" pitchFamily="34" charset="0"/>
              </a:rPr>
              <a:t/>
            </a:r>
            <a:br>
              <a:rPr lang="en-IN" sz="1800" dirty="0" smtClean="0">
                <a:latin typeface="Corbel" pitchFamily="34" charset="0"/>
              </a:rPr>
            </a:br>
            <a:endParaRPr lang="en-IN" sz="18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fontAlgn="base"/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After creating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updating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views.py</a:t>
            </a:r>
            <a:r>
              <a:rPr lang="en-IN" sz="2400" dirty="0" smtClean="0">
                <a:latin typeface="Corbel" pitchFamily="34" charset="0"/>
              </a:rPr>
              <a:t> we need to tell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this is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view</a:t>
            </a:r>
            <a:r>
              <a:rPr lang="en-IN" sz="2400" dirty="0" smtClean="0">
                <a:latin typeface="Corbel" pitchFamily="34" charset="0"/>
              </a:rPr>
              <a:t> we want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displayed</a:t>
            </a:r>
            <a:r>
              <a:rPr lang="en-IN" sz="2400" dirty="0" smtClean="0">
                <a:latin typeface="Corbel" pitchFamily="34" charset="0"/>
              </a:rPr>
              <a:t> when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someone navigates</a:t>
            </a:r>
            <a:r>
              <a:rPr lang="en-IN" sz="2400" dirty="0" smtClean="0">
                <a:latin typeface="Corbel" pitchFamily="34" charset="0"/>
              </a:rPr>
              <a:t> to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site root </a:t>
            </a:r>
            <a:r>
              <a:rPr lang="en-IN" sz="2400" dirty="0" smtClean="0">
                <a:latin typeface="Corbel" pitchFamily="34" charset="0"/>
              </a:rPr>
              <a:t>(home page).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As usual we do this </a:t>
            </a:r>
            <a:r>
              <a:rPr lang="en-IN" sz="2400" dirty="0" smtClean="0">
                <a:latin typeface="Corbel" pitchFamily="34" charset="0"/>
              </a:rPr>
              <a:t>by configuring our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URLs </a:t>
            </a:r>
            <a:r>
              <a:rPr lang="en-IN" sz="2400" dirty="0" smtClean="0">
                <a:latin typeface="Corbel" pitchFamily="34" charset="0"/>
              </a:rPr>
              <a:t>at 2 places: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Inside</a:t>
            </a:r>
            <a:r>
              <a:rPr lang="en-IN" dirty="0" smtClean="0">
                <a:latin typeface="Corbel" pitchFamily="34" charset="0"/>
              </a:rPr>
              <a:t> the </a:t>
            </a:r>
            <a:r>
              <a:rPr lang="en-IN" b="1" dirty="0" err="1" smtClean="0">
                <a:solidFill>
                  <a:srgbClr val="C00000"/>
                </a:solidFill>
                <a:latin typeface="Corbel" pitchFamily="34" charset="0"/>
              </a:rPr>
              <a:t>templateapp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directory’s</a:t>
            </a:r>
            <a:r>
              <a:rPr lang="en-IN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dirty="0" smtClean="0">
                <a:latin typeface="Corbel" pitchFamily="34" charset="0"/>
              </a:rPr>
              <a:t> file</a:t>
            </a:r>
          </a:p>
          <a:p>
            <a:pPr lvl="1" fontAlgn="base"/>
            <a:endParaRPr lang="en-IN" dirty="0" smtClean="0">
              <a:latin typeface="Corbel" pitchFamily="34" charset="0"/>
            </a:endParaRPr>
          </a:p>
          <a:p>
            <a:pPr lvl="1" fontAlgn="base"/>
            <a:r>
              <a:rPr lang="en-IN" b="1" dirty="0" smtClean="0">
                <a:solidFill>
                  <a:srgbClr val="0070C0"/>
                </a:solidFill>
                <a:latin typeface="Corbel" pitchFamily="34" charset="0"/>
              </a:rPr>
              <a:t>Inside</a:t>
            </a:r>
            <a:r>
              <a:rPr lang="en-IN" dirty="0" smtClean="0">
                <a:latin typeface="Corbel" pitchFamily="34" charset="0"/>
              </a:rPr>
              <a:t> the site’s main </a:t>
            </a:r>
            <a:r>
              <a:rPr lang="en-IN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dirty="0" smtClean="0">
                <a:latin typeface="Corbel" pitchFamily="34" charset="0"/>
              </a:rPr>
              <a:t>create a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new file </a:t>
            </a:r>
            <a:r>
              <a:rPr lang="en-IN" sz="2400" dirty="0" smtClean="0">
                <a:latin typeface="Corbel" pitchFamily="34" charset="0"/>
              </a:rPr>
              <a:t>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err="1" smtClean="0">
                <a:solidFill>
                  <a:srgbClr val="C00000"/>
                </a:solidFill>
                <a:latin typeface="Corbel" pitchFamily="34" charset="0"/>
              </a:rPr>
              <a:t>templateapp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folder 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write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following code </a:t>
            </a:r>
            <a:r>
              <a:rPr lang="en-IN" sz="2400" dirty="0" smtClean="0">
                <a:latin typeface="Corbel" pitchFamily="34" charset="0"/>
              </a:rPr>
              <a:t>in it.</a:t>
            </a:r>
          </a:p>
          <a:p>
            <a:pPr fontAlgn="base"/>
            <a:endParaRPr lang="en-US" sz="2400" b="1" u="sng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</a:t>
            </a:r>
            <a:r>
              <a:rPr lang="en-US" sz="2400" b="1" u="sng" dirty="0" err="1" smtClean="0">
                <a:solidFill>
                  <a:srgbClr val="7030A0"/>
                </a:solidFill>
                <a:latin typeface="Corbel" pitchFamily="34" charset="0"/>
              </a:rPr>
              <a:t>templateapp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path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 import views</a:t>
            </a: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path('',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views.homePageView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), 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we know </a:t>
            </a:r>
            <a:r>
              <a:rPr lang="en-US" sz="2400" dirty="0" smtClean="0">
                <a:latin typeface="Corbel" pitchFamily="34" charset="0"/>
              </a:rPr>
              <a:t>whenever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request arrives </a:t>
            </a:r>
            <a:r>
              <a:rPr lang="en-US" sz="2400" dirty="0" smtClean="0">
                <a:latin typeface="Corbel" pitchFamily="34" charset="0"/>
              </a:rPr>
              <a:t>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first hits </a:t>
            </a:r>
            <a:r>
              <a:rPr lang="en-US" sz="2400" dirty="0" smtClean="0">
                <a:latin typeface="Corbel" pitchFamily="34" charset="0"/>
              </a:rPr>
              <a:t>the main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file , that is , the file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in the directory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demoproject9</a:t>
            </a:r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dirty="0" smtClean="0">
                <a:latin typeface="Corbel" pitchFamily="34" charset="0"/>
              </a:rPr>
              <a:t>So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we must configure </a:t>
            </a:r>
            <a:r>
              <a:rPr lang="en-US" sz="2400" dirty="0" smtClean="0">
                <a:latin typeface="Corbel" pitchFamily="34" charset="0"/>
              </a:rPr>
              <a:t>this file also so that it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simply redirects </a:t>
            </a:r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request</a:t>
            </a:r>
            <a:r>
              <a:rPr lang="en-US" sz="2400" dirty="0" smtClean="0">
                <a:latin typeface="Corbel" pitchFamily="34" charset="0"/>
              </a:rPr>
              <a:t> to our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templateapp3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urls.py</a:t>
            </a:r>
            <a:r>
              <a:rPr lang="en-US" sz="2400" dirty="0" smtClean="0">
                <a:latin typeface="Corbel" pitchFamily="34" charset="0"/>
              </a:rPr>
              <a:t> file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whenever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request </a:t>
            </a:r>
            <a:r>
              <a:rPr lang="en-US" sz="2400" dirty="0" smtClean="0">
                <a:latin typeface="Corbel" pitchFamily="34" charset="0"/>
              </a:rPr>
              <a:t>arrives</a:t>
            </a:r>
            <a:endParaRPr lang="en-IN" sz="2000" dirty="0" smtClean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open the file</a:t>
            </a:r>
            <a:r>
              <a:rPr lang="en-IN" sz="2400" dirty="0" smtClean="0">
                <a:latin typeface="Corbel" pitchFamily="34" charset="0"/>
              </a:rPr>
              <a:t> called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demoproject9</a:t>
            </a:r>
            <a:r>
              <a:rPr lang="en-IN" sz="2400" dirty="0" smtClean="0">
                <a:latin typeface="Corbel" pitchFamily="34" charset="0"/>
              </a:rPr>
              <a:t> folder and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update the code </a:t>
            </a:r>
            <a:r>
              <a:rPr lang="en-IN" sz="2400" dirty="0" smtClean="0">
                <a:latin typeface="Corbel" pitchFamily="34" charset="0"/>
              </a:rPr>
              <a:t>in it </a:t>
            </a:r>
            <a:r>
              <a:rPr lang="en-IN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as shown below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green.</a:t>
            </a:r>
          </a:p>
          <a:p>
            <a:pPr fontAlgn="base"/>
            <a:endParaRPr lang="en-US" sz="2400" b="1" u="sng" dirty="0" smtClean="0">
              <a:latin typeface="Corbel" pitchFamily="34" charset="0"/>
            </a:endParaRP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(demoproject9/urls.py)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 smtClean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include</a:t>
            </a:r>
            <a:endParaRPr lang="en-IN" sz="20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path('admin/',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path('',include('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templateapp.urls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')),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b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To run </a:t>
            </a:r>
            <a:r>
              <a:rPr lang="en-IN" sz="2000" dirty="0" smtClean="0">
                <a:latin typeface="Corbel" pitchFamily="34" charset="0"/>
              </a:rPr>
              <a:t>our new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templateapp</a:t>
            </a:r>
            <a:r>
              <a:rPr lang="en-IN" sz="2000" dirty="0" smtClean="0">
                <a:latin typeface="Corbel" pitchFamily="34" charset="0"/>
              </a:rPr>
              <a:t> , go to the folder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demoproject9</a:t>
            </a:r>
            <a:r>
              <a:rPr lang="en-IN" sz="2000" dirty="0" smtClean="0">
                <a:latin typeface="Corbel" pitchFamily="34" charset="0"/>
              </a:rPr>
              <a:t> by using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sz="2000" dirty="0" smtClean="0">
                <a:latin typeface="Corbel" pitchFamily="34" charset="0"/>
              </a:rPr>
              <a:t> command and type the </a:t>
            </a:r>
            <a:r>
              <a:rPr lang="en-IN" sz="2000" b="1" dirty="0" err="1" smtClean="0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sz="2000" dirty="0" smtClean="0">
                <a:latin typeface="Corbel" pitchFamily="34" charset="0"/>
              </a:rPr>
              <a:t> command in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2" fontAlgn="base"/>
            <a:r>
              <a:rPr lang="en-US" b="1" dirty="0" err="1" smtClean="0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 demoproject9</a:t>
            </a:r>
            <a:endParaRPr lang="en-IN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b="1" dirty="0" err="1" smtClean="0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b="1" dirty="0" smtClean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server runs </a:t>
            </a:r>
            <a:r>
              <a:rPr lang="en-IN" sz="2000" dirty="0" smtClean="0">
                <a:latin typeface="Corbel" pitchFamily="34" charset="0"/>
              </a:rPr>
              <a:t>on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default port 8000</a:t>
            </a:r>
            <a:r>
              <a:rPr lang="en-IN" sz="2000" dirty="0" smtClean="0">
                <a:latin typeface="Corbel" pitchFamily="34" charset="0"/>
              </a:rPr>
              <a:t>, and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we’ll see output </a:t>
            </a:r>
            <a:r>
              <a:rPr lang="en-IN" sz="2000" dirty="0" smtClean="0">
                <a:latin typeface="Corbel" pitchFamily="34" charset="0"/>
              </a:rPr>
              <a:t>like the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following output </a:t>
            </a:r>
            <a:r>
              <a:rPr lang="en-IN" sz="2000" dirty="0" smtClean="0">
                <a:latin typeface="Corbel" pitchFamily="34" charset="0"/>
              </a:rPr>
              <a:t>in the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sz="2000" dirty="0" smtClean="0">
                <a:latin typeface="Corbel" pitchFamily="34" charset="0"/>
              </a:rPr>
              <a:t>:</a:t>
            </a:r>
            <a:endParaRPr lang="en-US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3643315"/>
            <a:ext cx="8858312" cy="27146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Our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Solution Of </a:t>
            </a:r>
            <a:r>
              <a:rPr lang="en-US" sz="2400" b="1" smtClean="0">
                <a:solidFill>
                  <a:srgbClr val="0070C0"/>
                </a:solidFill>
                <a:latin typeface="Corbel" pitchFamily="34" charset="0"/>
              </a:rPr>
              <a:t>The Exercise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err="1" smtClean="0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400" dirty="0" smtClean="0">
                <a:latin typeface="Corbel" pitchFamily="34" charset="0"/>
              </a:rPr>
              <a:t> the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400" dirty="0" smtClean="0">
                <a:latin typeface="Corbel" pitchFamily="34" charset="0"/>
              </a:rPr>
              <a:t> URL 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terminal output 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window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open default browser </a:t>
            </a:r>
            <a:r>
              <a:rPr lang="en-IN" sz="2400" dirty="0" smtClean="0">
                <a:latin typeface="Corbel" pitchFamily="34" charset="0"/>
              </a:rPr>
              <a:t>to that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address</a:t>
            </a:r>
            <a:r>
              <a:rPr lang="en-IN" sz="2400" dirty="0" smtClean="0">
                <a:latin typeface="Corbel" pitchFamily="34" charset="0"/>
              </a:rPr>
              <a:t>. Now we should </a:t>
            </a:r>
          </a:p>
          <a:p>
            <a:pPr fontAlgn="base">
              <a:buNone/>
            </a:pPr>
            <a:r>
              <a:rPr lang="en-IN" sz="2400" dirty="0" smtClean="0">
                <a:latin typeface="Corbel" pitchFamily="34" charset="0"/>
              </a:rPr>
              <a:t>see the 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employee data  </a:t>
            </a:r>
            <a:r>
              <a:rPr lang="en-IN" sz="2400" dirty="0" smtClean="0">
                <a:latin typeface="Corbel" pitchFamily="34" charset="0"/>
              </a:rPr>
              <a:t>as a template based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home page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928933"/>
            <a:ext cx="8858311" cy="3429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Modify the app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such a way </a:t>
            </a:r>
            <a:r>
              <a:rPr lang="en-US" sz="2400" dirty="0" smtClean="0">
                <a:latin typeface="Corbel" pitchFamily="34" charset="0"/>
              </a:rPr>
              <a:t>that if a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title</a:t>
            </a:r>
            <a:r>
              <a:rPr lang="en-US" sz="2400" dirty="0" smtClean="0">
                <a:latin typeface="Corbel" pitchFamily="34" charset="0"/>
              </a:rPr>
              <a:t> variable is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passed </a:t>
            </a:r>
            <a:r>
              <a:rPr lang="en-US" sz="2400" dirty="0" smtClean="0">
                <a:latin typeface="Corbel" pitchFamily="34" charset="0"/>
              </a:rPr>
              <a:t>from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</a:t>
            </a:r>
            <a:r>
              <a:rPr lang="en-US" sz="2400" dirty="0" smtClean="0">
                <a:latin typeface="Corbel" pitchFamily="34" charset="0"/>
              </a:rPr>
              <a:t> , then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page</a:t>
            </a:r>
            <a:r>
              <a:rPr lang="en-US" sz="2400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shows it as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title</a:t>
            </a:r>
            <a:r>
              <a:rPr lang="en-US" sz="2400" dirty="0" smtClean="0">
                <a:latin typeface="Corbel" pitchFamily="34" charset="0"/>
              </a:rPr>
              <a:t> otherwise it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should display </a:t>
            </a:r>
            <a:r>
              <a:rPr lang="en-US" sz="2400" dirty="0" smtClean="0">
                <a:latin typeface="Corbel" pitchFamily="34" charset="0"/>
              </a:rPr>
              <a:t>the title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“Template Tags Demo” </a:t>
            </a:r>
            <a:endParaRPr lang="en-IN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Everything will remain same except 2 changes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We will have to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update the view </a:t>
            </a:r>
            <a:r>
              <a:rPr lang="en-US" dirty="0" smtClean="0">
                <a:latin typeface="Corbel" pitchFamily="34" charset="0"/>
              </a:rPr>
              <a:t>so that it now sends a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key</a:t>
            </a:r>
            <a:r>
              <a:rPr lang="en-US" dirty="0" smtClean="0">
                <a:latin typeface="Corbel" pitchFamily="34" charset="0"/>
              </a:rPr>
              <a:t> called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title</a:t>
            </a:r>
            <a:r>
              <a:rPr lang="en-US" dirty="0" smtClean="0">
                <a:latin typeface="Corbel" pitchFamily="34" charset="0"/>
              </a:rPr>
              <a:t>  in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context</a:t>
            </a:r>
            <a:r>
              <a:rPr lang="en-US" dirty="0" smtClean="0">
                <a:latin typeface="Corbel" pitchFamily="34" charset="0"/>
              </a:rPr>
              <a:t> with the value “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Staff Details”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endParaRPr lang="en-US" sz="2200" dirty="0" smtClean="0">
              <a:latin typeface="Corbel" pitchFamily="34" charset="0"/>
            </a:endParaRPr>
          </a:p>
          <a:p>
            <a:pPr lvl="1"/>
            <a:r>
              <a:rPr lang="en-US" dirty="0" smtClean="0">
                <a:latin typeface="Corbel" pitchFamily="34" charset="0"/>
              </a:rPr>
              <a:t>In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HTML file </a:t>
            </a:r>
            <a:r>
              <a:rPr lang="en-US" dirty="0" smtClean="0">
                <a:latin typeface="Corbel" pitchFamily="34" charset="0"/>
              </a:rPr>
              <a:t>we will have to use </a:t>
            </a: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default filter </a:t>
            </a:r>
            <a:r>
              <a:rPr lang="en-US" dirty="0" smtClean="0">
                <a:latin typeface="Corbel" pitchFamily="34" charset="0"/>
              </a:rPr>
              <a:t>for either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setting the title</a:t>
            </a:r>
            <a:r>
              <a:rPr lang="en-US" dirty="0" smtClean="0">
                <a:latin typeface="Corbel" pitchFamily="34" charset="0"/>
              </a:rPr>
              <a:t> as the </a:t>
            </a:r>
            <a:r>
              <a:rPr lang="en-US" b="1" dirty="0" smtClean="0">
                <a:solidFill>
                  <a:srgbClr val="00B050"/>
                </a:solidFill>
                <a:latin typeface="Corbel" pitchFamily="34" charset="0"/>
              </a:rPr>
              <a:t>value</a:t>
            </a:r>
            <a:r>
              <a:rPr lang="en-US" dirty="0" smtClean="0">
                <a:latin typeface="Corbel" pitchFamily="34" charset="0"/>
              </a:rPr>
              <a:t> of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variable</a:t>
            </a:r>
            <a:r>
              <a:rPr lang="en-US" dirty="0" smtClean="0">
                <a:latin typeface="Corbel" pitchFamily="34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title</a:t>
            </a:r>
            <a:r>
              <a:rPr lang="en-US" dirty="0" smtClean="0">
                <a:latin typeface="Corbel" pitchFamily="34" charset="0"/>
              </a:rPr>
              <a:t> or </a:t>
            </a:r>
            <a:r>
              <a:rPr lang="en-US" b="1" dirty="0" smtClean="0">
                <a:solidFill>
                  <a:srgbClr val="002060"/>
                </a:solidFill>
                <a:latin typeface="Corbel" pitchFamily="34" charset="0"/>
              </a:rPr>
              <a:t>setting</a:t>
            </a:r>
            <a:r>
              <a:rPr lang="en-US" dirty="0" smtClean="0">
                <a:latin typeface="Corbel" pitchFamily="34" charset="0"/>
              </a:rPr>
              <a:t> it to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Template Tag Demo</a:t>
            </a:r>
            <a:r>
              <a:rPr lang="en-US" dirty="0" smtClean="0">
                <a:latin typeface="Corbel" pitchFamily="34" charset="0"/>
              </a:rPr>
              <a:t> , if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title</a:t>
            </a:r>
            <a:r>
              <a:rPr lang="en-US" dirty="0" smtClean="0">
                <a:latin typeface="Corbel" pitchFamily="34" charset="0"/>
              </a:rPr>
              <a:t> variable is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not passed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 (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3200" b="1" dirty="0" smtClean="0">
                <a:latin typeface="Corbel" pitchFamily="34" charset="0"/>
              </a:rPr>
              <a:t>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</a:rPr>
              <a:t>....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….</a:t>
            </a:r>
            <a:endParaRPr lang="en-IN" sz="20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20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homePageView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i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context = {"records": 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emp_recs,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'title':'Staff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 Details'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return render(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request,'templateapp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showemp.html',context</a:t>
            </a:r>
            <a:r>
              <a:rPr lang="en-IN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lvl="1" fontAlgn="base">
              <a:buNone/>
            </a:pPr>
            <a:endParaRPr lang="en-US" sz="2200" b="1" dirty="0" smtClean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Solution(</a:t>
            </a:r>
            <a:r>
              <a:rPr lang="en-US" sz="3200" b="1" dirty="0" smtClean="0">
                <a:solidFill>
                  <a:srgbClr val="C00000"/>
                </a:solidFill>
                <a:latin typeface="Corbel" pitchFamily="34" charset="0"/>
              </a:rPr>
              <a:t>showemp.html</a:t>
            </a:r>
            <a:r>
              <a:rPr lang="en-US" sz="3200" b="1" dirty="0" smtClean="0">
                <a:latin typeface="Corbel" pitchFamily="34" charset="0"/>
              </a:rPr>
              <a:t>)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&lt;!DOCTYPE 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&lt;html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lang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="en"&gt;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charset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="UTF-8"&gt;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name="viewport" content="width=device-width, initial-scale=1.0"&gt;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&lt;meta http-equiv="X-UA-Compatible" content="</a:t>
            </a:r>
            <a:r>
              <a:rPr lang="en-IN" sz="1800" b="1" dirty="0" err="1" smtClean="0">
                <a:solidFill>
                  <a:srgbClr val="002060"/>
                </a:solidFill>
                <a:latin typeface="Corbel" pitchFamily="34" charset="0"/>
              </a:rPr>
              <a:t>ie</a:t>
            </a: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=edge"&gt;</a:t>
            </a:r>
          </a:p>
          <a:p>
            <a:pPr>
              <a:buNone/>
            </a:pP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&lt;title&gt;{{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title|default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:"Template Tag Demo"}}&lt;/title&gt;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....</a:t>
            </a:r>
          </a:p>
          <a:p>
            <a:pPr>
              <a:buNone/>
            </a:pPr>
            <a:r>
              <a:rPr lang="en-US" sz="1800" b="1" dirty="0" smtClean="0">
                <a:solidFill>
                  <a:srgbClr val="002060"/>
                </a:solidFill>
                <a:latin typeface="Corbel" pitchFamily="34" charset="0"/>
              </a:rPr>
              <a:t>….</a:t>
            </a:r>
            <a:endParaRPr lang="en-IN" sz="18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  <a:latin typeface="Corbel" pitchFamily="34" charset="0"/>
              </a:rPr>
              <a:t>&lt;/html&gt;</a:t>
            </a:r>
            <a:endParaRPr lang="en-IN" sz="18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200" b="1" dirty="0" err="1" smtClean="0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200" dirty="0" smtClean="0">
                <a:latin typeface="Corbel" pitchFamily="34" charset="0"/>
              </a:rPr>
              <a:t> the 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200" dirty="0" smtClean="0">
                <a:latin typeface="Corbel" pitchFamily="34" charset="0"/>
              </a:rPr>
              <a:t> URL in the </a:t>
            </a: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terminal output </a:t>
            </a:r>
          </a:p>
          <a:p>
            <a:pPr fontAlgn="base">
              <a:buNone/>
            </a:pPr>
            <a:r>
              <a:rPr lang="en-IN" sz="2200" b="1" dirty="0" smtClean="0">
                <a:solidFill>
                  <a:srgbClr val="00B050"/>
                </a:solidFill>
                <a:latin typeface="Corbel" pitchFamily="34" charset="0"/>
              </a:rPr>
              <a:t>window</a:t>
            </a:r>
            <a:r>
              <a:rPr lang="en-IN" sz="2200" dirty="0" smtClean="0">
                <a:latin typeface="Corbel" pitchFamily="34" charset="0"/>
              </a:rPr>
              <a:t> to </a:t>
            </a:r>
            <a:r>
              <a:rPr lang="en-IN" sz="2200" b="1" dirty="0" smtClean="0">
                <a:solidFill>
                  <a:srgbClr val="7030A0"/>
                </a:solidFill>
                <a:latin typeface="Corbel" pitchFamily="34" charset="0"/>
              </a:rPr>
              <a:t>open default browser </a:t>
            </a:r>
            <a:r>
              <a:rPr lang="en-IN" sz="2200" dirty="0" smtClean="0">
                <a:latin typeface="Corbel" pitchFamily="34" charset="0"/>
              </a:rPr>
              <a:t>to that </a:t>
            </a:r>
            <a:r>
              <a:rPr lang="en-IN" sz="2200" b="1" dirty="0" smtClean="0">
                <a:solidFill>
                  <a:srgbClr val="C00000"/>
                </a:solidFill>
                <a:latin typeface="Corbel" pitchFamily="34" charset="0"/>
              </a:rPr>
              <a:t>address</a:t>
            </a:r>
            <a:r>
              <a:rPr lang="en-IN" sz="2200" dirty="0" smtClean="0">
                <a:latin typeface="Corbel" pitchFamily="34" charset="0"/>
              </a:rPr>
              <a:t>. Now we should </a:t>
            </a:r>
          </a:p>
          <a:p>
            <a:pPr fontAlgn="base">
              <a:buNone/>
            </a:pPr>
            <a:r>
              <a:rPr lang="en-IN" sz="2200" dirty="0" smtClean="0">
                <a:latin typeface="Corbel" pitchFamily="34" charset="0"/>
              </a:rPr>
              <a:t>see the </a:t>
            </a:r>
            <a:r>
              <a:rPr lang="en-IN" sz="22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title </a:t>
            </a:r>
            <a:r>
              <a:rPr lang="en-IN" sz="2200" dirty="0" smtClean="0">
                <a:latin typeface="Corbel" pitchFamily="34" charset="0"/>
              </a:rPr>
              <a:t>as </a:t>
            </a:r>
            <a:r>
              <a:rPr lang="en-IN" sz="2200" b="1" dirty="0" smtClean="0">
                <a:solidFill>
                  <a:srgbClr val="002060"/>
                </a:solidFill>
                <a:latin typeface="Corbel" pitchFamily="34" charset="0"/>
              </a:rPr>
              <a:t>Staff Details</a:t>
            </a:r>
          </a:p>
          <a:p>
            <a:pPr lvl="1" fontAlgn="base"/>
            <a:endParaRPr lang="en-IN" sz="2000" dirty="0" smtClean="0"/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786058"/>
            <a:ext cx="8715436" cy="35718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Suppose </a:t>
            </a:r>
            <a:r>
              <a:rPr lang="en-US" sz="2400" dirty="0" smtClean="0">
                <a:latin typeface="Corbel" pitchFamily="34" charset="0"/>
              </a:rPr>
              <a:t>you have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following data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extracted from </a:t>
            </a:r>
            <a:r>
              <a:rPr lang="en-US" sz="2400" b="1" u="sng" dirty="0" err="1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Emp</a:t>
            </a:r>
            <a:r>
              <a:rPr lang="en-US" sz="2400" dirty="0" smtClean="0">
                <a:latin typeface="Corbel" pitchFamily="34" charset="0"/>
              </a:rPr>
              <a:t> table:</a:t>
            </a:r>
          </a:p>
          <a:p>
            <a:pPr>
              <a:buNone/>
            </a:pPr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b="1" dirty="0" smtClean="0"/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App </a:t>
            </a:r>
            <a:r>
              <a:rPr lang="en-US" sz="2400" dirty="0" smtClean="0">
                <a:latin typeface="Corbel" pitchFamily="34" charset="0"/>
              </a:rPr>
              <a:t>using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templates </a:t>
            </a:r>
            <a:r>
              <a:rPr lang="en-US" sz="2400" dirty="0" smtClean="0">
                <a:latin typeface="Corbel" pitchFamily="34" charset="0"/>
              </a:rPr>
              <a:t>which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displays</a:t>
            </a:r>
            <a:r>
              <a:rPr lang="en-US" sz="2400" dirty="0" smtClean="0">
                <a:latin typeface="Corbel" pitchFamily="34" charset="0"/>
              </a:rPr>
              <a:t> this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complete data </a:t>
            </a: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shown</a:t>
            </a:r>
            <a:r>
              <a:rPr lang="en-US" sz="2400" dirty="0" smtClean="0">
                <a:latin typeface="Corbel" pitchFamily="34" charset="0"/>
              </a:rPr>
              <a:t> on the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next slide</a:t>
            </a:r>
            <a:endParaRPr lang="en-IN" sz="19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6" y="2643182"/>
          <a:ext cx="8215371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3843"/>
                <a:gridCol w="2053843"/>
                <a:gridCol w="1670923"/>
                <a:gridCol w="243676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bel" pitchFamily="34" charset="0"/>
                        </a:rPr>
                        <a:t>EmpNo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bel" pitchFamily="34" charset="0"/>
                        </a:rPr>
                        <a:t>Ename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Salary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bel" pitchFamily="34" charset="0"/>
                        </a:rPr>
                        <a:t>Hiredate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101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latin typeface="Corbel" pitchFamily="34" charset="0"/>
                        </a:rPr>
                        <a:t>Amit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50000.0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August 27,2018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102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Deepak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45000.0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Corbel" pitchFamily="34" charset="0"/>
                        </a:rPr>
                        <a:t>November 29,2018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6" descr="djangoscreen2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7"/>
            <a:ext cx="8858311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As usual </a:t>
            </a:r>
            <a:r>
              <a:rPr lang="en-US" sz="2400" dirty="0" smtClean="0">
                <a:latin typeface="Corbel" pitchFamily="34" charset="0"/>
              </a:rPr>
              <a:t>we will ,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first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setup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create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project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 smtClean="0">
                <a:latin typeface="Corbel" pitchFamily="34" charset="0"/>
              </a:rPr>
              <a:t> as follows: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1900" dirty="0" smtClean="0">
                <a:latin typeface="Corbel" pitchFamily="34" charset="0"/>
              </a:rPr>
              <a:t>Open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VS Code </a:t>
            </a:r>
            <a:r>
              <a:rPr lang="en-US" sz="1900" dirty="0" smtClean="0">
                <a:latin typeface="Corbel" pitchFamily="34" charset="0"/>
              </a:rPr>
              <a:t>and open the folder </a:t>
            </a:r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dirty="0" smtClean="0">
                <a:latin typeface="Corbel" pitchFamily="34" charset="0"/>
              </a:rPr>
              <a:t>in it</a:t>
            </a:r>
          </a:p>
          <a:p>
            <a:pPr lvl="1"/>
            <a:r>
              <a:rPr lang="en-US" sz="1900" dirty="0" smtClean="0">
                <a:latin typeface="Corbel" pitchFamily="34" charset="0"/>
              </a:rPr>
              <a:t>Open the 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command palette </a:t>
            </a:r>
            <a:r>
              <a:rPr lang="en-US" sz="1900" dirty="0" smtClean="0">
                <a:latin typeface="Corbel" pitchFamily="34" charset="0"/>
              </a:rPr>
              <a:t>and 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new terminal </a:t>
            </a:r>
            <a:r>
              <a:rPr lang="en-US" sz="1900" dirty="0" smtClean="0">
                <a:latin typeface="Corbel" pitchFamily="34" charset="0"/>
              </a:rPr>
              <a:t>to activate </a:t>
            </a:r>
            <a:r>
              <a:rPr lang="en-US" sz="1900" b="1" dirty="0" err="1" smtClean="0">
                <a:solidFill>
                  <a:srgbClr val="7030A0"/>
                </a:solidFill>
                <a:latin typeface="Corbel" pitchFamily="34" charset="0"/>
              </a:rPr>
              <a:t>django</a:t>
            </a:r>
            <a:r>
              <a:rPr lang="en-US" sz="1900" b="1" dirty="0" smtClean="0">
                <a:solidFill>
                  <a:srgbClr val="7030A0"/>
                </a:solidFill>
                <a:latin typeface="Corbel" pitchFamily="34" charset="0"/>
              </a:rPr>
              <a:t> virtual environment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dirty="0" smtClean="0">
                <a:latin typeface="Corbel" pitchFamily="34" charset="0"/>
              </a:rPr>
              <a:t>Now create a project called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demoproject9</a:t>
            </a:r>
            <a:r>
              <a:rPr lang="en-US" sz="1900" dirty="0" smtClean="0">
                <a:latin typeface="Corbel" pitchFamily="34" charset="0"/>
              </a:rPr>
              <a:t> using the usual command </a:t>
            </a:r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startproject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 demoproject9</a:t>
            </a:r>
          </a:p>
          <a:p>
            <a:pPr lvl="1"/>
            <a:r>
              <a:rPr lang="en-US" sz="1900" dirty="0" smtClean="0">
                <a:latin typeface="Corbel" pitchFamily="34" charset="0"/>
              </a:rPr>
              <a:t>Then create the app by using the command </a:t>
            </a:r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templateapp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Create a folder called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in the root folder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demoproject9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and within </a:t>
            </a:r>
            <a:r>
              <a:rPr lang="en-US" sz="1900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1900" dirty="0" smtClean="0">
                <a:solidFill>
                  <a:schemeClr val="bg2">
                    <a:lumMod val="50000"/>
                  </a:schemeClr>
                </a:solidFill>
                <a:latin typeface="Corbel" pitchFamily="34" charset="0"/>
              </a:rPr>
              <a:t> create a folder called </a:t>
            </a:r>
            <a:r>
              <a:rPr lang="en-US" sz="1900" b="1" dirty="0" err="1" smtClean="0">
                <a:solidFill>
                  <a:srgbClr val="C00000"/>
                </a:solidFill>
                <a:latin typeface="Corbel" pitchFamily="34" charset="0"/>
              </a:rPr>
              <a:t>templateapp</a:t>
            </a:r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39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21769" cy="5059255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After doing </a:t>
            </a:r>
            <a:r>
              <a:rPr lang="en-US" sz="2400" dirty="0" smtClean="0">
                <a:latin typeface="Corbel" pitchFamily="34" charset="0"/>
              </a:rPr>
              <a:t>all the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initial setup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US" sz="2400" dirty="0" smtClean="0">
                <a:latin typeface="Corbel" pitchFamily="34" charset="0"/>
              </a:rPr>
              <a:t>,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next task </a:t>
            </a:r>
            <a:r>
              <a:rPr lang="en-US" sz="2400" dirty="0" smtClean="0">
                <a:latin typeface="Corbel" pitchFamily="34" charset="0"/>
              </a:rPr>
              <a:t>is to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update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 smtClean="0">
                <a:latin typeface="Corbel" pitchFamily="34" charset="0"/>
              </a:rPr>
              <a:t> file by making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 entries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Entry</a:t>
            </a:r>
            <a:r>
              <a:rPr lang="en-US" b="1" dirty="0" smtClean="0">
                <a:latin typeface="Corbel" pitchFamily="34" charset="0"/>
              </a:rPr>
              <a:t> for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app</a:t>
            </a:r>
            <a:r>
              <a:rPr lang="en-US" b="1" dirty="0" smtClean="0">
                <a:latin typeface="Corbel" pitchFamily="34" charset="0"/>
              </a:rPr>
              <a:t> in the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INSTALLED APPS </a:t>
            </a:r>
            <a:r>
              <a:rPr lang="en-US" b="1" dirty="0" smtClean="0">
                <a:latin typeface="Corbel" pitchFamily="34" charset="0"/>
              </a:rPr>
              <a:t>list</a:t>
            </a:r>
          </a:p>
          <a:p>
            <a:endParaRPr lang="en-US" sz="2200" b="1" dirty="0" smtClean="0">
              <a:latin typeface="Corbel" pitchFamily="34" charset="0"/>
            </a:endParaRPr>
          </a:p>
          <a:p>
            <a:pPr lvl="1"/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Entry </a:t>
            </a:r>
            <a:r>
              <a:rPr lang="en-US" b="1" dirty="0" smtClean="0">
                <a:latin typeface="Corbel" pitchFamily="34" charset="0"/>
              </a:rPr>
              <a:t>for the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b="1" dirty="0" smtClean="0">
                <a:latin typeface="Corbel" pitchFamily="34" charset="0"/>
              </a:rPr>
              <a:t> directory in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DIR</a:t>
            </a:r>
            <a:r>
              <a:rPr lang="en-US" b="1" dirty="0" smtClean="0">
                <a:latin typeface="Corbel" pitchFamily="34" charset="0"/>
              </a:rPr>
              <a:t> key of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TEMPLATES</a:t>
            </a:r>
          </a:p>
          <a:p>
            <a:pPr>
              <a:buNone/>
            </a:pPr>
            <a:endParaRPr lang="en-US" sz="2200" b="1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US" sz="2400" dirty="0" smtClean="0">
                <a:latin typeface="Corbel" pitchFamily="34" charset="0"/>
              </a:rPr>
              <a:t>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 smtClean="0">
                <a:latin typeface="Corbel" pitchFamily="34" charset="0"/>
              </a:rPr>
              <a:t> file in the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demoproject9</a:t>
            </a:r>
            <a:r>
              <a:rPr lang="en-US" sz="2400" dirty="0" smtClean="0">
                <a:latin typeface="Corbel" pitchFamily="34" charset="0"/>
              </a:rPr>
              <a:t> app of our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demoproject9 </a:t>
            </a:r>
            <a:r>
              <a:rPr lang="en-US" sz="2400" dirty="0" smtClean="0">
                <a:latin typeface="Corbel" pitchFamily="34" charset="0"/>
              </a:rPr>
              <a:t>folder 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make the entry </a:t>
            </a:r>
            <a:r>
              <a:rPr lang="en-US" sz="2400" dirty="0" smtClean="0">
                <a:latin typeface="Corbel" pitchFamily="34" charset="0"/>
              </a:rPr>
              <a:t>shown 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green color </a:t>
            </a:r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INSTALLED_APPS</a:t>
            </a:r>
            <a:r>
              <a:rPr lang="en-US" sz="2400" dirty="0" smtClean="0">
                <a:latin typeface="Corbel" pitchFamily="34" charset="0"/>
              </a:rPr>
              <a:t> list</a:t>
            </a:r>
          </a:p>
          <a:p>
            <a:pPr fontAlgn="base"/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templateapp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Solution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In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settings.py</a:t>
            </a:r>
            <a:r>
              <a:rPr lang="en-US" sz="2400" dirty="0" smtClean="0">
                <a:latin typeface="Corbel" pitchFamily="34" charset="0"/>
              </a:rPr>
              <a:t> of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demoproject9</a:t>
            </a:r>
            <a:r>
              <a:rPr lang="en-US" sz="2400" dirty="0" smtClean="0">
                <a:latin typeface="Corbel" pitchFamily="34" charset="0"/>
              </a:rPr>
              <a:t> app locate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TEMPLATES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list and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modify</a:t>
            </a:r>
            <a:r>
              <a:rPr lang="en-US" sz="2400" dirty="0" smtClean="0">
                <a:latin typeface="Corbel" pitchFamily="34" charset="0"/>
              </a:rPr>
              <a:t> it’s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DIR</a:t>
            </a:r>
            <a:r>
              <a:rPr lang="en-US" sz="2400" dirty="0" smtClean="0">
                <a:latin typeface="Corbel" pitchFamily="34" charset="0"/>
              </a:rPr>
              <a:t> key as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shown below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green color</a:t>
            </a:r>
            <a:r>
              <a:rPr lang="en-US" sz="2400" dirty="0" smtClean="0">
                <a:latin typeface="Corbel" pitchFamily="34" charset="0"/>
              </a:rPr>
              <a:t>:</a:t>
            </a:r>
          </a:p>
          <a:p>
            <a:pPr lvl="1">
              <a:buNone/>
            </a:pPr>
            <a:endParaRPr lang="en-IN" sz="20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>
              <a:buNone/>
            </a:pP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TEMPLATES_DIR=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os.path.join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(BASE_DIR, 'templates')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TEMPLATES = [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{ ...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	'DIRS': [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TEMPLATES_DIR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	... }, </a:t>
            </a:r>
          </a:p>
          <a:p>
            <a:pPr lvl="1">
              <a:buNone/>
            </a:pP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]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5270</TotalTime>
  <Words>1057</Words>
  <Application>Microsoft Office PowerPoint</Application>
  <PresentationFormat>On-screen Show (4:3)</PresentationFormat>
  <Paragraphs>217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Exercise</vt:lpstr>
      <vt:lpstr>Exercise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Solution</vt:lpstr>
      <vt:lpstr>Exercise</vt:lpstr>
      <vt:lpstr>Solution</vt:lpstr>
      <vt:lpstr>Solution (views.py)</vt:lpstr>
      <vt:lpstr>Solution(showemp.html)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463</cp:revision>
  <dcterms:created xsi:type="dcterms:W3CDTF">2015-12-21T13:46:48Z</dcterms:created>
  <dcterms:modified xsi:type="dcterms:W3CDTF">2020-08-29T15:24:54Z</dcterms:modified>
</cp:coreProperties>
</file>