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602" r:id="rId4"/>
    <p:sldId id="735" r:id="rId5"/>
    <p:sldId id="736" r:id="rId6"/>
    <p:sldId id="737" r:id="rId7"/>
    <p:sldId id="738" r:id="rId8"/>
    <p:sldId id="739" r:id="rId9"/>
    <p:sldId id="740" r:id="rId10"/>
    <p:sldId id="725" r:id="rId11"/>
    <p:sldId id="741" r:id="rId12"/>
    <p:sldId id="742" r:id="rId13"/>
    <p:sldId id="743" r:id="rId14"/>
    <p:sldId id="744" r:id="rId15"/>
    <p:sldId id="745" r:id="rId16"/>
    <p:sldId id="703" r:id="rId17"/>
    <p:sldId id="746" r:id="rId18"/>
    <p:sldId id="748" r:id="rId19"/>
    <p:sldId id="747" r:id="rId20"/>
    <p:sldId id="726" r:id="rId21"/>
    <p:sldId id="749" r:id="rId22"/>
    <p:sldId id="750" r:id="rId23"/>
    <p:sldId id="727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rbel" pitchFamily="34" charset="0"/>
              </a:rPr>
              <a:t>Lecture 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mainsite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/views.py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return render(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request,'mainsite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/home.html')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aboutPage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request,'mainsite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/about.html')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courses/views.py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showCourses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request,'courses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/showcourses.html')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trainers/views.py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showCourses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request,‘trainers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/showtrainers.html')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Code For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demoproject14/urls.py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import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path,include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path('courses/', include('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path('trainers/', include('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views.homePage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path('about/',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views.aboutPage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Code For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courses/urls.py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showc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views.showCourses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Code For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trainers/urls.py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views.showTrainers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Home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urltag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0720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About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urltag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50720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Courses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urltag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720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Trainers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urltag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720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Creating Hyperlinks In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Django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Problem With The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project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working fine </a:t>
            </a:r>
            <a:r>
              <a:rPr lang="en-US" sz="2400" dirty="0" smtClean="0">
                <a:latin typeface="Corbel" pitchFamily="34" charset="0"/>
              </a:rPr>
              <a:t>, but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when we click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links</a:t>
            </a:r>
            <a:r>
              <a:rPr lang="en-US" sz="2400" dirty="0" smtClean="0">
                <a:latin typeface="Corbel" pitchFamily="34" charset="0"/>
              </a:rPr>
              <a:t> shown above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nothing happens</a:t>
            </a:r>
            <a:r>
              <a:rPr lang="en-US" sz="2400" dirty="0" smtClean="0">
                <a:latin typeface="Corbel" pitchFamily="34" charset="0"/>
              </a:rPr>
              <a:t>!.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That’s because </a:t>
            </a:r>
            <a:r>
              <a:rPr lang="en-US" sz="2400" dirty="0" smtClean="0">
                <a:latin typeface="Corbel" pitchFamily="34" charset="0"/>
              </a:rPr>
              <a:t>we have not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configured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added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hyperlinks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anchor tags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nav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bar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Adding </a:t>
            </a:r>
            <a:r>
              <a:rPr lang="en-US" sz="3200" b="1" dirty="0" err="1" smtClean="0">
                <a:latin typeface="Corbel" pitchFamily="34" charset="0"/>
              </a:rPr>
              <a:t>HyperLink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add hype</a:t>
            </a:r>
            <a:r>
              <a:rPr lang="en-US" sz="2400" dirty="0" smtClean="0">
                <a:latin typeface="Corbel" pitchFamily="34" charset="0"/>
              </a:rPr>
              <a:t>rlink to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 smtClean="0">
                <a:latin typeface="Corbel" pitchFamily="34" charset="0"/>
              </a:rPr>
              <a:t> tags we have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 approaches: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Directly hardcode </a:t>
            </a:r>
            <a:r>
              <a:rPr lang="en-US" b="1" dirty="0" smtClean="0">
                <a:latin typeface="Corbel" pitchFamily="34" charset="0"/>
              </a:rPr>
              <a:t>the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in the </a:t>
            </a:r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href</a:t>
            </a:r>
            <a:r>
              <a:rPr lang="en-US" b="1" dirty="0" smtClean="0">
                <a:latin typeface="Corbel" pitchFamily="34" charset="0"/>
              </a:rPr>
              <a:t> attribute of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b="1" dirty="0" smtClean="0">
                <a:latin typeface="Corbel" pitchFamily="34" charset="0"/>
              </a:rPr>
              <a:t> tags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OR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Use</a:t>
            </a:r>
            <a:r>
              <a:rPr lang="en-US" b="1" dirty="0" smtClean="0">
                <a:latin typeface="Corbel" pitchFamily="34" charset="0"/>
              </a:rPr>
              <a:t> a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special tag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%} </a:t>
            </a:r>
            <a:r>
              <a:rPr lang="en-US" b="1" dirty="0" smtClean="0">
                <a:latin typeface="Corbel" pitchFamily="34" charset="0"/>
              </a:rPr>
              <a:t>designed for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this purpose only</a:t>
            </a:r>
            <a:r>
              <a:rPr lang="en-US" b="1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HardCoding</a:t>
            </a:r>
            <a:r>
              <a:rPr lang="en-US" sz="3200" b="1" dirty="0" smtClean="0">
                <a:latin typeface="Corbel" pitchFamily="34" charset="0"/>
              </a:rPr>
              <a:t> The </a:t>
            </a:r>
            <a:r>
              <a:rPr lang="en-US" sz="3200" b="1" dirty="0" err="1" smtClean="0">
                <a:latin typeface="Corbel" pitchFamily="34" charset="0"/>
              </a:rPr>
              <a:t>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400" dirty="0" smtClean="0">
                <a:latin typeface="Corbel" pitchFamily="34" charset="0"/>
              </a:rPr>
              <a:t> it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not a recommended approach </a:t>
            </a:r>
            <a:r>
              <a:rPr lang="en-US" sz="2400" dirty="0" smtClean="0">
                <a:latin typeface="Corbel" pitchFamily="34" charset="0"/>
              </a:rPr>
              <a:t>, but we can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hardcode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path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our pages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href</a:t>
            </a:r>
            <a:r>
              <a:rPr lang="en-US" sz="2400" dirty="0" smtClean="0">
                <a:latin typeface="Corbel" pitchFamily="34" charset="0"/>
              </a:rPr>
              <a:t> attribute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 smtClean="0">
                <a:latin typeface="Corbel" pitchFamily="34" charset="0"/>
              </a:rPr>
              <a:t> tag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This is done </a:t>
            </a:r>
            <a:r>
              <a:rPr lang="en-US" sz="2400" dirty="0" smtClean="0"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mentioning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target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as a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href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attribute of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 smtClean="0">
                <a:latin typeface="Corbel" pitchFamily="34" charset="0"/>
              </a:rPr>
              <a:t> tag in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nav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bar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Open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change code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&lt;a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 smtClean="0">
                <a:latin typeface="Corbel" pitchFamily="34" charset="0"/>
              </a:rPr>
              <a:t>as shown in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next slide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HardCoding</a:t>
            </a:r>
            <a:r>
              <a:rPr lang="en-US" sz="3200" b="1" dirty="0" smtClean="0">
                <a:latin typeface="Corbel" pitchFamily="34" charset="0"/>
              </a:rPr>
              <a:t> The </a:t>
            </a:r>
            <a:r>
              <a:rPr lang="en-US" sz="3200" b="1" dirty="0" err="1" smtClean="0">
                <a:latin typeface="Corbel" pitchFamily="34" charset="0"/>
              </a:rPr>
              <a:t>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"/"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&gt;Home&lt;/a&gt;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="/about"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&gt;About&lt;/a&gt;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"/courses/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showc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&gt;Courses&lt;/a&gt;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"/trainers/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&gt;Trainers&lt;/a&gt;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Why </a:t>
            </a:r>
            <a:r>
              <a:rPr lang="en-US" sz="2800" b="1" dirty="0" err="1" smtClean="0">
                <a:latin typeface="Corbel" pitchFamily="34" charset="0"/>
              </a:rPr>
              <a:t>HardCoding</a:t>
            </a:r>
            <a:r>
              <a:rPr lang="en-US" sz="2800" b="1" dirty="0" smtClean="0">
                <a:latin typeface="Corbel" pitchFamily="34" charset="0"/>
              </a:rPr>
              <a:t>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Is Not Recommended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most important problem </a:t>
            </a:r>
            <a:r>
              <a:rPr lang="en-US" sz="2400" dirty="0" smtClean="0">
                <a:latin typeface="Corbel" pitchFamily="34" charset="0"/>
              </a:rPr>
              <a:t>with 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hardcoding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approach </a:t>
            </a:r>
            <a:r>
              <a:rPr lang="en-US" sz="2400" dirty="0" smtClean="0">
                <a:latin typeface="Corbel" pitchFamily="34" charset="0"/>
              </a:rPr>
              <a:t>is that if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have used it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multiple pages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our app </a:t>
            </a:r>
            <a:r>
              <a:rPr lang="en-US" sz="2400" dirty="0" smtClean="0">
                <a:latin typeface="Corbel" pitchFamily="34" charset="0"/>
              </a:rPr>
              <a:t>and if our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urlpattern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changes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future</a:t>
            </a:r>
            <a:r>
              <a:rPr lang="en-US" sz="2400" dirty="0" smtClean="0">
                <a:latin typeface="Corbel" pitchFamily="34" charset="0"/>
              </a:rPr>
              <a:t> , then it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very difficult </a:t>
            </a:r>
            <a:r>
              <a:rPr lang="en-US" sz="2400" dirty="0" smtClean="0">
                <a:latin typeface="Corbel" pitchFamily="34" charset="0"/>
              </a:rPr>
              <a:t>to make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change everywhere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400" dirty="0" smtClean="0">
                <a:latin typeface="Corbel" pitchFamily="34" charset="0"/>
              </a:rPr>
              <a:t>, if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about.html</a:t>
            </a:r>
            <a:r>
              <a:rPr lang="en-US" sz="2400" dirty="0" smtClean="0">
                <a:latin typeface="Corbel" pitchFamily="34" charset="0"/>
              </a:rPr>
              <a:t> page  from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about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u="sng" dirty="0" err="1" smtClean="0">
                <a:solidFill>
                  <a:srgbClr val="C00000"/>
                </a:solidFill>
                <a:latin typeface="Corbel" pitchFamily="34" charset="0"/>
              </a:rPr>
              <a:t>aboutus</a:t>
            </a:r>
            <a:r>
              <a:rPr lang="en-US" sz="2400" dirty="0" smtClean="0">
                <a:latin typeface="Corbel" pitchFamily="34" charset="0"/>
              </a:rPr>
              <a:t> , then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all the pages </a:t>
            </a:r>
            <a:r>
              <a:rPr lang="en-US" sz="2400" dirty="0" smtClean="0">
                <a:latin typeface="Corbel" pitchFamily="34" charset="0"/>
              </a:rPr>
              <a:t>where 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hardcoded</a:t>
            </a:r>
            <a:r>
              <a:rPr lang="en-US" sz="2400" dirty="0" smtClean="0">
                <a:latin typeface="Corbel" pitchFamily="34" charset="0"/>
              </a:rPr>
              <a:t> this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, we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need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make this editing</a:t>
            </a:r>
            <a:r>
              <a:rPr lang="en-US" sz="2400" dirty="0" smtClean="0">
                <a:latin typeface="Corbel" pitchFamily="34" charset="0"/>
              </a:rPr>
              <a:t>, which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cumbersome.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The </a:t>
            </a:r>
            <a:r>
              <a:rPr lang="en-US" sz="3200" b="1" dirty="0" err="1" smtClean="0">
                <a:latin typeface="Corbel" pitchFamily="34" charset="0"/>
              </a:rPr>
              <a:t>url</a:t>
            </a:r>
            <a:r>
              <a:rPr lang="en-US" sz="3200" b="1" dirty="0" smtClean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 much better solution </a:t>
            </a:r>
            <a:r>
              <a:rPr lang="en-US" sz="2400" dirty="0" smtClean="0">
                <a:latin typeface="Corbel" pitchFamily="34" charset="0"/>
              </a:rPr>
              <a:t>to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problem</a:t>
            </a:r>
            <a:r>
              <a:rPr lang="en-US" sz="2400" dirty="0" smtClean="0">
                <a:latin typeface="Corbel" pitchFamily="34" charset="0"/>
              </a:rPr>
              <a:t> is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use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tag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given</a:t>
            </a:r>
            <a:r>
              <a:rPr lang="en-US" sz="2400" dirty="0" smtClean="0">
                <a:latin typeface="Corbel" pitchFamily="34" charset="0"/>
              </a:rPr>
              <a:t> by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 Template Library.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two step approach </a:t>
            </a:r>
            <a:r>
              <a:rPr lang="en-US" sz="2400" dirty="0" smtClean="0">
                <a:latin typeface="Corbel" pitchFamily="34" charset="0"/>
              </a:rPr>
              <a:t>where we do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follows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path() </a:t>
            </a:r>
            <a:r>
              <a:rPr lang="en-US" b="1" dirty="0" smtClean="0">
                <a:latin typeface="Corbel" pitchFamily="34" charset="0"/>
              </a:rPr>
              <a:t>function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b="1" dirty="0" smtClean="0">
                <a:latin typeface="Corbel" pitchFamily="34" charset="0"/>
              </a:rPr>
              <a:t> file , we need to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give some name</a:t>
            </a:r>
            <a:r>
              <a:rPr lang="en-US" b="1" dirty="0" smtClean="0">
                <a:latin typeface="Corbel" pitchFamily="34" charset="0"/>
              </a:rPr>
              <a:t> to our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pattern </a:t>
            </a:r>
            <a:r>
              <a:rPr lang="en-US" b="1" dirty="0" smtClean="0">
                <a:latin typeface="Corbel" pitchFamily="34" charset="0"/>
              </a:rPr>
              <a:t>using the </a:t>
            </a:r>
            <a:r>
              <a:rPr lang="en-US" b="1" u="sng" dirty="0" smtClean="0">
                <a:solidFill>
                  <a:schemeClr val="tx1"/>
                </a:solidFill>
                <a:latin typeface="Corbel" pitchFamily="34" charset="0"/>
              </a:rPr>
              <a:t>name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keyword argument </a:t>
            </a:r>
            <a:r>
              <a:rPr lang="en-US" b="1" dirty="0" smtClean="0">
                <a:latin typeface="Corbel" pitchFamily="34" charset="0"/>
              </a:rPr>
              <a:t>of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path() </a:t>
            </a:r>
            <a:r>
              <a:rPr lang="en-US" b="1" dirty="0" smtClean="0">
                <a:latin typeface="Corbel" pitchFamily="34" charset="0"/>
              </a:rPr>
              <a:t>function.</a:t>
            </a:r>
          </a:p>
          <a:p>
            <a:endParaRPr lang="en-US" sz="2200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Then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inside our templates files </a:t>
            </a:r>
            <a:r>
              <a:rPr lang="en-US" b="1" dirty="0" smtClean="0">
                <a:latin typeface="Corbel" pitchFamily="34" charset="0"/>
              </a:rPr>
              <a:t>we can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refer to this </a:t>
            </a:r>
            <a:r>
              <a:rPr lang="en-US" b="1" u="sng" dirty="0" smtClean="0">
                <a:solidFill>
                  <a:schemeClr val="tx1"/>
                </a:solidFill>
                <a:latin typeface="Corbel" pitchFamily="34" charset="0"/>
              </a:rPr>
              <a:t>name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using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tag </a:t>
            </a:r>
            <a:r>
              <a:rPr lang="en-US" b="1" dirty="0" smtClean="0">
                <a:latin typeface="Corbel" pitchFamily="34" charset="0"/>
              </a:rPr>
              <a:t>where we need this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pattern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name Keyword </a:t>
            </a:r>
            <a:r>
              <a:rPr lang="en-US" sz="3200" b="1" dirty="0" err="1" smtClean="0">
                <a:latin typeface="Corbel" pitchFamily="34" charset="0"/>
              </a:rPr>
              <a:t>Arg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path() </a:t>
            </a:r>
            <a:r>
              <a:rPr lang="en-US" sz="2400" dirty="0" smtClean="0">
                <a:latin typeface="Corbel" pitchFamily="34" charset="0"/>
              </a:rPr>
              <a:t>function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allows us </a:t>
            </a:r>
            <a:r>
              <a:rPr lang="en-US" sz="2400" dirty="0" smtClean="0">
                <a:latin typeface="Corbel" pitchFamily="34" charset="0"/>
              </a:rPr>
              <a:t>to give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some </a:t>
            </a:r>
            <a:r>
              <a:rPr lang="en-US" sz="2400" b="1" u="sng" dirty="0" smtClean="0">
                <a:latin typeface="Corbel" pitchFamily="34" charset="0"/>
              </a:rPr>
              <a:t>name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our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-pattern</a:t>
            </a:r>
            <a:r>
              <a:rPr lang="en-US" sz="2400" dirty="0" smtClean="0">
                <a:latin typeface="Corbel" pitchFamily="34" charset="0"/>
              </a:rPr>
              <a:t> while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registering</a:t>
            </a:r>
            <a:r>
              <a:rPr lang="en-US" sz="2400" dirty="0" smtClean="0">
                <a:latin typeface="Corbel" pitchFamily="34" charset="0"/>
              </a:rPr>
              <a:t> it.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u="sng" dirty="0" smtClean="0"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works like </a:t>
            </a:r>
            <a:r>
              <a:rPr lang="en-US" sz="2400" dirty="0" smtClean="0"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alias for 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-pattern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can then </a:t>
            </a:r>
            <a:r>
              <a:rPr lang="en-US" sz="2400" dirty="0" smtClean="0">
                <a:latin typeface="Corbel" pitchFamily="34" charset="0"/>
              </a:rPr>
              <a:t>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</a:t>
            </a:r>
            <a:r>
              <a:rPr lang="en-US" sz="2400" dirty="0" smtClean="0">
                <a:latin typeface="Corbel" pitchFamily="34" charset="0"/>
              </a:rPr>
              <a:t> inside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tag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template files.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In this way </a:t>
            </a:r>
            <a:r>
              <a:rPr lang="en-US" sz="2400" dirty="0" smtClean="0">
                <a:latin typeface="Corbel" pitchFamily="34" charset="0"/>
              </a:rPr>
              <a:t>, if  in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future </a:t>
            </a:r>
            <a:r>
              <a:rPr lang="en-US" sz="2400" dirty="0" smtClean="0">
                <a:latin typeface="Corbel" pitchFamily="34" charset="0"/>
              </a:rPr>
              <a:t>we have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then too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we don’t have to </a:t>
            </a:r>
            <a:r>
              <a:rPr lang="en-US" sz="2400" dirty="0" smtClean="0">
                <a:latin typeface="Corbel" pitchFamily="34" charset="0"/>
              </a:rPr>
              <a:t>make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any editing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u="sng" dirty="0" smtClean="0"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attribute’s value </a:t>
            </a:r>
            <a:r>
              <a:rPr lang="en-US" sz="2400" dirty="0" smtClean="0">
                <a:latin typeface="Corbel" pitchFamily="34" charset="0"/>
              </a:rPr>
              <a:t>or in the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tag</a:t>
            </a: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Modified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demoproject14/urls.py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import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path,include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path('courses/', include('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path('trainers/', include('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views.homePage,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=‘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homev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path('about/',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views.aboutPage,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=‘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aboutv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Modified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courses/urls.py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showc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views.showCourses,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=‘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coursesv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>
                <a:latin typeface="Corbel" pitchFamily="34" charset="0"/>
              </a:rPr>
              <a:t>Modified </a:t>
            </a:r>
            <a:r>
              <a:rPr lang="en-US" sz="3100" b="1" dirty="0" smtClean="0">
                <a:solidFill>
                  <a:srgbClr val="7030A0"/>
                </a:solidFill>
                <a:latin typeface="Corbel" pitchFamily="34" charset="0"/>
              </a:rPr>
              <a:t>trainers/urls.py</a:t>
            </a:r>
            <a:endParaRPr lang="en-IN" sz="31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showt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views.showTrainers,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=‘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trainersv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Hyperlinks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400" dirty="0" smtClean="0">
                <a:latin typeface="Corbel" pitchFamily="34" charset="0"/>
              </a:rPr>
              <a:t>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learnt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to use template inheritance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generate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common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specialized template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our apps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also </a:t>
            </a:r>
            <a:r>
              <a:rPr lang="en-US" sz="2400" dirty="0" smtClean="0">
                <a:latin typeface="Corbel" pitchFamily="34" charset="0"/>
              </a:rPr>
              <a:t>have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generated links </a:t>
            </a:r>
            <a:r>
              <a:rPr lang="en-US" sz="2400" dirty="0" smtClean="0"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our page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providing navigation</a:t>
            </a:r>
            <a:r>
              <a:rPr lang="en-US" sz="2400" dirty="0" smtClean="0">
                <a:latin typeface="Corbel" pitchFamily="34" charset="0"/>
              </a:rPr>
              <a:t> but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these links </a:t>
            </a:r>
            <a:r>
              <a:rPr lang="en-US" sz="2400" dirty="0" smtClean="0">
                <a:latin typeface="Corbel" pitchFamily="34" charset="0"/>
              </a:rPr>
              <a:t>were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not functional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, to make </a:t>
            </a:r>
            <a:r>
              <a:rPr lang="en-US" sz="2400" dirty="0" smtClean="0">
                <a:latin typeface="Corbel" pitchFamily="34" charset="0"/>
              </a:rPr>
              <a:t>these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links functional </a:t>
            </a:r>
            <a:r>
              <a:rPr lang="en-US" sz="2400" dirty="0" smtClean="0">
                <a:latin typeface="Corbel" pitchFamily="34" charset="0"/>
              </a:rPr>
              <a:t>let us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learn</a:t>
            </a:r>
            <a:r>
              <a:rPr lang="en-US" sz="2400" dirty="0" smtClean="0">
                <a:latin typeface="Corbel" pitchFamily="34" charset="0"/>
              </a:rPr>
              <a:t> how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 hyperlinks </a:t>
            </a:r>
            <a:r>
              <a:rPr lang="en-US" sz="2400" dirty="0" smtClean="0">
                <a:latin typeface="Corbel" pitchFamily="34" charset="0"/>
              </a:rPr>
              <a:t>to out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&lt;a&gt;</a:t>
            </a:r>
            <a:r>
              <a:rPr lang="en-US" sz="2400" dirty="0" smtClean="0">
                <a:latin typeface="Corbel" pitchFamily="34" charset="0"/>
              </a:rPr>
              <a:t> tags in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The </a:t>
            </a:r>
            <a:r>
              <a:rPr lang="en-US" sz="3200" b="1" dirty="0" err="1" smtClean="0">
                <a:latin typeface="Corbel" pitchFamily="34" charset="0"/>
              </a:rPr>
              <a:t>url</a:t>
            </a:r>
            <a:r>
              <a:rPr lang="en-US" sz="3200" b="1" dirty="0" smtClean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%} </a:t>
            </a:r>
            <a:r>
              <a:rPr lang="en-US" sz="2400" dirty="0" smtClean="0">
                <a:latin typeface="Corbel" pitchFamily="34" charset="0"/>
              </a:rPr>
              <a:t>tag has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very simple syntax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shown below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‘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name of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 %}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we can see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accepts the name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which 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u="sng" dirty="0" smtClean="0"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 attribute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passed in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path() </a:t>
            </a:r>
            <a:r>
              <a:rPr lang="en-US" sz="2400" dirty="0" smtClean="0">
                <a:latin typeface="Corbel" pitchFamily="34" charset="0"/>
              </a:rPr>
              <a:t>function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 smtClean="0">
                <a:latin typeface="Corbel" pitchFamily="34" charset="0"/>
              </a:rPr>
              <a:t> we do this ,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automatically generates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link </a:t>
            </a:r>
            <a:r>
              <a:rPr lang="en-US" sz="2400" dirty="0" smtClean="0">
                <a:latin typeface="Corbel" pitchFamily="34" charset="0"/>
              </a:rPr>
              <a:t>at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place</a:t>
            </a:r>
            <a:r>
              <a:rPr lang="en-US" sz="2400" dirty="0" smtClean="0">
                <a:latin typeface="Corbel" pitchFamily="34" charset="0"/>
              </a:rPr>
              <a:t> based upon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u="sng" dirty="0" smtClean="0">
                <a:latin typeface="Corbel" pitchFamily="34" charset="0"/>
              </a:rPr>
              <a:t>name</a:t>
            </a:r>
            <a:r>
              <a:rPr lang="en-US" sz="2400" dirty="0" smtClean="0">
                <a:latin typeface="Corbel" pitchFamily="34" charset="0"/>
              </a:rPr>
              <a:t> we have passed</a:t>
            </a:r>
            <a:endParaRPr lang="en-US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Modified Version Of base.html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“{%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‘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homev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’ %}"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&gt;Home&lt;/a&gt;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={%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‘</a:t>
            </a:r>
            <a:r>
              <a:rPr lang="en-IN" sz="2400" b="1" smtClean="0">
                <a:solidFill>
                  <a:srgbClr val="002060"/>
                </a:solidFill>
                <a:latin typeface="Corbel" pitchFamily="34" charset="0"/>
              </a:rPr>
              <a:t>aboutv’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About&lt;/a&gt;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“{%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‘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coursesv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’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%}"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Courses&lt;/a&gt;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‘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trainersv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’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Trainers&lt;/a&gt;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&lt;/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Creating The Project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 understand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hyperlink generation process </a:t>
            </a:r>
            <a:r>
              <a:rPr lang="en-US" sz="2400" dirty="0" smtClean="0">
                <a:latin typeface="Corbel" pitchFamily="34" charset="0"/>
              </a:rPr>
              <a:t>let us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develop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three apps:</a:t>
            </a:r>
          </a:p>
          <a:p>
            <a:pPr lvl="1"/>
            <a:r>
              <a:rPr lang="en-US" b="1" dirty="0" err="1" smtClean="0">
                <a:latin typeface="Corbel" pitchFamily="34" charset="0"/>
              </a:rPr>
              <a:t>mainsite</a:t>
            </a:r>
            <a:endParaRPr lang="en-US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courses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trainers</a:t>
            </a:r>
          </a:p>
          <a:p>
            <a:r>
              <a:rPr lang="en-US" sz="2400" dirty="0" smtClean="0">
                <a:latin typeface="Corbel" pitchFamily="34" charset="0"/>
              </a:rPr>
              <a:t>The app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US" sz="2400" dirty="0" smtClean="0">
                <a:latin typeface="Corbel" pitchFamily="34" charset="0"/>
              </a:rPr>
              <a:t> will have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three pages 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base.html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home.html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about.html</a:t>
            </a:r>
          </a:p>
          <a:p>
            <a:r>
              <a:rPr lang="en-US" sz="2400" dirty="0" smtClean="0">
                <a:latin typeface="Corbel" pitchFamily="34" charset="0"/>
              </a:rPr>
              <a:t>The apps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US" sz="2400" dirty="0" smtClean="0">
                <a:latin typeface="Corbel" pitchFamily="34" charset="0"/>
              </a:rPr>
              <a:t> will have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one page </a:t>
            </a:r>
            <a:r>
              <a:rPr lang="en-US" sz="2400" dirty="0" smtClean="0">
                <a:latin typeface="Corbel" pitchFamily="34" charset="0"/>
              </a:rPr>
              <a:t>each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showcourses.html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showtrainers.html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base.html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load static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&lt;title&gt;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block title%}{%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title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&lt;/title&gt;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&lt;link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rel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stylesheet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static '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/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/basestyles.css'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&lt;/head&gt;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&lt;body&gt;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&lt;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="#"&gt;Home&lt;/a&gt;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="#"&gt;About&lt;/a&gt;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="#"&gt;Courses&lt;/a&gt;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           &lt;a 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="#"&gt;Trainers&lt;/a&gt;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      &lt;/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nav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&lt;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img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src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static '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/images/scalogo.png'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" 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&lt;h2&gt; Welcome To Sharma Computer Academy&lt;/h2&gt;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&lt;h3&gt;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%}{%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&lt;/h3&gt;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&gt;&lt;/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&lt;h4&gt;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block footer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All rights reserved &amp;copy; SCA 2020 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footer %}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&lt;/h4&gt;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home.html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extends 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title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 Page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Home Page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&lt;p&gt;Welcome To my SCA home page&lt;/p&gt;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  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about.html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extends 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title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About Page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About Us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&lt;p&gt;SCA is in the IT education and training field from last 22 years!&lt;/p&gt;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  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showcourses.html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extends 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title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&gt;JEE&lt;/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Core&lt;/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Boot&lt;/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ASP.Net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&gt;Node JS&lt;/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&lt;/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  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For showtrainers.html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extends 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title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Trainers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%}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Trainerrs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ptitle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000" b="1" dirty="0" smtClean="0">
                <a:latin typeface="Corbel" pitchFamily="34" charset="0"/>
              </a:rPr>
              <a:t>   </a:t>
            </a: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&lt;ul&gt;</a:t>
            </a:r>
          </a:p>
          <a:p>
            <a:pPr>
              <a:buNone/>
            </a:pP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&lt;li&gt;Mr. Naman Garg&lt;/li&gt;</a:t>
            </a:r>
          </a:p>
          <a:p>
            <a:pPr>
              <a:buNone/>
            </a:pP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&lt;li&gt;Mr. Aftaab&lt;/li&gt;</a:t>
            </a:r>
          </a:p>
          <a:p>
            <a:pPr>
              <a:buNone/>
            </a:pP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&lt;li&gt;Mr. Arif&lt;/li&gt;</a:t>
            </a:r>
          </a:p>
          <a:p>
            <a:pPr>
              <a:buNone/>
            </a:pP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&lt;li&gt;Mr. Sachin Kapoor&lt;/li&gt;</a:t>
            </a:r>
          </a:p>
          <a:p>
            <a:pPr>
              <a:buNone/>
            </a:pPr>
            <a:r>
              <a:rPr lang="it-IT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&lt;/ul&gt;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listitems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  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6218</TotalTime>
  <Words>678</Words>
  <Application>Microsoft Office PowerPoint</Application>
  <PresentationFormat>On-screen Show (4:3)</PresentationFormat>
  <Paragraphs>228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Creating Hyperlinks</vt:lpstr>
      <vt:lpstr>Creating The Project</vt:lpstr>
      <vt:lpstr>Code For base.html</vt:lpstr>
      <vt:lpstr>Code For home.html</vt:lpstr>
      <vt:lpstr>Code For about.html</vt:lpstr>
      <vt:lpstr>Code For showcourses.html</vt:lpstr>
      <vt:lpstr>Code For showtrainers.html</vt:lpstr>
      <vt:lpstr>Code For mainsite/views.py</vt:lpstr>
      <vt:lpstr>Code For courses/views.py</vt:lpstr>
      <vt:lpstr>Code For trainers/views.py</vt:lpstr>
      <vt:lpstr>Code For demoproject14/urls.py</vt:lpstr>
      <vt:lpstr>Code For courses/urls.py</vt:lpstr>
      <vt:lpstr>Code For trainers/urls.py</vt:lpstr>
      <vt:lpstr>Home Page</vt:lpstr>
      <vt:lpstr>About Page</vt:lpstr>
      <vt:lpstr>Courses Page</vt:lpstr>
      <vt:lpstr>Trainers Page</vt:lpstr>
      <vt:lpstr>Problem With The Project</vt:lpstr>
      <vt:lpstr>Adding HyperLink</vt:lpstr>
      <vt:lpstr>HardCoding The Url</vt:lpstr>
      <vt:lpstr>HardCoding The Url</vt:lpstr>
      <vt:lpstr>Why HardCoding  Is Not Recommended ?</vt:lpstr>
      <vt:lpstr>Using The url Tag</vt:lpstr>
      <vt:lpstr>Using name Keyword Arg</vt:lpstr>
      <vt:lpstr>Modified demoproject14/urls.py</vt:lpstr>
      <vt:lpstr>Modified courses/urls.py</vt:lpstr>
      <vt:lpstr>Modified trainers/urls.py</vt:lpstr>
      <vt:lpstr>Using The url Tag</vt:lpstr>
      <vt:lpstr>Modified Version Of base.html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580</cp:revision>
  <dcterms:created xsi:type="dcterms:W3CDTF">2015-12-21T13:46:48Z</dcterms:created>
  <dcterms:modified xsi:type="dcterms:W3CDTF">2021-04-10T19:20:18Z</dcterms:modified>
</cp:coreProperties>
</file>