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435" r:id="rId4"/>
    <p:sldId id="438" r:id="rId5"/>
    <p:sldId id="440" r:id="rId6"/>
    <p:sldId id="399" r:id="rId7"/>
    <p:sldId id="441" r:id="rId8"/>
    <p:sldId id="426" r:id="rId9"/>
    <p:sldId id="428" r:id="rId10"/>
    <p:sldId id="427" r:id="rId11"/>
    <p:sldId id="359" r:id="rId12"/>
    <p:sldId id="429" r:id="rId13"/>
    <p:sldId id="434" r:id="rId14"/>
    <p:sldId id="430" r:id="rId15"/>
    <p:sldId id="431" r:id="rId16"/>
    <p:sldId id="401" r:id="rId17"/>
    <p:sldId id="432" r:id="rId18"/>
    <p:sldId id="43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348" autoAdjust="0"/>
  </p:normalViewPr>
  <p:slideViewPr>
    <p:cSldViewPr>
      <p:cViewPr>
        <p:scale>
          <a:sx n="76" d="100"/>
          <a:sy n="76" d="100"/>
        </p:scale>
        <p:origin x="-1116" y="-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MVC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Here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rundown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steps</a:t>
            </a:r>
            <a:r>
              <a:rPr lang="en-IN" sz="2400" dirty="0" smtClean="0">
                <a:latin typeface="Corbel" pitchFamily="34" charset="0"/>
              </a:rPr>
              <a:t> involved in an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MVC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based                      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e-commerce</a:t>
            </a:r>
            <a:r>
              <a:rPr lang="en-IN" sz="2400" dirty="0" smtClean="0">
                <a:latin typeface="Corbel" pitchFamily="34" charset="0"/>
              </a:rPr>
              <a:t> application 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IN" sz="18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Web browser </a:t>
            </a:r>
            <a:r>
              <a:rPr lang="en-IN" dirty="0" smtClean="0">
                <a:latin typeface="Corbel" pitchFamily="34" charset="0"/>
              </a:rPr>
              <a:t>or client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sends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request</a:t>
            </a:r>
            <a:r>
              <a:rPr lang="en-IN" dirty="0" smtClean="0">
                <a:latin typeface="Corbel" pitchFamily="34" charset="0"/>
              </a:rPr>
              <a:t> to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web server</a:t>
            </a:r>
            <a:r>
              <a:rPr lang="en-IN" dirty="0" smtClean="0">
                <a:latin typeface="Corbel" pitchFamily="34" charset="0"/>
              </a:rPr>
              <a:t>, asking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IN" dirty="0" smtClean="0">
                <a:latin typeface="Corbel" pitchFamily="34" charset="0"/>
              </a:rPr>
              <a:t> to display </a:t>
            </a:r>
            <a:r>
              <a:rPr lang="en-IN" b="1" dirty="0" smtClean="0">
                <a:solidFill>
                  <a:schemeClr val="accent1"/>
                </a:solidFill>
                <a:latin typeface="Corbel" pitchFamily="34" charset="0"/>
              </a:rPr>
              <a:t>books </a:t>
            </a:r>
            <a:r>
              <a:rPr lang="en-IN" dirty="0" smtClean="0">
                <a:latin typeface="Corbel" pitchFamily="34" charset="0"/>
              </a:rPr>
              <a:t>related to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Python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  <a:endParaRPr lang="en-IN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request</a:t>
            </a:r>
            <a:r>
              <a:rPr lang="en-IN" dirty="0" smtClean="0">
                <a:latin typeface="Corbel" pitchFamily="34" charset="0"/>
              </a:rPr>
              <a:t> received by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IN" dirty="0" smtClean="0">
                <a:latin typeface="Corbel" pitchFamily="34" charset="0"/>
              </a:rPr>
              <a:t> is passed to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controller</a:t>
            </a:r>
            <a:r>
              <a:rPr lang="en-IN" dirty="0" smtClean="0">
                <a:latin typeface="Corbel" pitchFamily="34" charset="0"/>
              </a:rPr>
              <a:t> of the application.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controller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then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asks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to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fetch</a:t>
            </a:r>
            <a:r>
              <a:rPr lang="en-IN" dirty="0" smtClean="0"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all the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Python</a:t>
            </a:r>
            <a:r>
              <a:rPr lang="en-IN" dirty="0" smtClean="0"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books</a:t>
            </a:r>
            <a:r>
              <a:rPr lang="en-IN" dirty="0" smtClean="0">
                <a:latin typeface="Corbel" pitchFamily="34" charset="0"/>
              </a:rPr>
              <a:t> from the 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IN" dirty="0" smtClean="0">
                <a:latin typeface="Corbel" pitchFamily="34" charset="0"/>
              </a:rPr>
              <a:t>..</a:t>
            </a:r>
            <a:endParaRPr lang="en-IN" dirty="0" smtClean="0">
              <a:latin typeface="Corbel" pitchFamily="34" charset="0"/>
            </a:endParaRPr>
          </a:p>
          <a:p>
            <a:pPr lvl="1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dirty="0" smtClean="0">
                <a:latin typeface="Corbel" pitchFamily="34" charset="0"/>
              </a:rPr>
              <a:t> then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sends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Python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book details </a:t>
            </a:r>
            <a:r>
              <a:rPr lang="en-IN" dirty="0" smtClean="0">
                <a:latin typeface="Corbel" pitchFamily="34" charset="0"/>
              </a:rPr>
              <a:t>to </a:t>
            </a:r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controller</a:t>
            </a:r>
            <a:r>
              <a:rPr lang="en-IN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controller</a:t>
            </a:r>
            <a:r>
              <a:rPr lang="en-IN" dirty="0" smtClean="0">
                <a:latin typeface="Corbel" pitchFamily="34" charset="0"/>
              </a:rPr>
              <a:t> then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passes</a:t>
            </a:r>
            <a:r>
              <a:rPr lang="en-IN" dirty="0" smtClean="0">
                <a:latin typeface="Corbel" pitchFamily="34" charset="0"/>
              </a:rPr>
              <a:t> </a:t>
            </a:r>
            <a:r>
              <a:rPr lang="en-IN" dirty="0" smtClean="0">
                <a:latin typeface="Corbel" pitchFamily="34" charset="0"/>
              </a:rPr>
              <a:t>these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book details </a:t>
            </a:r>
            <a:r>
              <a:rPr lang="en-IN" dirty="0" smtClean="0">
                <a:latin typeface="Corbel" pitchFamily="34" charset="0"/>
              </a:rPr>
              <a:t>to </a:t>
            </a:r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pPr lvl="1"/>
            <a:r>
              <a:rPr lang="en-IN" dirty="0" smtClean="0">
                <a:latin typeface="Corbel" pitchFamily="34" charset="0"/>
              </a:rPr>
              <a:t>The </a:t>
            </a:r>
            <a:r>
              <a:rPr lang="en-IN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dirty="0" smtClean="0">
                <a:latin typeface="Corbel" pitchFamily="34" charset="0"/>
              </a:rPr>
              <a:t> uses </a:t>
            </a:r>
            <a:r>
              <a:rPr lang="en-IN" b="1" dirty="0" smtClean="0">
                <a:solidFill>
                  <a:srgbClr val="002060"/>
                </a:solidFill>
                <a:latin typeface="Corbel" pitchFamily="34" charset="0"/>
              </a:rPr>
              <a:t>book details </a:t>
            </a:r>
            <a:r>
              <a:rPr lang="en-IN" dirty="0" smtClean="0">
                <a:latin typeface="Corbel" pitchFamily="34" charset="0"/>
              </a:rPr>
              <a:t>data </a:t>
            </a:r>
            <a:r>
              <a:rPr lang="en-IN" dirty="0" smtClean="0">
                <a:latin typeface="Corbel" pitchFamily="34" charset="0"/>
              </a:rPr>
              <a:t>to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IN" dirty="0" smtClean="0">
                <a:latin typeface="Corbel" pitchFamily="34" charset="0"/>
              </a:rPr>
              <a:t> an 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HTML page </a:t>
            </a:r>
            <a:r>
              <a:rPr lang="en-IN" dirty="0" smtClean="0">
                <a:latin typeface="Corbel" pitchFamily="34" charset="0"/>
              </a:rPr>
              <a:t>and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sends</a:t>
            </a:r>
            <a:r>
              <a:rPr lang="en-IN" dirty="0" smtClean="0">
                <a:latin typeface="Corbel" pitchFamily="34" charset="0"/>
              </a:rPr>
              <a:t> back the 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response</a:t>
            </a:r>
            <a:r>
              <a:rPr lang="en-IN" dirty="0" smtClean="0">
                <a:latin typeface="Corbel" pitchFamily="34" charset="0"/>
              </a:rPr>
              <a:t> to the </a:t>
            </a:r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client</a:t>
            </a:r>
            <a:endParaRPr lang="en-US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2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</a:t>
            </a:r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</a:t>
            </a:r>
            <a:r>
              <a:rPr lang="en-US" sz="3200" b="1" dirty="0" smtClean="0">
                <a:latin typeface="Corbel" pitchFamily="34" charset="0"/>
              </a:rPr>
              <a:t>MVT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Model-View-Template</a:t>
            </a:r>
            <a:r>
              <a:rPr lang="en-IN" sz="2400" dirty="0" smtClean="0">
                <a:latin typeface="Corbel" pitchFamily="34" charset="0"/>
              </a:rPr>
              <a:t> (MVT) is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slightly different </a:t>
            </a:r>
            <a:r>
              <a:rPr lang="en-IN" sz="2400" dirty="0" smtClean="0">
                <a:latin typeface="Corbel" pitchFamily="34" charset="0"/>
              </a:rPr>
              <a:t>from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MVC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understand</a:t>
            </a:r>
            <a:r>
              <a:rPr lang="en-US" sz="2400" dirty="0" smtClean="0">
                <a:latin typeface="Corbel" pitchFamily="34" charset="0"/>
              </a:rPr>
              <a:t> this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difference</a:t>
            </a:r>
            <a:r>
              <a:rPr lang="en-US" sz="2400" dirty="0" smtClean="0">
                <a:latin typeface="Corbel" pitchFamily="34" charset="0"/>
              </a:rPr>
              <a:t> , let us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analyze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role</a:t>
            </a:r>
            <a:r>
              <a:rPr lang="en-US" sz="2400" dirty="0" smtClean="0">
                <a:latin typeface="Corbel" pitchFamily="34" charset="0"/>
              </a:rPr>
              <a:t> of each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component</a:t>
            </a:r>
            <a:r>
              <a:rPr lang="en-US" sz="2400" dirty="0" smtClean="0">
                <a:latin typeface="Corbel" pitchFamily="34" charset="0"/>
              </a:rPr>
              <a:t> in an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MVT</a:t>
            </a:r>
            <a:r>
              <a:rPr lang="en-US" sz="2400" dirty="0" smtClean="0">
                <a:latin typeface="Corbel" pitchFamily="34" charset="0"/>
              </a:rPr>
              <a:t> based application.</a:t>
            </a: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</a:t>
            </a:r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MVT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components </a:t>
            </a:r>
            <a:r>
              <a:rPr lang="en-IN" sz="2400" dirty="0" smtClean="0">
                <a:latin typeface="Corbel" pitchFamily="34" charset="0"/>
              </a:rPr>
              <a:t>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MVT</a:t>
            </a:r>
            <a:r>
              <a:rPr lang="en-IN" sz="2400" dirty="0" smtClean="0">
                <a:latin typeface="Corbel" pitchFamily="34" charset="0"/>
              </a:rPr>
              <a:t> architecture as are follows: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000" dirty="0" smtClean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000" dirty="0" smtClean="0">
                <a:latin typeface="Corbel" pitchFamily="34" charset="0"/>
              </a:rPr>
              <a:t>-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Data access layer</a:t>
            </a:r>
            <a:r>
              <a:rPr lang="en-IN" sz="2000" dirty="0" smtClean="0">
                <a:latin typeface="Corbel" pitchFamily="34" charset="0"/>
              </a:rPr>
              <a:t>. </a:t>
            </a:r>
            <a:endParaRPr lang="en-IN" sz="2000" dirty="0" smtClean="0">
              <a:latin typeface="Corbel" pitchFamily="34" charset="0"/>
            </a:endParaRPr>
          </a:p>
          <a:p>
            <a:pPr lvl="2"/>
            <a:r>
              <a:rPr lang="en-IN" sz="1800" dirty="0" smtClean="0">
                <a:latin typeface="Corbel" pitchFamily="34" charset="0"/>
              </a:rPr>
              <a:t>This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deals</a:t>
            </a:r>
            <a:r>
              <a:rPr lang="en-IN" sz="1800" dirty="0" smtClean="0">
                <a:latin typeface="Corbel" pitchFamily="34" charset="0"/>
              </a:rPr>
              <a:t> with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access</a:t>
            </a:r>
            <a:r>
              <a:rPr lang="en-IN" sz="1800" dirty="0" smtClean="0">
                <a:latin typeface="Corbel" pitchFamily="34" charset="0"/>
              </a:rPr>
              <a:t>,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validation</a:t>
            </a:r>
            <a:r>
              <a:rPr lang="en-IN" sz="1800" dirty="0" smtClean="0">
                <a:latin typeface="Corbel" pitchFamily="34" charset="0"/>
              </a:rPr>
              <a:t> and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relationships</a:t>
            </a:r>
            <a:r>
              <a:rPr lang="en-IN" sz="1800" dirty="0" smtClean="0">
                <a:latin typeface="Corbel" pitchFamily="34" charset="0"/>
              </a:rPr>
              <a:t> among data.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Models are Python classes</a:t>
            </a:r>
            <a:r>
              <a:rPr lang="en-IN" sz="1800" dirty="0" smtClean="0">
                <a:latin typeface="Corbel" pitchFamily="34" charset="0"/>
              </a:rPr>
              <a:t> that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mediate</a:t>
            </a:r>
            <a:r>
              <a:rPr lang="en-IN" sz="1800" dirty="0" smtClean="0">
                <a:latin typeface="Corbel" pitchFamily="34" charset="0"/>
              </a:rPr>
              <a:t> between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ORM </a:t>
            </a:r>
            <a:r>
              <a:rPr lang="en-IN" sz="1800" dirty="0" smtClean="0">
                <a:latin typeface="Corbel" pitchFamily="34" charset="0"/>
              </a:rPr>
              <a:t>and the 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database tables</a:t>
            </a:r>
            <a:r>
              <a:rPr lang="en-IN" sz="1800" dirty="0" smtClean="0">
                <a:latin typeface="Corbel" pitchFamily="34" charset="0"/>
              </a:rPr>
              <a:t>.</a:t>
            </a:r>
          </a:p>
          <a:p>
            <a:pPr lvl="1"/>
            <a:endParaRPr lang="en-IN" sz="2000" b="1" dirty="0" smtClean="0"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</a:t>
            </a:r>
            <a:r>
              <a:rPr lang="en-IN" sz="2000" dirty="0" smtClean="0">
                <a:latin typeface="Corbel" pitchFamily="34" charset="0"/>
              </a:rPr>
              <a:t> -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Presentation layer</a:t>
            </a:r>
            <a:r>
              <a:rPr lang="en-IN" sz="2000" dirty="0" smtClean="0">
                <a:latin typeface="Corbel" pitchFamily="34" charset="0"/>
              </a:rPr>
              <a:t>. </a:t>
            </a:r>
            <a:endParaRPr lang="en-IN" sz="2000" dirty="0" smtClean="0">
              <a:latin typeface="Corbel" pitchFamily="34" charset="0"/>
            </a:endParaRPr>
          </a:p>
          <a:p>
            <a:pPr lvl="2"/>
            <a:r>
              <a:rPr lang="en-IN" sz="1800" dirty="0" smtClean="0">
                <a:latin typeface="Corbel" pitchFamily="34" charset="0"/>
              </a:rPr>
              <a:t>This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deals</a:t>
            </a:r>
            <a:r>
              <a:rPr lang="en-IN" sz="1800" dirty="0" smtClean="0">
                <a:latin typeface="Corbel" pitchFamily="34" charset="0"/>
              </a:rPr>
              <a:t> with how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data</a:t>
            </a:r>
            <a:r>
              <a:rPr lang="en-IN" sz="1800" dirty="0" smtClean="0">
                <a:latin typeface="Corbel" pitchFamily="34" charset="0"/>
              </a:rPr>
              <a:t> is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displayed</a:t>
            </a:r>
            <a:r>
              <a:rPr lang="en-IN" sz="1800" dirty="0" smtClean="0">
                <a:latin typeface="Corbel" pitchFamily="34" charset="0"/>
              </a:rPr>
              <a:t> to the 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client</a:t>
            </a:r>
            <a:r>
              <a:rPr lang="en-IN" sz="1800" dirty="0" smtClean="0">
                <a:latin typeface="Corbel" pitchFamily="34" charset="0"/>
              </a:rPr>
              <a:t>.</a:t>
            </a:r>
          </a:p>
          <a:p>
            <a:pPr lvl="1"/>
            <a:endParaRPr lang="en-IN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2000" dirty="0" smtClean="0">
                <a:latin typeface="Corbel" pitchFamily="34" charset="0"/>
              </a:rPr>
              <a:t> -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Business logic layer</a:t>
            </a:r>
            <a:r>
              <a:rPr lang="en-IN" sz="2000" dirty="0" smtClean="0">
                <a:latin typeface="Corbel" pitchFamily="34" charset="0"/>
              </a:rPr>
              <a:t>. </a:t>
            </a:r>
            <a:endParaRPr lang="en-IN" sz="2000" dirty="0" smtClean="0">
              <a:latin typeface="Corbel" pitchFamily="34" charset="0"/>
            </a:endParaRPr>
          </a:p>
          <a:p>
            <a:pPr lvl="2"/>
            <a:r>
              <a:rPr lang="en-IN" sz="1800" dirty="0" smtClean="0">
                <a:latin typeface="Corbel" pitchFamily="34" charset="0"/>
              </a:rPr>
              <a:t>This </a:t>
            </a:r>
            <a:r>
              <a:rPr lang="en-IN" sz="1800" dirty="0" smtClean="0">
                <a:latin typeface="Corbel" pitchFamily="34" charset="0"/>
              </a:rPr>
              <a:t>is a 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bridge</a:t>
            </a:r>
            <a:r>
              <a:rPr lang="en-IN" sz="1800" dirty="0" smtClean="0">
                <a:latin typeface="Corbel" pitchFamily="34" charset="0"/>
              </a:rPr>
              <a:t> between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IN" sz="1800" dirty="0" smtClean="0">
                <a:latin typeface="Corbel" pitchFamily="34" charset="0"/>
              </a:rPr>
              <a:t> and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templates</a:t>
            </a:r>
            <a:r>
              <a:rPr lang="en-IN" sz="1800" dirty="0" smtClean="0">
                <a:solidFill>
                  <a:srgbClr val="7030A0"/>
                </a:solidFill>
                <a:latin typeface="Corbel" pitchFamily="34" charset="0"/>
              </a:rPr>
              <a:t>. </a:t>
            </a:r>
            <a:endParaRPr lang="en-IN" sz="1800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2"/>
            <a:r>
              <a:rPr lang="en-IN" sz="1800" dirty="0" smtClean="0">
                <a:latin typeface="Corbel" pitchFamily="34" charset="0"/>
              </a:rPr>
              <a:t>A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1800" dirty="0" smtClean="0">
                <a:latin typeface="Corbel" pitchFamily="34" charset="0"/>
              </a:rPr>
              <a:t> always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accesses</a:t>
            </a:r>
            <a:r>
              <a:rPr lang="en-IN" sz="1800" dirty="0" smtClean="0">
                <a:latin typeface="Corbel" pitchFamily="34" charset="0"/>
              </a:rPr>
              <a:t>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1800" dirty="0" smtClean="0">
                <a:latin typeface="Corbel" pitchFamily="34" charset="0"/>
              </a:rPr>
              <a:t>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data</a:t>
            </a:r>
            <a:r>
              <a:rPr lang="en-IN" sz="1800" dirty="0" smtClean="0">
                <a:latin typeface="Corbel" pitchFamily="34" charset="0"/>
              </a:rPr>
              <a:t> and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redirects</a:t>
            </a:r>
            <a:r>
              <a:rPr lang="en-IN" sz="1800" dirty="0" smtClean="0">
                <a:latin typeface="Corbel" pitchFamily="34" charset="0"/>
              </a:rPr>
              <a:t> it to a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template</a:t>
            </a:r>
            <a:r>
              <a:rPr lang="en-IN" sz="1800" dirty="0" smtClean="0">
                <a:latin typeface="Corbel" pitchFamily="34" charset="0"/>
              </a:rPr>
              <a:t> for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presentation</a:t>
            </a:r>
            <a:r>
              <a:rPr lang="en-IN" sz="1800" dirty="0" smtClean="0">
                <a:latin typeface="Corbel" pitchFamily="34" charset="0"/>
              </a:rPr>
              <a:t>. </a:t>
            </a:r>
            <a:endParaRPr lang="en-IN" sz="1800" dirty="0" smtClean="0">
              <a:latin typeface="Corbel" pitchFamily="34" charset="0"/>
            </a:endParaRPr>
          </a:p>
          <a:p>
            <a:pPr lvl="2"/>
            <a:r>
              <a:rPr lang="en-IN" sz="1800" dirty="0" smtClean="0">
                <a:latin typeface="Corbel" pitchFamily="34" charset="0"/>
              </a:rPr>
              <a:t>Unlike </a:t>
            </a:r>
            <a:r>
              <a:rPr lang="en-IN" sz="1800" dirty="0" smtClean="0">
                <a:latin typeface="Corbel" pitchFamily="34" charset="0"/>
              </a:rPr>
              <a:t>the </a:t>
            </a:r>
            <a:r>
              <a:rPr lang="en-IN" sz="1800" b="1" dirty="0" smtClean="0">
                <a:solidFill>
                  <a:srgbClr val="00B050"/>
                </a:solidFill>
                <a:latin typeface="Corbel" pitchFamily="34" charset="0"/>
              </a:rPr>
              <a:t>definition</a:t>
            </a:r>
            <a:r>
              <a:rPr lang="en-IN" sz="1800" dirty="0" smtClean="0">
                <a:latin typeface="Corbel" pitchFamily="34" charset="0"/>
              </a:rPr>
              <a:t> of a </a:t>
            </a:r>
            <a:r>
              <a:rPr lang="en-IN" sz="18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18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1800" dirty="0" smtClean="0">
                <a:latin typeface="Corbel" pitchFamily="34" charset="0"/>
              </a:rPr>
              <a:t>in traditional 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MVC architecture</a:t>
            </a:r>
            <a:r>
              <a:rPr lang="en-IN" sz="1800" dirty="0" smtClean="0">
                <a:latin typeface="Corbel" pitchFamily="34" charset="0"/>
              </a:rPr>
              <a:t>, a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  <a:r>
              <a:rPr lang="en-IN" sz="18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dirty="0" smtClean="0">
                <a:latin typeface="Corbel" pitchFamily="34" charset="0"/>
              </a:rPr>
              <a:t>describes 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which data </a:t>
            </a:r>
            <a:r>
              <a:rPr lang="en-IN" sz="1800" dirty="0" smtClean="0">
                <a:latin typeface="Corbel" pitchFamily="34" charset="0"/>
              </a:rPr>
              <a:t>you see, not 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how </a:t>
            </a:r>
            <a:r>
              <a:rPr lang="en-IN" sz="1800" dirty="0" smtClean="0">
                <a:latin typeface="Corbel" pitchFamily="34" charset="0"/>
              </a:rPr>
              <a:t>you see it. It's about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processing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,</a:t>
            </a:r>
            <a:r>
              <a:rPr lang="en-IN" sz="1800" dirty="0" smtClean="0">
                <a:latin typeface="Corbel" pitchFamily="34" charset="0"/>
              </a:rPr>
              <a:t> not </a:t>
            </a:r>
            <a:r>
              <a:rPr lang="en-IN" sz="1800" b="1" dirty="0" smtClean="0">
                <a:solidFill>
                  <a:srgbClr val="C00000"/>
                </a:solidFill>
                <a:latin typeface="Corbel" pitchFamily="34" charset="0"/>
              </a:rPr>
              <a:t>presentation</a:t>
            </a:r>
            <a:r>
              <a:rPr lang="en-IN" sz="1800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endParaRPr lang="en-IN" sz="2400" b="1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</a:t>
            </a:r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MVT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Thus in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,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400" dirty="0" smtClean="0">
                <a:latin typeface="Corbel" pitchFamily="34" charset="0"/>
              </a:rPr>
              <a:t> remains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same</a:t>
            </a:r>
            <a:r>
              <a:rPr lang="en-IN" sz="2400" dirty="0" smtClean="0">
                <a:latin typeface="Corbel" pitchFamily="34" charset="0"/>
              </a:rPr>
              <a:t> as the regular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MVC</a:t>
            </a:r>
            <a:r>
              <a:rPr lang="en-IN" sz="2400" dirty="0" smtClean="0">
                <a:latin typeface="Corbel" pitchFamily="34" charset="0"/>
              </a:rPr>
              <a:t> , but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Views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Controllers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different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US" sz="2400" dirty="0" smtClean="0">
                <a:latin typeface="Corbel" pitchFamily="34" charset="0"/>
              </a:rPr>
              <a:t> in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plays the role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Controller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Template</a:t>
            </a:r>
            <a:r>
              <a:rPr lang="en-US" sz="2400" dirty="0" smtClean="0">
                <a:latin typeface="Corbel" pitchFamily="34" charset="0"/>
              </a:rPr>
              <a:t> in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plays the role of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US" sz="2400" dirty="0" smtClean="0">
                <a:latin typeface="Corbel" pitchFamily="34" charset="0"/>
              </a:rPr>
              <a:t>.</a:t>
            </a:r>
            <a:endParaRPr lang="en-IN" sz="2400" dirty="0" smtClean="0">
              <a:latin typeface="Corbel" pitchFamily="34" charset="0"/>
            </a:endParaRPr>
          </a:p>
          <a:p>
            <a:endParaRPr lang="en-IN" sz="2400" b="1" dirty="0" smtClean="0"/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</a:t>
            </a:r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MVT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 architec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</a:t>
            </a:r>
            <a:r>
              <a:rPr lang="en-US" sz="3200" b="1" dirty="0" err="1" smtClean="0">
                <a:latin typeface="Corbel" pitchFamily="34" charset="0"/>
              </a:rPr>
              <a:t>Django’s</a:t>
            </a:r>
            <a:r>
              <a:rPr lang="en-US" sz="3200" b="1" dirty="0" smtClean="0">
                <a:latin typeface="Corbel" pitchFamily="34" charset="0"/>
              </a:rPr>
              <a:t> MVT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 architectur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Description Of Each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URLs:</a:t>
            </a:r>
            <a:r>
              <a:rPr lang="en-IN" sz="2400" b="1" dirty="0" smtClean="0">
                <a:latin typeface="Corbel" pitchFamily="34" charset="0"/>
              </a:rPr>
              <a:t> </a:t>
            </a:r>
            <a:r>
              <a:rPr lang="en-IN" sz="2400" dirty="0" smtClean="0">
                <a:latin typeface="Corbel" pitchFamily="34" charset="0"/>
              </a:rPr>
              <a:t>It is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called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mapper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and is used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redirect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HTTP requests </a:t>
            </a:r>
            <a:r>
              <a:rPr lang="en-IN" sz="2400" dirty="0" smtClean="0">
                <a:latin typeface="Corbel" pitchFamily="34" charset="0"/>
              </a:rPr>
              <a:t>to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appropriate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2400" dirty="0" smtClean="0">
                <a:latin typeface="Corbel" pitchFamily="34" charset="0"/>
              </a:rPr>
              <a:t> , based on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request URL</a:t>
            </a:r>
            <a:r>
              <a:rPr lang="en-IN" sz="2400" dirty="0" smtClean="0">
                <a:latin typeface="Corbel" pitchFamily="34" charset="0"/>
              </a:rPr>
              <a:t>. 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u="sng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View</a:t>
            </a:r>
            <a:r>
              <a:rPr lang="en-IN" sz="2400" b="1" u="sng" dirty="0" smtClean="0">
                <a:latin typeface="Corbel" pitchFamily="34" charset="0"/>
              </a:rPr>
              <a:t>:</a:t>
            </a:r>
            <a:r>
              <a:rPr lang="en-IN" sz="2400" dirty="0" smtClean="0">
                <a:latin typeface="Corbel" pitchFamily="34" charset="0"/>
              </a:rPr>
              <a:t> A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2400" dirty="0" smtClean="0">
                <a:latin typeface="Corbel" pitchFamily="34" charset="0"/>
              </a:rPr>
              <a:t> is the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request handler </a:t>
            </a:r>
            <a:r>
              <a:rPr lang="en-IN" sz="2400" dirty="0" smtClean="0">
                <a:latin typeface="Corbel" pitchFamily="34" charset="0"/>
              </a:rPr>
              <a:t>function, which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receives </a:t>
            </a:r>
            <a:r>
              <a:rPr lang="en-IN" sz="2400" dirty="0" smtClean="0">
                <a:latin typeface="Corbel" pitchFamily="34" charset="0"/>
              </a:rPr>
              <a:t>an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HTTP requests </a:t>
            </a:r>
            <a:r>
              <a:rPr lang="en-IN" sz="2400" dirty="0" smtClean="0">
                <a:latin typeface="Corbel" pitchFamily="34" charset="0"/>
              </a:rPr>
              <a:t>and returns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HTTP responses</a:t>
            </a:r>
            <a:r>
              <a:rPr lang="en-IN" sz="2400" dirty="0" smtClean="0">
                <a:latin typeface="Corbel" pitchFamily="34" charset="0"/>
              </a:rPr>
              <a:t>.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Views</a:t>
            </a:r>
            <a:r>
              <a:rPr lang="en-IN" sz="2400" dirty="0" smtClean="0">
                <a:latin typeface="Corbel" pitchFamily="34" charset="0"/>
              </a:rPr>
              <a:t> can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access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data</a:t>
            </a:r>
            <a:r>
              <a:rPr lang="en-IN" sz="2400" dirty="0" smtClean="0">
                <a:latin typeface="Corbel" pitchFamily="34" charset="0"/>
              </a:rPr>
              <a:t> ,needed to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satisfy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requests</a:t>
            </a:r>
            <a:r>
              <a:rPr lang="en-IN" sz="2400" dirty="0" smtClean="0">
                <a:latin typeface="Corbel" pitchFamily="34" charset="0"/>
              </a:rPr>
              <a:t> , via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IN" sz="2400" dirty="0" smtClean="0">
                <a:latin typeface="Corbel" pitchFamily="34" charset="0"/>
              </a:rPr>
              <a:t>, 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delegate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formatting</a:t>
            </a:r>
            <a:r>
              <a:rPr lang="en-IN" sz="2400" dirty="0" smtClean="0">
                <a:latin typeface="Corbel" pitchFamily="34" charset="0"/>
              </a:rPr>
              <a:t> of 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response</a:t>
            </a:r>
            <a:r>
              <a:rPr lang="en-IN" sz="2400" dirty="0" smtClean="0">
                <a:latin typeface="Corbel" pitchFamily="34" charset="0"/>
              </a:rPr>
              <a:t> to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templates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Description Of Each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Models:</a:t>
            </a:r>
            <a:r>
              <a:rPr lang="en-IN" sz="2400" dirty="0" smtClean="0">
                <a:latin typeface="Corbel" pitchFamily="34" charset="0"/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Models</a:t>
            </a:r>
            <a:r>
              <a:rPr lang="en-IN" sz="2400" dirty="0" smtClean="0">
                <a:latin typeface="Corbel" pitchFamily="34" charset="0"/>
              </a:rPr>
              <a:t> are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objects</a:t>
            </a:r>
            <a:r>
              <a:rPr lang="en-IN" sz="2400" dirty="0" smtClean="0">
                <a:latin typeface="Corbel" pitchFamily="34" charset="0"/>
              </a:rPr>
              <a:t> that 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provide</a:t>
            </a:r>
            <a:r>
              <a:rPr lang="en-IN" sz="2400" dirty="0" smtClean="0">
                <a:latin typeface="Corbel" pitchFamily="34" charset="0"/>
              </a:rPr>
              <a:t> the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mechanisms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manage</a:t>
            </a:r>
            <a:r>
              <a:rPr lang="en-IN" sz="2400" dirty="0" smtClean="0">
                <a:latin typeface="Corbel" pitchFamily="34" charset="0"/>
              </a:rPr>
              <a:t> (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add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modify</a:t>
            </a:r>
            <a:r>
              <a:rPr lang="en-IN" sz="2400" dirty="0" smtClean="0">
                <a:latin typeface="Corbel" pitchFamily="34" charset="0"/>
              </a:rPr>
              <a:t>,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delete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query</a:t>
            </a:r>
            <a:r>
              <a:rPr lang="en-IN" sz="2400" dirty="0" smtClean="0">
                <a:latin typeface="Corbel" pitchFamily="34" charset="0"/>
              </a:rPr>
              <a:t> )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records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database</a:t>
            </a:r>
            <a:r>
              <a:rPr lang="en-IN" sz="2400" dirty="0" smtClean="0">
                <a:latin typeface="Corbel" pitchFamily="34" charset="0"/>
              </a:rPr>
              <a:t>.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Django’s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400" dirty="0" smtClean="0">
                <a:latin typeface="Corbel" pitchFamily="34" charset="0"/>
              </a:rPr>
              <a:t> makes use of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very  powerful</a:t>
            </a:r>
            <a:r>
              <a:rPr lang="en-IN" sz="2400" dirty="0" smtClean="0"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ORM layer </a:t>
            </a:r>
            <a:r>
              <a:rPr lang="en-IN" sz="2400" dirty="0" smtClean="0">
                <a:latin typeface="Corbel" pitchFamily="34" charset="0"/>
              </a:rPr>
              <a:t>which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simplifies dealing with the database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accelerates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development process. </a:t>
            </a:r>
          </a:p>
          <a:p>
            <a:endParaRPr lang="en-IN" sz="2400" b="1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-models-768x67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4000504"/>
            <a:ext cx="7358114" cy="2357454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Description Of Each File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Templates:</a:t>
            </a:r>
            <a:r>
              <a:rPr lang="en-IN" sz="2400" dirty="0" smtClean="0">
                <a:latin typeface="Corbel" pitchFamily="34" charset="0"/>
              </a:rPr>
              <a:t> A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 is a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file </a:t>
            </a:r>
            <a:r>
              <a:rPr lang="en-IN" sz="2400" dirty="0" smtClean="0">
                <a:latin typeface="Corbel" pitchFamily="34" charset="0"/>
              </a:rPr>
              <a:t>defining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layout </a:t>
            </a:r>
            <a:r>
              <a:rPr lang="en-IN" sz="2400" dirty="0" smtClean="0">
                <a:latin typeface="Corbel" pitchFamily="34" charset="0"/>
              </a:rPr>
              <a:t>of the page (such as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HTML page</a:t>
            </a:r>
            <a:r>
              <a:rPr lang="en-IN" sz="2400" dirty="0" smtClean="0">
                <a:latin typeface="Corbel" pitchFamily="34" charset="0"/>
              </a:rPr>
              <a:t>), with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placeholders</a:t>
            </a:r>
            <a:r>
              <a:rPr lang="en-IN" sz="2400" dirty="0" smtClean="0">
                <a:latin typeface="Corbel" pitchFamily="34" charset="0"/>
              </a:rPr>
              <a:t> used to represent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actual content</a:t>
            </a:r>
            <a:r>
              <a:rPr lang="en-IN" sz="2400" dirty="0" smtClean="0">
                <a:latin typeface="Corbel" pitchFamily="34" charset="0"/>
              </a:rPr>
              <a:t>. A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view </a:t>
            </a:r>
            <a:r>
              <a:rPr lang="en-IN" sz="2400" dirty="0" smtClean="0">
                <a:latin typeface="Corbel" pitchFamily="34" charset="0"/>
              </a:rPr>
              <a:t>can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dynamically</a:t>
            </a:r>
            <a:r>
              <a:rPr lang="en-IN" sz="2400" dirty="0" smtClean="0">
                <a:latin typeface="Corbel" pitchFamily="34" charset="0"/>
              </a:rPr>
              <a:t> create an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HTML page </a:t>
            </a:r>
            <a:r>
              <a:rPr lang="en-IN" sz="2400" dirty="0" smtClean="0">
                <a:latin typeface="Corbel" pitchFamily="34" charset="0"/>
              </a:rPr>
              <a:t>using an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HTML template</a:t>
            </a:r>
            <a:r>
              <a:rPr lang="en-IN" sz="2400" dirty="0" smtClean="0">
                <a:latin typeface="Corbel" pitchFamily="34" charset="0"/>
              </a:rPr>
              <a:t>, populating it with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data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it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pulled </a:t>
            </a:r>
            <a:r>
              <a:rPr lang="en-IN" sz="2400" dirty="0" smtClean="0">
                <a:latin typeface="Corbel" pitchFamily="34" charset="0"/>
              </a:rPr>
              <a:t>from 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model. </a:t>
            </a:r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-templates-768x50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3643314"/>
            <a:ext cx="7314286" cy="2623838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Understanding </a:t>
            </a:r>
            <a:r>
              <a:rPr lang="en-US" sz="2800" b="1" dirty="0" err="1" smtClean="0">
                <a:latin typeface="Corbel" pitchFamily="34" charset="0"/>
              </a:rPr>
              <a:t>Django’s</a:t>
            </a:r>
            <a:r>
              <a:rPr lang="en-US" sz="2800" b="1" dirty="0" smtClean="0">
                <a:latin typeface="Corbel" pitchFamily="34" charset="0"/>
              </a:rPr>
              <a:t> Architecture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Quick Recap Of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Inroduction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Architecture Of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Django</a:t>
            </a:r>
            <a:endParaRPr lang="en-US" sz="2400" b="1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Recap Of MVC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Django’s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MVT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Is </a:t>
            </a:r>
            <a:r>
              <a:rPr lang="en-US" sz="3200" b="1" u="sng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 smtClean="0">
                <a:latin typeface="Corbel" pitchFamily="34" charset="0"/>
              </a:rPr>
              <a:t>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free</a:t>
            </a: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open source </a:t>
            </a:r>
            <a:r>
              <a:rPr lang="en-US" sz="2400" b="1" dirty="0" smtClean="0">
                <a:latin typeface="Corbel" pitchFamily="34" charset="0"/>
              </a:rPr>
              <a:t>,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web application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development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solidFill>
                  <a:srgbClr val="0070C0"/>
                </a:solidFill>
                <a:latin typeface="Corbel" pitchFamily="34" charset="0"/>
              </a:rPr>
              <a:t>framework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written in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web application framework </a:t>
            </a:r>
            <a:r>
              <a:rPr lang="en-US" sz="2400" dirty="0" smtClean="0">
                <a:latin typeface="Corbel" pitchFamily="34" charset="0"/>
              </a:rPr>
              <a:t>is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set of tools </a:t>
            </a:r>
            <a:r>
              <a:rPr lang="en-US" sz="2400" dirty="0" smtClean="0">
                <a:latin typeface="Corbel" pitchFamily="34" charset="0"/>
              </a:rPr>
              <a:t>which can be used to develop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web applications 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tools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help us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develop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web application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faster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easier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way. 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endParaRPr lang="en-US" sz="20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/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Tools </a:t>
            </a:r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 smtClean="0">
                <a:latin typeface="Corbel" pitchFamily="34" charset="0"/>
              </a:rPr>
              <a:t> Provides?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Foll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owing are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tools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provided by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that help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web application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building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easier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rapid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lvl="1"/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ORM 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: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For handling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database related code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HTML 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Templating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 :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For generating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dynamic HTML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Form Handling :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accepting user inputs</a:t>
            </a:r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 Routing :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For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transferring request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 to correct web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page</a:t>
            </a:r>
          </a:p>
          <a:p>
            <a:pPr lvl="1"/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User Management : 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For handling 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user login</a:t>
            </a:r>
            <a:r>
              <a:rPr lang="en-US" sz="1900" dirty="0" smtClean="0">
                <a:solidFill>
                  <a:schemeClr val="tx1"/>
                </a:solidFill>
                <a:latin typeface="Corbel" pitchFamily="34" charset="0"/>
              </a:rPr>
              <a:t>/</a:t>
            </a:r>
            <a:r>
              <a:rPr lang="en-US" sz="1900" b="1" dirty="0" smtClean="0">
                <a:solidFill>
                  <a:srgbClr val="002060"/>
                </a:solidFill>
                <a:latin typeface="Corbel" pitchFamily="34" charset="0"/>
              </a:rPr>
              <a:t>authentication</a:t>
            </a:r>
          </a:p>
          <a:p>
            <a:pPr lvl="1"/>
            <a:endParaRPr lang="en-US" sz="19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>
              <a:buNone/>
            </a:pPr>
            <a:endParaRPr lang="en-US" sz="1900" dirty="0" smtClean="0">
              <a:solidFill>
                <a:schemeClr val="tx1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many more. . 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What </a:t>
            </a:r>
            <a:r>
              <a:rPr lang="en-US" sz="32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3200" b="1" dirty="0" smtClean="0">
                <a:latin typeface="Corbel" pitchFamily="34" charset="0"/>
              </a:rPr>
              <a:t> Is Not?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orbel" pitchFamily="34" charset="0"/>
              </a:rPr>
              <a:t>B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efore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moving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further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let’s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clarify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what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is not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US" sz="2400" dirty="0" smtClean="0">
                <a:latin typeface="Corbel" pitchFamily="34" charset="0"/>
              </a:rPr>
              <a:t>what it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does not means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lvl="1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Django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is not a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programming language</a:t>
            </a:r>
          </a:p>
          <a:p>
            <a:pPr lvl="2"/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US" dirty="0" smtClean="0">
                <a:latin typeface="Corbel" pitchFamily="34" charset="0"/>
              </a:rPr>
              <a:t> is the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programming language</a:t>
            </a:r>
          </a:p>
          <a:p>
            <a:pPr lvl="2"/>
            <a:r>
              <a:rPr lang="en-US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dirty="0" smtClean="0">
                <a:latin typeface="Corbel" pitchFamily="34" charset="0"/>
              </a:rPr>
              <a:t> is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written</a:t>
            </a:r>
            <a:r>
              <a:rPr lang="en-US" dirty="0" smtClean="0">
                <a:latin typeface="Corbel" pitchFamily="34" charset="0"/>
              </a:rPr>
              <a:t> in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Python </a:t>
            </a:r>
            <a:r>
              <a:rPr lang="en-US" dirty="0" smtClean="0">
                <a:latin typeface="Corbel" pitchFamily="34" charset="0"/>
              </a:rPr>
              <a:t>, but it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itself</a:t>
            </a:r>
            <a:r>
              <a:rPr lang="en-US" dirty="0" smtClean="0">
                <a:latin typeface="Corbel" pitchFamily="34" charset="0"/>
              </a:rPr>
              <a:t> is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not a programming language</a:t>
            </a:r>
          </a:p>
          <a:p>
            <a:pPr lvl="1"/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 err="1" smtClean="0">
                <a:solidFill>
                  <a:srgbClr val="002060"/>
                </a:solidFill>
                <a:latin typeface="Corbel" pitchFamily="34" charset="0"/>
              </a:rPr>
              <a:t>Django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 is not a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web server</a:t>
            </a:r>
          </a:p>
          <a:p>
            <a:pPr lvl="2"/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Web server </a:t>
            </a:r>
            <a:r>
              <a:rPr lang="en-US" sz="2200" dirty="0" smtClean="0">
                <a:latin typeface="Corbel" pitchFamily="34" charset="0"/>
              </a:rPr>
              <a:t>is a 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software</a:t>
            </a:r>
            <a:r>
              <a:rPr lang="en-US" sz="2200" dirty="0" smtClean="0">
                <a:latin typeface="Corbel" pitchFamily="34" charset="0"/>
              </a:rPr>
              <a:t> on which we can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host</a:t>
            </a:r>
            <a:r>
              <a:rPr lang="en-US" sz="2200" dirty="0" smtClean="0">
                <a:latin typeface="Corbel" pitchFamily="34" charset="0"/>
              </a:rPr>
              <a:t> our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websites </a:t>
            </a:r>
            <a:r>
              <a:rPr lang="en-US" sz="2200" dirty="0" smtClean="0">
                <a:latin typeface="Corbel" pitchFamily="34" charset="0"/>
              </a:rPr>
              <a:t>or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web apps</a:t>
            </a:r>
            <a:endParaRPr lang="en-US" sz="22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2"/>
            <a:r>
              <a:rPr lang="en-US" sz="22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dirty="0" smtClean="0">
                <a:latin typeface="Corbel" pitchFamily="34" charset="0"/>
              </a:rPr>
              <a:t>does comes with a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web server </a:t>
            </a:r>
            <a:r>
              <a:rPr lang="en-US" sz="2200" dirty="0" smtClean="0">
                <a:latin typeface="Corbel" pitchFamily="34" charset="0"/>
              </a:rPr>
              <a:t>for </a:t>
            </a:r>
            <a:r>
              <a:rPr lang="en-US" sz="2200" b="1" dirty="0" smtClean="0">
                <a:solidFill>
                  <a:srgbClr val="0070C0"/>
                </a:solidFill>
                <a:latin typeface="Corbel" pitchFamily="34" charset="0"/>
              </a:rPr>
              <a:t>testing </a:t>
            </a:r>
            <a:r>
              <a:rPr lang="en-US" sz="2200" dirty="0" smtClean="0">
                <a:latin typeface="Corbel" pitchFamily="34" charset="0"/>
              </a:rPr>
              <a:t>our 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apps</a:t>
            </a:r>
            <a:r>
              <a:rPr lang="en-US" sz="2200" dirty="0" smtClean="0">
                <a:latin typeface="Corbel" pitchFamily="34" charset="0"/>
              </a:rPr>
              <a:t> on </a:t>
            </a:r>
            <a:r>
              <a:rPr lang="en-US" sz="2200" b="1" dirty="0" smtClean="0">
                <a:solidFill>
                  <a:srgbClr val="7030A0"/>
                </a:solidFill>
                <a:latin typeface="Corbel" pitchFamily="34" charset="0"/>
              </a:rPr>
              <a:t>local machine </a:t>
            </a:r>
            <a:r>
              <a:rPr lang="en-US" sz="2200" dirty="0" smtClean="0">
                <a:latin typeface="Corbel" pitchFamily="34" charset="0"/>
              </a:rPr>
              <a:t>but it </a:t>
            </a:r>
            <a:r>
              <a:rPr lang="en-US" sz="2200" b="1" dirty="0" smtClean="0">
                <a:solidFill>
                  <a:srgbClr val="002060"/>
                </a:solidFill>
                <a:latin typeface="Corbel" pitchFamily="34" charset="0"/>
              </a:rPr>
              <a:t>itself </a:t>
            </a:r>
            <a:r>
              <a:rPr lang="en-US" sz="2200" dirty="0" smtClean="0">
                <a:latin typeface="Corbel" pitchFamily="34" charset="0"/>
              </a:rPr>
              <a:t>is not a </a:t>
            </a:r>
            <a:r>
              <a:rPr lang="en-US" sz="2200" b="1" dirty="0" smtClean="0">
                <a:solidFill>
                  <a:srgbClr val="C00000"/>
                </a:solidFill>
                <a:latin typeface="Corbel" pitchFamily="34" charset="0"/>
              </a:rPr>
              <a:t>web server</a:t>
            </a:r>
            <a:r>
              <a:rPr lang="en-US" sz="2200" dirty="0" smtClean="0">
                <a:latin typeface="Corbel" pitchFamily="34" charset="0"/>
              </a:rPr>
              <a:t>.</a:t>
            </a:r>
            <a:endParaRPr lang="en-US" sz="22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Django</a:t>
            </a:r>
            <a:r>
              <a:rPr lang="en-US" sz="3200" b="1" dirty="0" smtClean="0">
                <a:latin typeface="Corbel" pitchFamily="34" charset="0"/>
              </a:rPr>
              <a:t> </a:t>
            </a:r>
            <a:r>
              <a:rPr lang="en-US" sz="3200" b="1" dirty="0" smtClean="0">
                <a:latin typeface="Corbel" pitchFamily="34" charset="0"/>
              </a:rPr>
              <a:t>Principles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Apart</a:t>
            </a:r>
            <a:r>
              <a:rPr lang="en-US" sz="2400" dirty="0" smtClean="0">
                <a:latin typeface="Corbel" pitchFamily="34" charset="0"/>
              </a:rPr>
              <a:t> from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giving us </a:t>
            </a:r>
            <a:r>
              <a:rPr lang="en-US" sz="2400" dirty="0" smtClean="0">
                <a:latin typeface="Corbel" pitchFamily="34" charset="0"/>
              </a:rPr>
              <a:t>some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very useful tools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develop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 application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also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enables us </a:t>
            </a:r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follow</a:t>
            </a:r>
            <a:r>
              <a:rPr lang="en-US" sz="2400" dirty="0" smtClean="0">
                <a:latin typeface="Corbel" pitchFamily="34" charset="0"/>
              </a:rPr>
              <a:t> some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very popular 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design principles </a:t>
            </a:r>
            <a:r>
              <a:rPr lang="en-US" sz="2400" dirty="0" smtClean="0">
                <a:latin typeface="Corbel" pitchFamily="34" charset="0"/>
              </a:rPr>
              <a:t>which are 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Write Good And Clean Code.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Be More Productive With Less Code</a:t>
            </a:r>
            <a:endParaRPr lang="en-US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To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achieve</a:t>
            </a:r>
            <a:r>
              <a:rPr lang="en-US" sz="2400" dirty="0" smtClean="0">
                <a:latin typeface="Corbel" pitchFamily="34" charset="0"/>
              </a:rPr>
              <a:t> all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above mentioned principles </a:t>
            </a:r>
            <a:r>
              <a:rPr lang="en-US" sz="2400" dirty="0" smtClean="0">
                <a:latin typeface="Corbel" pitchFamily="34" charset="0"/>
              </a:rPr>
              <a:t>each and every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web application </a:t>
            </a:r>
            <a:r>
              <a:rPr lang="en-US" sz="2400" dirty="0" smtClean="0">
                <a:latin typeface="Corbel" pitchFamily="34" charset="0"/>
              </a:rPr>
              <a:t>we build using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follows a very important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DESIGN PATTERN </a:t>
            </a:r>
            <a:r>
              <a:rPr lang="en-US" sz="2400" dirty="0" smtClean="0">
                <a:latin typeface="Corbel" pitchFamily="34" charset="0"/>
              </a:rPr>
              <a:t>called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MVT</a:t>
            </a:r>
            <a:r>
              <a:rPr lang="en-US" sz="2400" dirty="0" smtClean="0">
                <a:latin typeface="Corbel" pitchFamily="34" charset="0"/>
              </a:rPr>
              <a:t> which stands for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Model</a:t>
            </a:r>
            <a:r>
              <a:rPr lang="en-US" sz="2400" dirty="0" smtClean="0">
                <a:latin typeface="Corbel" pitchFamily="34" charset="0"/>
              </a:rPr>
              <a:t> –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US" sz="2400" dirty="0" smtClean="0">
                <a:latin typeface="Corbel" pitchFamily="34" charset="0"/>
              </a:rPr>
              <a:t>-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Template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 smtClean="0">
                <a:latin typeface="Corbel" pitchFamily="34" charset="0"/>
              </a:rPr>
              <a:t>Django</a:t>
            </a:r>
            <a:r>
              <a:rPr lang="en-US" sz="3200" b="1" dirty="0" smtClean="0">
                <a:latin typeface="Corbel" pitchFamily="34" charset="0"/>
              </a:rPr>
              <a:t> Architecture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MVT </a:t>
            </a:r>
            <a:r>
              <a:rPr lang="en-US" sz="2400" dirty="0" smtClean="0">
                <a:latin typeface="Corbel" pitchFamily="34" charset="0"/>
              </a:rPr>
              <a:t>(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Model-View-Template</a:t>
            </a:r>
            <a:r>
              <a:rPr lang="en-US" sz="2400" dirty="0" smtClean="0">
                <a:latin typeface="Corbel" pitchFamily="34" charset="0"/>
              </a:rPr>
              <a:t>)architecture </a:t>
            </a:r>
            <a:r>
              <a:rPr lang="en-US" sz="2400" dirty="0" smtClean="0">
                <a:latin typeface="Corbel" pitchFamily="34" charset="0"/>
              </a:rPr>
              <a:t>used by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US" sz="2400" dirty="0" smtClean="0"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inspired by </a:t>
            </a:r>
            <a:r>
              <a:rPr lang="en-US" sz="2400" dirty="0" smtClean="0">
                <a:latin typeface="Corbel" pitchFamily="34" charset="0"/>
              </a:rPr>
              <a:t>the famous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MVC</a:t>
            </a:r>
            <a:r>
              <a:rPr lang="en-US" sz="2400" dirty="0" smtClean="0">
                <a:latin typeface="Corbel" pitchFamily="34" charset="0"/>
              </a:rPr>
              <a:t> (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Model-View-Controller</a:t>
            </a:r>
            <a:r>
              <a:rPr lang="en-US" sz="2400" dirty="0" smtClean="0">
                <a:latin typeface="Corbel" pitchFamily="34" charset="0"/>
              </a:rPr>
              <a:t>) architecture used for developing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software applications</a:t>
            </a:r>
            <a:r>
              <a:rPr lang="en-US" sz="2400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before</a:t>
            </a:r>
            <a:r>
              <a:rPr lang="en-US" sz="2400" dirty="0" smtClean="0">
                <a:latin typeface="Corbel" pitchFamily="34" charset="0"/>
              </a:rPr>
              <a:t> we can understand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Django’s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architecure</a:t>
            </a:r>
            <a:r>
              <a:rPr lang="en-US" sz="2400" dirty="0" smtClean="0">
                <a:latin typeface="Corbel" pitchFamily="34" charset="0"/>
              </a:rPr>
              <a:t> , we must first recall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MVC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architecture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MVC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MVC</a:t>
            </a:r>
            <a:r>
              <a:rPr lang="en-IN" sz="2400" dirty="0" smtClean="0">
                <a:latin typeface="Corbel" pitchFamily="34" charset="0"/>
              </a:rPr>
              <a:t> always </a:t>
            </a:r>
            <a:r>
              <a:rPr lang="en-IN" sz="2400" b="1" u="sng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divides the app </a:t>
            </a:r>
            <a:r>
              <a:rPr lang="en-IN" sz="2400" dirty="0" smtClean="0">
                <a:latin typeface="Corbel" pitchFamily="34" charset="0"/>
              </a:rPr>
              <a:t>into </a:t>
            </a:r>
            <a:r>
              <a:rPr lang="en-IN" sz="2400" b="1" u="sng" dirty="0" smtClean="0">
                <a:solidFill>
                  <a:srgbClr val="7030A0"/>
                </a:solidFill>
                <a:latin typeface="Corbel" pitchFamily="34" charset="0"/>
              </a:rPr>
              <a:t>three different parts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/>
            <a:endParaRPr lang="en-IN" sz="19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The 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000" dirty="0" smtClean="0">
                <a:latin typeface="Corbel" pitchFamily="34" charset="0"/>
              </a:rPr>
              <a:t> is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logical data structure </a:t>
            </a:r>
            <a:r>
              <a:rPr lang="en-IN" sz="2000" dirty="0" smtClean="0">
                <a:latin typeface="Corbel" pitchFamily="34" charset="0"/>
              </a:rPr>
              <a:t>behind the entire application and is represented by a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database</a:t>
            </a:r>
            <a:r>
              <a:rPr lang="en-IN" sz="2000" dirty="0" smtClean="0">
                <a:latin typeface="Corbel" pitchFamily="34" charset="0"/>
              </a:rPr>
              <a:t>(generally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relational databases </a:t>
            </a:r>
            <a:r>
              <a:rPr lang="en-IN" sz="2000" dirty="0" smtClean="0">
                <a:latin typeface="Corbel" pitchFamily="34" charset="0"/>
              </a:rPr>
              <a:t>such as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MySql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Oracle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Sqlite</a:t>
            </a:r>
            <a:r>
              <a:rPr lang="en-IN" sz="2000" dirty="0" smtClean="0">
                <a:latin typeface="Corbel" pitchFamily="34" charset="0"/>
              </a:rPr>
              <a:t> etc).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The 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2000" dirty="0" smtClean="0">
                <a:latin typeface="Corbel" pitchFamily="34" charset="0"/>
              </a:rPr>
              <a:t> is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 interface</a:t>
            </a:r>
            <a:r>
              <a:rPr lang="en-IN" sz="2000" dirty="0" smtClean="0">
                <a:latin typeface="Corbel" pitchFamily="34" charset="0"/>
              </a:rPr>
              <a:t> — 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what you see </a:t>
            </a:r>
            <a:r>
              <a:rPr lang="en-IN" sz="2000" dirty="0" smtClean="0">
                <a:latin typeface="Corbel" pitchFamily="34" charset="0"/>
              </a:rPr>
              <a:t>in your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000" dirty="0" smtClean="0">
                <a:latin typeface="Corbel" pitchFamily="34" charset="0"/>
              </a:rPr>
              <a:t> when you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visit a website</a:t>
            </a:r>
            <a:r>
              <a:rPr lang="en-IN" sz="2000" dirty="0" smtClean="0">
                <a:latin typeface="Corbel" pitchFamily="34" charset="0"/>
              </a:rPr>
              <a:t>. These are represented by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HTML/CSS/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Javascript</a:t>
            </a:r>
            <a:r>
              <a:rPr lang="en-IN" sz="2000" b="1" dirty="0" smtClean="0">
                <a:solidFill>
                  <a:schemeClr val="accent1"/>
                </a:solidFill>
                <a:latin typeface="Corbel" pitchFamily="34" charset="0"/>
              </a:rPr>
              <a:t> </a:t>
            </a:r>
            <a:r>
              <a:rPr lang="en-IN" sz="2000" dirty="0" smtClean="0">
                <a:latin typeface="Corbel" pitchFamily="34" charset="0"/>
              </a:rPr>
              <a:t>files.</a:t>
            </a: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endParaRPr lang="en-IN" sz="2000" dirty="0" smtClean="0">
              <a:latin typeface="Corbel" pitchFamily="34" charset="0"/>
            </a:endParaRPr>
          </a:p>
          <a:p>
            <a:pPr lvl="1"/>
            <a:r>
              <a:rPr lang="en-IN" sz="2000" dirty="0" smtClean="0">
                <a:latin typeface="Corbel" pitchFamily="34" charset="0"/>
              </a:rPr>
              <a:t>The 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Controller</a:t>
            </a:r>
            <a:r>
              <a:rPr lang="en-IN" sz="2000" dirty="0" smtClean="0">
                <a:latin typeface="Corbel" pitchFamily="34" charset="0"/>
              </a:rPr>
              <a:t> is the 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middleman</a:t>
            </a:r>
            <a:r>
              <a:rPr lang="en-IN" sz="2000" dirty="0" smtClean="0">
                <a:latin typeface="Corbel" pitchFamily="34" charset="0"/>
              </a:rPr>
              <a:t> that connects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2000" dirty="0" smtClean="0">
                <a:latin typeface="Corbel" pitchFamily="34" charset="0"/>
              </a:rPr>
              <a:t> and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0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together</a:t>
            </a:r>
            <a:r>
              <a:rPr lang="en-IN" sz="2000" dirty="0" smtClean="0">
                <a:latin typeface="Corbel" pitchFamily="34" charset="0"/>
              </a:rPr>
              <a:t>, meaning that it is the one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passing data </a:t>
            </a:r>
            <a:r>
              <a:rPr lang="en-IN" sz="2000" dirty="0" smtClean="0">
                <a:latin typeface="Corbel" pitchFamily="34" charset="0"/>
              </a:rPr>
              <a:t>from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Model</a:t>
            </a:r>
            <a:r>
              <a:rPr lang="en-IN" sz="2000" dirty="0" smtClean="0">
                <a:latin typeface="Corbel" pitchFamily="34" charset="0"/>
              </a:rPr>
              <a:t> to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View</a:t>
            </a:r>
            <a:r>
              <a:rPr lang="en-IN" sz="2000" dirty="0" smtClean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US" sz="20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Understanding MVC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endParaRPr lang="en-US" sz="17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B05034_10_0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9"/>
            <a:ext cx="9001156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3558</TotalTime>
  <Words>586</Words>
  <Application>Microsoft Office PowerPoint</Application>
  <PresentationFormat>On-screen Show (4:3)</PresentationFormat>
  <Paragraphs>152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Today’s Agenda</vt:lpstr>
      <vt:lpstr>What Is Django ?</vt:lpstr>
      <vt:lpstr>What Tools Django Provides?</vt:lpstr>
      <vt:lpstr>What Django Is Not?</vt:lpstr>
      <vt:lpstr>Django Principles</vt:lpstr>
      <vt:lpstr>Django Architecture</vt:lpstr>
      <vt:lpstr>Understanding MVC</vt:lpstr>
      <vt:lpstr>Understanding MVC</vt:lpstr>
      <vt:lpstr>Understanding MVC</vt:lpstr>
      <vt:lpstr>Understanding Django’s MVT</vt:lpstr>
      <vt:lpstr>Understanding Django’s MVT</vt:lpstr>
      <vt:lpstr>Understanding Django’s MVT</vt:lpstr>
      <vt:lpstr>Understanding Django’s MVT</vt:lpstr>
      <vt:lpstr>Understanding Django’s MVT</vt:lpstr>
      <vt:lpstr>Description Of Each File</vt:lpstr>
      <vt:lpstr>Description Of Each File</vt:lpstr>
      <vt:lpstr>Description Of Each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286</cp:revision>
  <dcterms:created xsi:type="dcterms:W3CDTF">2015-12-21T13:46:48Z</dcterms:created>
  <dcterms:modified xsi:type="dcterms:W3CDTF">2020-08-11T08:18:26Z</dcterms:modified>
</cp:coreProperties>
</file>