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702" r:id="rId4"/>
    <p:sldId id="703" r:id="rId5"/>
    <p:sldId id="704" r:id="rId6"/>
    <p:sldId id="602" r:id="rId7"/>
    <p:sldId id="706" r:id="rId8"/>
    <p:sldId id="707" r:id="rId9"/>
    <p:sldId id="709" r:id="rId10"/>
    <p:sldId id="711" r:id="rId11"/>
    <p:sldId id="713" r:id="rId12"/>
    <p:sldId id="714" r:id="rId13"/>
    <p:sldId id="712" r:id="rId14"/>
    <p:sldId id="695" r:id="rId15"/>
    <p:sldId id="717" r:id="rId16"/>
    <p:sldId id="723" r:id="rId17"/>
    <p:sldId id="694" r:id="rId18"/>
    <p:sldId id="724" r:id="rId19"/>
    <p:sldId id="725" r:id="rId20"/>
    <p:sldId id="726" r:id="rId21"/>
    <p:sldId id="730" r:id="rId22"/>
    <p:sldId id="696" r:id="rId23"/>
    <p:sldId id="718" r:id="rId24"/>
    <p:sldId id="719" r:id="rId25"/>
    <p:sldId id="720" r:id="rId26"/>
    <p:sldId id="721" r:id="rId27"/>
    <p:sldId id="722" r:id="rId28"/>
    <p:sldId id="635" r:id="rId29"/>
    <p:sldId id="764" r:id="rId30"/>
    <p:sldId id="767" r:id="rId31"/>
    <p:sldId id="697" r:id="rId32"/>
    <p:sldId id="731" r:id="rId33"/>
    <p:sldId id="733" r:id="rId34"/>
    <p:sldId id="734" r:id="rId35"/>
    <p:sldId id="735" r:id="rId36"/>
    <p:sldId id="738" r:id="rId37"/>
    <p:sldId id="737" r:id="rId38"/>
    <p:sldId id="740" r:id="rId39"/>
    <p:sldId id="741" r:id="rId40"/>
    <p:sldId id="742" r:id="rId41"/>
    <p:sldId id="739" r:id="rId42"/>
    <p:sldId id="736" r:id="rId43"/>
    <p:sldId id="732" r:id="rId44"/>
    <p:sldId id="766" r:id="rId45"/>
    <p:sldId id="765" r:id="rId46"/>
    <p:sldId id="743" r:id="rId47"/>
    <p:sldId id="698" r:id="rId48"/>
    <p:sldId id="744" r:id="rId49"/>
    <p:sldId id="745" r:id="rId50"/>
    <p:sldId id="746" r:id="rId51"/>
    <p:sldId id="768" r:id="rId52"/>
    <p:sldId id="770" r:id="rId53"/>
    <p:sldId id="769" r:id="rId54"/>
    <p:sldId id="747" r:id="rId55"/>
    <p:sldId id="748" r:id="rId56"/>
    <p:sldId id="749" r:id="rId57"/>
    <p:sldId id="750" r:id="rId58"/>
    <p:sldId id="751" r:id="rId59"/>
    <p:sldId id="752" r:id="rId60"/>
    <p:sldId id="665" r:id="rId61"/>
    <p:sldId id="753" r:id="rId62"/>
    <p:sldId id="754" r:id="rId63"/>
    <p:sldId id="755" r:id="rId64"/>
    <p:sldId id="757" r:id="rId65"/>
    <p:sldId id="758" r:id="rId66"/>
    <p:sldId id="759" r:id="rId67"/>
    <p:sldId id="760" r:id="rId68"/>
    <p:sldId id="761" r:id="rId69"/>
    <p:sldId id="762" r:id="rId70"/>
    <p:sldId id="76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2603709-BBEC-4837-8CF6-35AAEA61EDC7}"/>
    <pc:docChg chg="modSld">
      <pc:chgData name="Sharma Computer Academy" userId="08476b32c11f4418" providerId="LiveId" clId="{E2603709-BBEC-4837-8CF6-35AAEA61EDC7}" dt="2022-06-03T14:19:51.819" v="83" actId="20577"/>
      <pc:docMkLst>
        <pc:docMk/>
      </pc:docMkLst>
      <pc:sldChg chg="modSp">
        <pc:chgData name="Sharma Computer Academy" userId="08476b32c11f4418" providerId="LiveId" clId="{E2603709-BBEC-4837-8CF6-35AAEA61EDC7}" dt="2022-06-03T14:19:51.819" v="83" actId="20577"/>
        <pc:sldMkLst>
          <pc:docMk/>
          <pc:sldMk cId="0" sldId="703"/>
        </pc:sldMkLst>
        <pc:spChg chg="mod">
          <ac:chgData name="Sharma Computer Academy" userId="08476b32c11f4418" providerId="LiveId" clId="{E2603709-BBEC-4837-8CF6-35AAEA61EDC7}" dt="2022-06-03T14:19:51.819" v="83" actId="20577"/>
          <ac:spMkLst>
            <pc:docMk/>
            <pc:sldMk cId="0" sldId="7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603709-BBEC-4837-8CF6-35AAEA61EDC7}" dt="2022-06-03T08:19:44.299" v="56" actId="20577"/>
        <pc:sldMkLst>
          <pc:docMk/>
          <pc:sldMk cId="0" sldId="718"/>
        </pc:sldMkLst>
        <pc:graphicFrameChg chg="modGraphic">
          <ac:chgData name="Sharma Computer Academy" userId="08476b32c11f4418" providerId="LiveId" clId="{E2603709-BBEC-4837-8CF6-35AAEA61EDC7}" dt="2022-06-03T08:19:44.299" v="56" actId="20577"/>
          <ac:graphicFrameMkLst>
            <pc:docMk/>
            <pc:sldMk cId="0" sldId="718"/>
            <ac:graphicFrameMk id="7" creationId="{00000000-0000-0000-0000-000000000000}"/>
          </ac:graphicFrameMkLst>
        </pc:graphicFrameChg>
      </pc:sldChg>
    </pc:docChg>
  </pc:docChgLst>
  <pc:docChgLst>
    <pc:chgData name="Sharma Computer Academy" userId="08476b32c11f4418" providerId="LiveId" clId="{66386D1A-7E4E-4BFD-8131-F7F748A14F39}"/>
    <pc:docChg chg="custSel addSld modSld">
      <pc:chgData name="Sharma Computer Academy" userId="08476b32c11f4418" providerId="LiveId" clId="{66386D1A-7E4E-4BFD-8131-F7F748A14F39}" dt="2021-04-24T05:52:49.846" v="633" actId="6549"/>
      <pc:docMkLst>
        <pc:docMk/>
      </pc:docMkLst>
      <pc:sldChg chg="modAnim">
        <pc:chgData name="Sharma Computer Academy" userId="08476b32c11f4418" providerId="LiveId" clId="{66386D1A-7E4E-4BFD-8131-F7F748A14F39}" dt="2021-04-17T03:46:31.413" v="9"/>
        <pc:sldMkLst>
          <pc:docMk/>
          <pc:sldMk cId="0" sldId="602"/>
        </pc:sldMkLst>
      </pc:sldChg>
      <pc:sldChg chg="modAnim">
        <pc:chgData name="Sharma Computer Academy" userId="08476b32c11f4418" providerId="LiveId" clId="{66386D1A-7E4E-4BFD-8131-F7F748A14F39}" dt="2021-04-17T03:55:05.096" v="69"/>
        <pc:sldMkLst>
          <pc:docMk/>
          <pc:sldMk cId="0" sldId="635"/>
        </pc:sldMkLst>
      </pc:sldChg>
      <pc:sldChg chg="modAnim">
        <pc:chgData name="Sharma Computer Academy" userId="08476b32c11f4418" providerId="LiveId" clId="{66386D1A-7E4E-4BFD-8131-F7F748A14F39}" dt="2021-04-17T03:52:44.578" v="60"/>
        <pc:sldMkLst>
          <pc:docMk/>
          <pc:sldMk cId="0" sldId="696"/>
        </pc:sldMkLst>
      </pc:sldChg>
      <pc:sldChg chg="modAnim">
        <pc:chgData name="Sharma Computer Academy" userId="08476b32c11f4418" providerId="LiveId" clId="{66386D1A-7E4E-4BFD-8131-F7F748A14F39}" dt="2021-04-17T03:57:03.275" v="73"/>
        <pc:sldMkLst>
          <pc:docMk/>
          <pc:sldMk cId="0" sldId="697"/>
        </pc:sldMkLst>
      </pc:sldChg>
      <pc:sldChg chg="modAnim">
        <pc:chgData name="Sharma Computer Academy" userId="08476b32c11f4418" providerId="LiveId" clId="{66386D1A-7E4E-4BFD-8131-F7F748A14F39}" dt="2021-04-17T03:43:34.077" v="1"/>
        <pc:sldMkLst>
          <pc:docMk/>
          <pc:sldMk cId="0" sldId="702"/>
        </pc:sldMkLst>
      </pc:sldChg>
      <pc:sldChg chg="modAnim">
        <pc:chgData name="Sharma Computer Academy" userId="08476b32c11f4418" providerId="LiveId" clId="{66386D1A-7E4E-4BFD-8131-F7F748A14F39}" dt="2021-04-17T03:43:42.706" v="3"/>
        <pc:sldMkLst>
          <pc:docMk/>
          <pc:sldMk cId="0" sldId="703"/>
        </pc:sldMkLst>
      </pc:sldChg>
      <pc:sldChg chg="modSp modAnim">
        <pc:chgData name="Sharma Computer Academy" userId="08476b32c11f4418" providerId="LiveId" clId="{66386D1A-7E4E-4BFD-8131-F7F748A14F39}" dt="2021-04-17T03:45:44.190" v="6" actId="207"/>
        <pc:sldMkLst>
          <pc:docMk/>
          <pc:sldMk cId="0" sldId="704"/>
        </pc:sldMkLst>
        <pc:spChg chg="mod">
          <ac:chgData name="Sharma Computer Academy" userId="08476b32c11f4418" providerId="LiveId" clId="{66386D1A-7E4E-4BFD-8131-F7F748A14F39}" dt="2021-04-17T03:45:44.190" v="6" actId="207"/>
          <ac:spMkLst>
            <pc:docMk/>
            <pc:sldMk cId="0" sldId="70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66386D1A-7E4E-4BFD-8131-F7F748A14F39}" dt="2021-04-17T03:47:16.513" v="12"/>
        <pc:sldMkLst>
          <pc:docMk/>
          <pc:sldMk cId="0" sldId="706"/>
        </pc:sldMkLst>
      </pc:sldChg>
      <pc:sldChg chg="modAnim">
        <pc:chgData name="Sharma Computer Academy" userId="08476b32c11f4418" providerId="LiveId" clId="{66386D1A-7E4E-4BFD-8131-F7F748A14F39}" dt="2021-04-17T03:47:34.433" v="15"/>
        <pc:sldMkLst>
          <pc:docMk/>
          <pc:sldMk cId="0" sldId="707"/>
        </pc:sldMkLst>
      </pc:sldChg>
      <pc:sldChg chg="modAnim">
        <pc:chgData name="Sharma Computer Academy" userId="08476b32c11f4418" providerId="LiveId" clId="{66386D1A-7E4E-4BFD-8131-F7F748A14F39}" dt="2021-04-17T03:48:30.715" v="18"/>
        <pc:sldMkLst>
          <pc:docMk/>
          <pc:sldMk cId="0" sldId="709"/>
        </pc:sldMkLst>
      </pc:sldChg>
      <pc:sldChg chg="modAnim">
        <pc:chgData name="Sharma Computer Academy" userId="08476b32c11f4418" providerId="LiveId" clId="{66386D1A-7E4E-4BFD-8131-F7F748A14F39}" dt="2021-04-17T03:49:24.353" v="20"/>
        <pc:sldMkLst>
          <pc:docMk/>
          <pc:sldMk cId="0" sldId="713"/>
        </pc:sldMkLst>
      </pc:sldChg>
      <pc:sldChg chg="modSp mod">
        <pc:chgData name="Sharma Computer Academy" userId="08476b32c11f4418" providerId="LiveId" clId="{66386D1A-7E4E-4BFD-8131-F7F748A14F39}" dt="2021-04-17T03:50:47.434" v="56" actId="113"/>
        <pc:sldMkLst>
          <pc:docMk/>
          <pc:sldMk cId="0" sldId="717"/>
        </pc:sldMkLst>
        <pc:spChg chg="mod">
          <ac:chgData name="Sharma Computer Academy" userId="08476b32c11f4418" providerId="LiveId" clId="{66386D1A-7E4E-4BFD-8131-F7F748A14F39}" dt="2021-04-17T03:50:47.434" v="56" actId="113"/>
          <ac:spMkLst>
            <pc:docMk/>
            <pc:sldMk cId="0" sldId="71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66386D1A-7E4E-4BFD-8131-F7F748A14F39}" dt="2021-04-17T03:53:02.795" v="63"/>
        <pc:sldMkLst>
          <pc:docMk/>
          <pc:sldMk cId="0" sldId="718"/>
        </pc:sldMkLst>
      </pc:sldChg>
      <pc:sldChg chg="modAnim">
        <pc:chgData name="Sharma Computer Academy" userId="08476b32c11f4418" providerId="LiveId" clId="{66386D1A-7E4E-4BFD-8131-F7F748A14F39}" dt="2021-04-17T03:53:22.385" v="66"/>
        <pc:sldMkLst>
          <pc:docMk/>
          <pc:sldMk cId="0" sldId="719"/>
        </pc:sldMkLst>
      </pc:sldChg>
      <pc:sldChg chg="modAnim">
        <pc:chgData name="Sharma Computer Academy" userId="08476b32c11f4418" providerId="LiveId" clId="{66386D1A-7E4E-4BFD-8131-F7F748A14F39}" dt="2021-04-17T03:59:45.139" v="78"/>
        <pc:sldMkLst>
          <pc:docMk/>
          <pc:sldMk cId="0" sldId="734"/>
        </pc:sldMkLst>
      </pc:sldChg>
      <pc:sldChg chg="modAnim">
        <pc:chgData name="Sharma Computer Academy" userId="08476b32c11f4418" providerId="LiveId" clId="{66386D1A-7E4E-4BFD-8131-F7F748A14F39}" dt="2021-04-17T04:00:07.950" v="81"/>
        <pc:sldMkLst>
          <pc:docMk/>
          <pc:sldMk cId="0" sldId="735"/>
        </pc:sldMkLst>
      </pc:sldChg>
      <pc:sldChg chg="modAnim">
        <pc:chgData name="Sharma Computer Academy" userId="08476b32c11f4418" providerId="LiveId" clId="{66386D1A-7E4E-4BFD-8131-F7F748A14F39}" dt="2021-04-17T04:02:22.191" v="93"/>
        <pc:sldMkLst>
          <pc:docMk/>
          <pc:sldMk cId="0" sldId="739"/>
        </pc:sldMkLst>
      </pc:sldChg>
      <pc:sldChg chg="modAnim">
        <pc:chgData name="Sharma Computer Academy" userId="08476b32c11f4418" providerId="LiveId" clId="{66386D1A-7E4E-4BFD-8131-F7F748A14F39}" dt="2021-04-17T04:01:23.625" v="85"/>
        <pc:sldMkLst>
          <pc:docMk/>
          <pc:sldMk cId="0" sldId="741"/>
        </pc:sldMkLst>
      </pc:sldChg>
      <pc:sldChg chg="modAnim">
        <pc:chgData name="Sharma Computer Academy" userId="08476b32c11f4418" providerId="LiveId" clId="{66386D1A-7E4E-4BFD-8131-F7F748A14F39}" dt="2021-04-17T04:01:41.950" v="87"/>
        <pc:sldMkLst>
          <pc:docMk/>
          <pc:sldMk cId="0" sldId="742"/>
        </pc:sldMkLst>
      </pc:sldChg>
      <pc:sldChg chg="addSp delSp modSp modAnim">
        <pc:chgData name="Sharma Computer Academy" userId="08476b32c11f4418" providerId="LiveId" clId="{66386D1A-7E4E-4BFD-8131-F7F748A14F39}" dt="2021-04-24T05:48:41.175" v="402"/>
        <pc:sldMkLst>
          <pc:docMk/>
          <pc:sldMk cId="0" sldId="746"/>
        </pc:sldMkLst>
        <pc:spChg chg="mod">
          <ac:chgData name="Sharma Computer Academy" userId="08476b32c11f4418" providerId="LiveId" clId="{66386D1A-7E4E-4BFD-8131-F7F748A14F39}" dt="2021-04-24T05:45:42.389" v="258" actId="113"/>
          <ac:spMkLst>
            <pc:docMk/>
            <pc:sldMk cId="0" sldId="746"/>
            <ac:spMk id="3" creationId="{00000000-0000-0000-0000-000000000000}"/>
          </ac:spMkLst>
        </pc:spChg>
        <pc:spChg chg="add del">
          <ac:chgData name="Sharma Computer Academy" userId="08476b32c11f4418" providerId="LiveId" clId="{66386D1A-7E4E-4BFD-8131-F7F748A14F39}" dt="2021-04-24T05:41:32.350" v="138"/>
          <ac:spMkLst>
            <pc:docMk/>
            <pc:sldMk cId="0" sldId="746"/>
            <ac:spMk id="4" creationId="{0053D821-B292-424A-BF42-003977B828E6}"/>
          </ac:spMkLst>
        </pc:spChg>
        <pc:spChg chg="add del mod">
          <ac:chgData name="Sharma Computer Academy" userId="08476b32c11f4418" providerId="LiveId" clId="{66386D1A-7E4E-4BFD-8131-F7F748A14F39}" dt="2021-04-24T05:41:31.775" v="137"/>
          <ac:spMkLst>
            <pc:docMk/>
            <pc:sldMk cId="0" sldId="746"/>
            <ac:spMk id="7" creationId="{F3E43BA9-4B6D-460E-9CF2-DA9A6729BE8C}"/>
          </ac:spMkLst>
        </pc:spChg>
      </pc:sldChg>
      <pc:sldChg chg="modSp mod">
        <pc:chgData name="Sharma Computer Academy" userId="08476b32c11f4418" providerId="LiveId" clId="{66386D1A-7E4E-4BFD-8131-F7F748A14F39}" dt="2021-04-24T05:52:03.289" v="620" actId="20577"/>
        <pc:sldMkLst>
          <pc:docMk/>
          <pc:sldMk cId="0" sldId="748"/>
        </pc:sldMkLst>
        <pc:spChg chg="mod">
          <ac:chgData name="Sharma Computer Academy" userId="08476b32c11f4418" providerId="LiveId" clId="{66386D1A-7E4E-4BFD-8131-F7F748A14F39}" dt="2021-04-24T05:52:03.289" v="620" actId="20577"/>
          <ac:spMkLst>
            <pc:docMk/>
            <pc:sldMk cId="0" sldId="74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66386D1A-7E4E-4BFD-8131-F7F748A14F39}" dt="2021-04-17T03:55:39.917" v="72"/>
        <pc:sldMkLst>
          <pc:docMk/>
          <pc:sldMk cId="0" sldId="764"/>
        </pc:sldMkLst>
      </pc:sldChg>
      <pc:sldChg chg="modSp add mod modAnim">
        <pc:chgData name="Sharma Computer Academy" userId="08476b32c11f4418" providerId="LiveId" clId="{66386D1A-7E4E-4BFD-8131-F7F748A14F39}" dt="2021-04-24T05:52:35.179" v="630" actId="20577"/>
        <pc:sldMkLst>
          <pc:docMk/>
          <pc:sldMk cId="2650941775" sldId="768"/>
        </pc:sldMkLst>
        <pc:spChg chg="mod">
          <ac:chgData name="Sharma Computer Academy" userId="08476b32c11f4418" providerId="LiveId" clId="{66386D1A-7E4E-4BFD-8131-F7F748A14F39}" dt="2021-04-24T05:52:35.179" v="630" actId="20577"/>
          <ac:spMkLst>
            <pc:docMk/>
            <pc:sldMk cId="2650941775" sldId="76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66386D1A-7E4E-4BFD-8131-F7F748A14F39}" dt="2021-04-24T05:51:23.144" v="616" actId="6549"/>
        <pc:sldMkLst>
          <pc:docMk/>
          <pc:sldMk cId="2881356893" sldId="769"/>
        </pc:sldMkLst>
        <pc:spChg chg="mod">
          <ac:chgData name="Sharma Computer Academy" userId="08476b32c11f4418" providerId="LiveId" clId="{66386D1A-7E4E-4BFD-8131-F7F748A14F39}" dt="2021-04-24T05:51:23.144" v="616" actId="6549"/>
          <ac:spMkLst>
            <pc:docMk/>
            <pc:sldMk cId="2881356893" sldId="769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66386D1A-7E4E-4BFD-8131-F7F748A14F39}" dt="2021-04-24T05:52:49.846" v="633" actId="6549"/>
        <pc:sldMkLst>
          <pc:docMk/>
          <pc:sldMk cId="2004138261" sldId="770"/>
        </pc:sldMkLst>
        <pc:spChg chg="mod">
          <ac:chgData name="Sharma Computer Academy" userId="08476b32c11f4418" providerId="LiveId" clId="{66386D1A-7E4E-4BFD-8131-F7F748A14F39}" dt="2021-04-24T05:52:49.846" v="633" actId="6549"/>
          <ac:spMkLst>
            <pc:docMk/>
            <pc:sldMk cId="2004138261" sldId="7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2h0cx97tjks2p.cloudfront.net/blogs/wp-content/uploads/sites/2/2019/03/SQL-Django-ORM-Commands-exampl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Understanding ORM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_ORM_60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05777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Understanding ORM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>
                <a:latin typeface="Corbel" pitchFamily="34" charset="0"/>
              </a:rPr>
              <a:t> that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mapped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IN" sz="2400" dirty="0">
                <a:latin typeface="Corbel" pitchFamily="34" charset="0"/>
              </a:rPr>
              <a:t> we create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, then automatically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executes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SQL</a:t>
            </a:r>
            <a:r>
              <a:rPr lang="en-IN" sz="2400" dirty="0">
                <a:latin typeface="Corbel" pitchFamily="34" charset="0"/>
              </a:rPr>
              <a:t> to create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corresponding table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, without us having to write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single line of SQL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Understanding ORM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model_table1_60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34" y="1428736"/>
            <a:ext cx="8901184" cy="521497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Understanding ORM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_ORM_60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Supported Databases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officially supports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four</a:t>
            </a:r>
            <a:r>
              <a:rPr lang="en-IN" sz="2400" dirty="0">
                <a:latin typeface="Corbel" pitchFamily="34" charset="0"/>
              </a:rPr>
              <a:t> databases: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PostgreSQL</a:t>
            </a:r>
            <a:endParaRPr lang="en-IN" sz="1900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MySQL</a:t>
            </a:r>
            <a:endParaRPr lang="en-IN" sz="1900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SQLite</a:t>
            </a:r>
            <a:endParaRPr lang="en-IN" sz="1900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Oracle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There are also </a:t>
            </a:r>
            <a:r>
              <a:rPr lang="en-IN" sz="2400" dirty="0">
                <a:latin typeface="Corbel" pitchFamily="34" charset="0"/>
              </a:rPr>
              <a:t>several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third-party applications </a:t>
            </a:r>
            <a:r>
              <a:rPr lang="en-IN" sz="2400" dirty="0">
                <a:latin typeface="Corbel" pitchFamily="34" charset="0"/>
              </a:rPr>
              <a:t>available if 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need to connect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unofficially supported database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Supported Databases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begin with 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DB Programming </a:t>
            </a:r>
            <a:r>
              <a:rPr lang="en-US" sz="2400" dirty="0">
                <a:latin typeface="Corbel" pitchFamily="34" charset="0"/>
              </a:rPr>
              <a:t>, we will be using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SQLite</a:t>
            </a:r>
            <a:r>
              <a:rPr lang="en-US" sz="2400" dirty="0">
                <a:latin typeface="Corbel" pitchFamily="34" charset="0"/>
              </a:rPr>
              <a:t>, because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installs and configures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SQLite</a:t>
            </a:r>
            <a:r>
              <a:rPr lang="en-IN" sz="2400" dirty="0">
                <a:latin typeface="Corbel" pitchFamily="34" charset="0"/>
              </a:rPr>
              <a:t> automatically, with no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input</a:t>
            </a:r>
            <a:r>
              <a:rPr lang="en-IN" sz="2400" dirty="0">
                <a:latin typeface="Corbel" pitchFamily="34" charset="0"/>
              </a:rPr>
              <a:t> from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our side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Use Models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 use models </a:t>
            </a:r>
            <a:r>
              <a:rPr lang="en-US" sz="2400" dirty="0">
                <a:latin typeface="Corbel" pitchFamily="34" charset="0"/>
              </a:rPr>
              <a:t>in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program</a:t>
            </a:r>
            <a:r>
              <a:rPr lang="en-US" sz="2400" dirty="0">
                <a:latin typeface="Corbel" pitchFamily="34" charset="0"/>
              </a:rPr>
              <a:t> we will have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 the following: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Activating </a:t>
            </a:r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Creating a </a:t>
            </a:r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</a:t>
            </a:r>
            <a:r>
              <a:rPr lang="en-IN" sz="1700" b="1" dirty="0" err="1">
                <a:solidFill>
                  <a:srgbClr val="C00000"/>
                </a:solidFill>
                <a:latin typeface="Corbel" pitchFamily="34" charset="0"/>
              </a:rPr>
              <a:t>reate</a:t>
            </a:r>
            <a:r>
              <a:rPr lang="en-IN" sz="1700" b="1" dirty="0">
                <a:solidFill>
                  <a:srgbClr val="C00000"/>
                </a:solidFill>
                <a:latin typeface="Corbel" pitchFamily="34" charset="0"/>
              </a:rPr>
              <a:t> the templates directory structure.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Configuring settings.py for templates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Defining the model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Syncing it with the database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Accessing the model in the view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Rendering the model from view to template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Create the HTML file inside the template directory for accessing model data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Configuring the View in </a:t>
            </a:r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US" sz="17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Opening the page in browser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Steps Needed For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Using Models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As we can observe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steps are same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except 3 new steps </a:t>
            </a:r>
            <a:r>
              <a:rPr lang="en-US" sz="2400" dirty="0">
                <a:latin typeface="Corbel" pitchFamily="34" charset="0"/>
              </a:rPr>
              <a:t>which are :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Defining the Model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Syncing it with the database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Accessing the Model</a:t>
            </a:r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Load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modeldemoproj1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startproject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modeldemoproj1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will create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modeldemoproj1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app folder </a:t>
            </a:r>
            <a:r>
              <a:rPr lang="en-US" sz="2400" dirty="0">
                <a:latin typeface="Corbel" pitchFamily="34" charset="0"/>
              </a:rPr>
              <a:t>also by the same name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go to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modeldemoproj1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 an app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modeldemoapp1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modeldemoapp1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Now create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folder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modeldemoproj1</a:t>
            </a:r>
            <a:r>
              <a:rPr lang="en-US" sz="2400" dirty="0">
                <a:latin typeface="Corbel" pitchFamily="34" charset="0"/>
              </a:rPr>
              <a:t> and inside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create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modeldemoapp1</a:t>
            </a:r>
            <a:r>
              <a:rPr lang="en-US" sz="2400" dirty="0">
                <a:latin typeface="Corbel" pitchFamily="34" charset="0"/>
              </a:rPr>
              <a:t> and within it create a file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showbooks.html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Finally update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 so that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our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</a:t>
            </a:r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Drawbacks Of Python’s Database Programming Model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Models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Introduction To ORM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'modeldemoapp1',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Steps For Using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After doing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initial required steps </a:t>
            </a:r>
            <a:r>
              <a:rPr lang="en-US" sz="2400" dirty="0">
                <a:latin typeface="Corbel" pitchFamily="34" charset="0"/>
              </a:rPr>
              <a:t>( 1 to 6) we now need to perform steps 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using models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this </a:t>
            </a:r>
            <a:r>
              <a:rPr lang="en-US" sz="2400" dirty="0">
                <a:latin typeface="Corbel" pitchFamily="34" charset="0"/>
              </a:rPr>
              <a:t>we just have to perform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 extra steps </a:t>
            </a:r>
            <a:r>
              <a:rPr lang="en-US" sz="2400" dirty="0">
                <a:latin typeface="Corbel" pitchFamily="34" charset="0"/>
              </a:rPr>
              <a:t>which are:</a:t>
            </a: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Defining the Model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Syncing it with the database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Accessing the Model</a:t>
            </a:r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create/define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400" dirty="0">
                <a:latin typeface="Corbel" pitchFamily="34" charset="0"/>
              </a:rPr>
              <a:t> ,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simply have to create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key features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It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should be created </a:t>
            </a:r>
            <a:r>
              <a:rPr lang="en-US" dirty="0">
                <a:latin typeface="Corbel" pitchFamily="34" charset="0"/>
              </a:rPr>
              <a:t>in the file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models.py</a:t>
            </a:r>
            <a:r>
              <a:rPr lang="en-US" dirty="0">
                <a:latin typeface="Corbel" pitchFamily="34" charset="0"/>
              </a:rPr>
              <a:t> of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our app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It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should inherit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US" dirty="0">
                <a:latin typeface="Corbel" pitchFamily="34" charset="0"/>
              </a:rPr>
              <a:t> built in class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models.Model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dirty="0">
                <a:latin typeface="Corbel" pitchFamily="34" charset="0"/>
              </a:rPr>
              <a:t> of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US" dirty="0">
                <a:latin typeface="Corbel" pitchFamily="34" charset="0"/>
              </a:rPr>
              <a:t> will become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dirty="0">
                <a:latin typeface="Corbel" pitchFamily="34" charset="0"/>
              </a:rPr>
              <a:t> of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US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200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It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should contain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same number </a:t>
            </a:r>
            <a:r>
              <a:rPr lang="en-US" dirty="0">
                <a:latin typeface="Corbel" pitchFamily="34" charset="0"/>
              </a:rPr>
              <a:t>of 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fields</a:t>
            </a:r>
            <a:r>
              <a:rPr lang="en-US" dirty="0">
                <a:latin typeface="Corbel" pitchFamily="34" charset="0"/>
              </a:rPr>
              <a:t> defined at the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class level </a:t>
            </a:r>
            <a:r>
              <a:rPr lang="en-US" dirty="0">
                <a:latin typeface="Corbel" pitchFamily="34" charset="0"/>
              </a:rPr>
              <a:t>as we want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columns</a:t>
            </a:r>
            <a:r>
              <a:rPr lang="en-US" dirty="0">
                <a:latin typeface="Corbel" pitchFamily="34" charset="0"/>
              </a:rPr>
              <a:t> in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table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the first example </a:t>
            </a:r>
            <a:r>
              <a:rPr lang="en-US" sz="2400" dirty="0">
                <a:latin typeface="Corbel" pitchFamily="34" charset="0"/>
              </a:rPr>
              <a:t>, we will be creating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Book Model </a:t>
            </a:r>
            <a:r>
              <a:rPr lang="en-US" sz="2400" dirty="0">
                <a:latin typeface="Corbel" pitchFamily="34" charset="0"/>
              </a:rPr>
              <a:t>to represent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US" sz="2400" dirty="0">
                <a:latin typeface="Corbel" pitchFamily="34" charset="0"/>
              </a:rPr>
              <a:t> table 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structure</a:t>
            </a:r>
            <a:r>
              <a:rPr lang="en-US" sz="2400" dirty="0">
                <a:latin typeface="Corbel" pitchFamily="34" charset="0"/>
              </a:rPr>
              <a:t> we want for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US" sz="2400" dirty="0">
                <a:latin typeface="Corbel" pitchFamily="34" charset="0"/>
              </a:rPr>
              <a:t> table 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09723"/>
              </p:ext>
            </p:extLst>
          </p:nvPr>
        </p:nvGraphicFramePr>
        <p:xfrm>
          <a:off x="428597" y="3643314"/>
          <a:ext cx="8215368" cy="239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Column</a:t>
                      </a:r>
                      <a:r>
                        <a:rPr lang="en-US" sz="1400" baseline="0" dirty="0">
                          <a:latin typeface="Corbel" pitchFamily="34" charset="0"/>
                        </a:rPr>
                        <a:t> Name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Data Type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Description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rbel" pitchFamily="34" charset="0"/>
                        </a:rPr>
                        <a:t>Intege</a:t>
                      </a: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Integer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To store unique book id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rbel" pitchFamily="34" charset="0"/>
                        </a:rPr>
                        <a:t>Book_name</a:t>
                      </a: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Text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To store name of the book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rbel" pitchFamily="34" charset="0"/>
                        </a:rPr>
                        <a:t>Book_price</a:t>
                      </a: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Integer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To store price of the book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rbel" pitchFamily="34" charset="0"/>
                        </a:rPr>
                        <a:t>Subject</a:t>
                      </a: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Varchar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To store subject</a:t>
                      </a:r>
                      <a:r>
                        <a:rPr lang="en-US" sz="1400" baseline="0" dirty="0">
                          <a:latin typeface="Corbel" pitchFamily="34" charset="0"/>
                        </a:rPr>
                        <a:t> name of the book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rbel" pitchFamily="34" charset="0"/>
                        </a:rPr>
                        <a:t>Pub_date</a:t>
                      </a: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Date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bel" pitchFamily="34" charset="0"/>
                        </a:rPr>
                        <a:t>To</a:t>
                      </a:r>
                      <a:r>
                        <a:rPr lang="en-US" sz="1400" baseline="0" dirty="0">
                          <a:latin typeface="Corbel" pitchFamily="34" charset="0"/>
                        </a:rPr>
                        <a:t> store date of publishing</a:t>
                      </a:r>
                      <a:endParaRPr lang="en-IN" sz="1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7-Defining The Model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Now ,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 must convert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US" sz="2400" dirty="0">
                <a:latin typeface="Corbel" pitchFamily="34" charset="0"/>
              </a:rPr>
              <a:t> into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400" dirty="0">
                <a:latin typeface="Corbel" pitchFamily="34" charset="0"/>
              </a:rPr>
              <a:t> , but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before doing that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must understand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data types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provides to be used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fields</a:t>
            </a:r>
            <a:r>
              <a:rPr lang="en-US" sz="2400" dirty="0">
                <a:latin typeface="Corbel" pitchFamily="34" charset="0"/>
              </a:rPr>
              <a:t>/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columns</a:t>
            </a:r>
            <a:r>
              <a:rPr lang="en-US" sz="2400" dirty="0">
                <a:latin typeface="Corbel" pitchFamily="34" charset="0"/>
              </a:rPr>
              <a:t> of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400" dirty="0">
                <a:latin typeface="Corbel" pitchFamily="34" charset="0"/>
              </a:rPr>
              <a:t>/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provides us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built in classes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Field Types </a:t>
            </a:r>
            <a:r>
              <a:rPr lang="en-US" sz="2400" dirty="0">
                <a:latin typeface="Corbel" pitchFamily="34" charset="0"/>
              </a:rPr>
              <a:t>to be used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data types </a:t>
            </a:r>
            <a:r>
              <a:rPr lang="en-US" sz="2400" dirty="0">
                <a:latin typeface="Corbel" pitchFamily="34" charset="0"/>
              </a:rPr>
              <a:t>for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400" dirty="0">
                <a:latin typeface="Corbel" pitchFamily="34" charset="0"/>
              </a:rPr>
              <a:t> fields.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Although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provides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29</a:t>
            </a:r>
            <a:r>
              <a:rPr lang="en-US" sz="2400" dirty="0">
                <a:latin typeface="Corbel" pitchFamily="34" charset="0"/>
              </a:rPr>
              <a:t> field types but in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next slide </a:t>
            </a:r>
            <a:r>
              <a:rPr lang="en-US" sz="2400" dirty="0">
                <a:latin typeface="Corbel" pitchFamily="34" charset="0"/>
              </a:rPr>
              <a:t>we have listed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most common of them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4" y="1428736"/>
          <a:ext cx="8858312" cy="54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52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Class Name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Description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786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CharField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 Field for storing small to medium-sized string </a:t>
                      </a:r>
                      <a:r>
                        <a:rPr kumimoji="0" lang="en-IN" b="0" i="0" kern="1200" dirty="0" err="1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upto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255 </a:t>
                      </a:r>
                      <a:r>
                        <a:rPr kumimoji="0" lang="en-IN" b="0" i="0" kern="1200" dirty="0" err="1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characters.It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acts as a base for other string-based fields. It doesn't provide any validation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TextField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 field to store a large amount of text. Use this field to store the content of blog post. In Python, this field translates to string. In databases, it translates to </a:t>
                      </a:r>
                      <a:r>
                        <a:rPr lang="en-IN" dirty="0">
                          <a:latin typeface="Corbel" pitchFamily="34" charset="0"/>
                        </a:rPr>
                        <a:t>TEXT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field. Like </a:t>
                      </a:r>
                      <a:r>
                        <a:rPr lang="en-IN" b="1" dirty="0" err="1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CharField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this field doesn't provide any validation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8786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IntegerField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 field to store integer values from </a:t>
                      </a:r>
                      <a:r>
                        <a:rPr lang="en-IN" dirty="0">
                          <a:latin typeface="Corbel" pitchFamily="34" charset="0"/>
                        </a:rPr>
                        <a:t>-2147483648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IN" dirty="0">
                          <a:latin typeface="Corbel" pitchFamily="34" charset="0"/>
                        </a:rPr>
                        <a:t>2147483647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. It checks whether the value entered is number or not.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4" y="1428736"/>
          <a:ext cx="8858312" cy="54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885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Class Name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Description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64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FloatField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It is a floating-point number represented in Python by a float instance.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224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BooleanField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 field to store </a:t>
                      </a:r>
                      <a:r>
                        <a:rPr lang="en-IN" dirty="0">
                          <a:latin typeface="Corbel" pitchFamily="34" charset="0"/>
                        </a:rPr>
                        <a:t>True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IN" dirty="0">
                          <a:latin typeface="Corbel" pitchFamily="34" charset="0"/>
                        </a:rPr>
                        <a:t>False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. In the context Python, it translates to </a:t>
                      </a:r>
                      <a:r>
                        <a:rPr kumimoji="0" lang="en-IN" b="0" i="0" kern="1200" dirty="0" err="1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>
                          <a:latin typeface="Corbel" pitchFamily="34" charset="0"/>
                        </a:rPr>
                        <a:t>True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IN" dirty="0">
                          <a:latin typeface="Corbel" pitchFamily="34" charset="0"/>
                        </a:rPr>
                        <a:t>False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. In the context of the database (as we are using </a:t>
                      </a:r>
                      <a:r>
                        <a:rPr kumimoji="0" lang="en-IN" b="0" i="0" kern="1200" dirty="0" err="1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SQLite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) it is stored as an integer (</a:t>
                      </a:r>
                      <a:r>
                        <a:rPr lang="en-IN" dirty="0">
                          <a:latin typeface="Corbel" pitchFamily="34" charset="0"/>
                        </a:rPr>
                        <a:t>1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IN" dirty="0">
                          <a:latin typeface="Corbel" pitchFamily="34" charset="0"/>
                        </a:rPr>
                        <a:t>True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and (</a:t>
                      </a:r>
                      <a:r>
                        <a:rPr lang="en-IN" dirty="0">
                          <a:latin typeface="Corbel" pitchFamily="34" charset="0"/>
                        </a:rPr>
                        <a:t>0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) </a:t>
                      </a:r>
                      <a:r>
                        <a:rPr lang="en-IN" dirty="0">
                          <a:latin typeface="Corbel" pitchFamily="34" charset="0"/>
                        </a:rPr>
                        <a:t>False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. Remember </a:t>
                      </a:r>
                      <a:r>
                        <a:rPr kumimoji="0" lang="en-IN" b="0" i="0" kern="1200" dirty="0" err="1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SQLite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has integer type to handle integers.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253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EmailField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IN" b="1" i="0" u="none" strike="noStrike" kern="1200" dirty="0" err="1">
                          <a:solidFill>
                            <a:srgbClr val="0070C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CharField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that checks that the value is a valid email address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253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URLField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 </a:t>
                      </a:r>
                      <a:r>
                        <a:rPr lang="en-IN" b="1" dirty="0" err="1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CharField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used to store URL. It provides validation. 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7-Defining The Model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4" y="1428736"/>
          <a:ext cx="8858312" cy="54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066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Class Name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Description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rbel" pitchFamily="34" charset="0"/>
                        </a:rPr>
                        <a:t>FileField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It is a file-upload field.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292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DateField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 Field to store date. It corresponds to Python's </a:t>
                      </a:r>
                      <a:r>
                        <a:rPr lang="en-IN" dirty="0" err="1">
                          <a:latin typeface="Corbel" pitchFamily="34" charset="0"/>
                        </a:rPr>
                        <a:t>datetime.date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instance. It doesn't inherit from </a:t>
                      </a:r>
                      <a:r>
                        <a:rPr lang="en-IN" dirty="0" err="1">
                          <a:latin typeface="Corbel" pitchFamily="34" charset="0"/>
                        </a:rPr>
                        <a:t>CharField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. It provides validation.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6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TimeField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 time, represented in Python by a </a:t>
                      </a:r>
                      <a:r>
                        <a:rPr kumimoji="0" lang="en-IN" b="0" i="0" kern="1200" dirty="0" err="1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datetime.time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instance.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6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DateTimeField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Creates a </a:t>
                      </a:r>
                      <a:r>
                        <a:rPr kumimoji="0" lang="en-IN" b="0" i="0" kern="1200" dirty="0" err="1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field to store dates with times.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660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itchFamily="34" charset="0"/>
                        </a:rPr>
                        <a:t>ImageField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Inherits all attributes and methods from </a:t>
                      </a:r>
                      <a:r>
                        <a:rPr kumimoji="0" lang="en-IN" b="1" i="0" u="none" strike="noStrike" kern="1200" dirty="0" err="1">
                          <a:solidFill>
                            <a:srgbClr val="0070C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FileField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, but also validates that the uploaded object is a valid image.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Rules For Field Names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field name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cannot be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reserved word </a:t>
            </a:r>
            <a:r>
              <a:rPr lang="en-US" sz="2400" dirty="0">
                <a:latin typeface="Corbel" pitchFamily="34" charset="0"/>
              </a:rPr>
              <a:t>, otherwise it would result in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Syntax Error.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field name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cannot contain </a:t>
            </a:r>
            <a:r>
              <a:rPr lang="en-US" sz="2400" dirty="0">
                <a:latin typeface="Corbel" pitchFamily="34" charset="0"/>
              </a:rPr>
              <a:t>more than one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underscore</a:t>
            </a:r>
            <a:r>
              <a:rPr lang="en-US" sz="2400" dirty="0">
                <a:latin typeface="Corbel" pitchFamily="34" charset="0"/>
              </a:rPr>
              <a:t> in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row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field name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cannot end </a:t>
            </a:r>
            <a:r>
              <a:rPr lang="en-US" sz="2400" dirty="0">
                <a:latin typeface="Corbel" pitchFamily="34" charset="0"/>
              </a:rPr>
              <a:t>with 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underscore.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A Sample Model:</a:t>
            </a:r>
            <a:endParaRPr lang="en-IN" sz="2200" b="1" u="sng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1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Person(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models.Model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first_name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=30)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last_name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=30)</a:t>
            </a:r>
          </a:p>
          <a:p>
            <a:pPr>
              <a:buNone/>
            </a:pPr>
            <a:endParaRPr lang="en-US" sz="2200" dirty="0">
              <a:latin typeface="Corbel" pitchFamily="34" charset="0"/>
            </a:endParaRPr>
          </a:p>
          <a:p>
            <a:r>
              <a:rPr lang="en-US" sz="2100" dirty="0">
                <a:latin typeface="Corbel" pitchFamily="34" charset="0"/>
              </a:rPr>
              <a:t>The above code creates a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Person</a:t>
            </a:r>
            <a:r>
              <a:rPr lang="en-US" sz="2100" dirty="0">
                <a:latin typeface="Corbel" pitchFamily="34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US" sz="2100" dirty="0">
                <a:latin typeface="Corbel" pitchFamily="34" charset="0"/>
              </a:rPr>
              <a:t> with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2</a:t>
            </a:r>
            <a:r>
              <a:rPr lang="en-US" sz="2100" dirty="0">
                <a:latin typeface="Corbel" pitchFamily="34" charset="0"/>
              </a:rPr>
              <a:t> fields  called 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first_name</a:t>
            </a:r>
            <a:r>
              <a:rPr lang="en-US" sz="2100" dirty="0">
                <a:latin typeface="Corbel" pitchFamily="34" charset="0"/>
              </a:rPr>
              <a:t> and  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last_name</a:t>
            </a:r>
            <a:endParaRPr lang="en-US" sz="2100" dirty="0">
              <a:latin typeface="Corbel" pitchFamily="34" charset="0"/>
            </a:endParaRPr>
          </a:p>
          <a:p>
            <a:endParaRPr lang="en-US" sz="2100" dirty="0">
              <a:latin typeface="Corbel" pitchFamily="34" charset="0"/>
            </a:endParaRPr>
          </a:p>
          <a:p>
            <a:r>
              <a:rPr lang="en-US" sz="2100" dirty="0">
                <a:latin typeface="Corbel" pitchFamily="34" charset="0"/>
              </a:rPr>
              <a:t>As you can observe the 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CharField</a:t>
            </a:r>
            <a:r>
              <a:rPr lang="en-US" sz="2100" dirty="0">
                <a:latin typeface="Corbel" pitchFamily="34" charset="0"/>
              </a:rPr>
              <a:t> requires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one extra argument </a:t>
            </a:r>
            <a:r>
              <a:rPr lang="en-IN" sz="2100" dirty="0">
                <a:latin typeface="Corbel" pitchFamily="34" charset="0"/>
              </a:rPr>
              <a:t>called </a:t>
            </a:r>
            <a:r>
              <a:rPr lang="en-IN" sz="2100" b="1" dirty="0" err="1">
                <a:solidFill>
                  <a:srgbClr val="C00000"/>
                </a:solidFill>
                <a:latin typeface="Corbel" pitchFamily="34" charset="0"/>
              </a:rPr>
              <a:t>max_length</a:t>
            </a:r>
            <a:r>
              <a:rPr lang="en-IN" sz="2100" dirty="0">
                <a:latin typeface="Corbel" pitchFamily="34" charset="0"/>
              </a:rPr>
              <a:t> , for specifying the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maximum length </a:t>
            </a:r>
            <a:r>
              <a:rPr lang="en-IN" sz="2100" dirty="0">
                <a:latin typeface="Corbel" pitchFamily="34" charset="0"/>
              </a:rPr>
              <a:t>(in characters) of the field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Drawbacks Of Traditional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Way Of DB Programming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Although</a:t>
            </a:r>
            <a:r>
              <a:rPr lang="en-IN" sz="2400" dirty="0">
                <a:latin typeface="Corbel" pitchFamily="34" charset="0"/>
              </a:rPr>
              <a:t> we were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able to fetch records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show them</a:t>
            </a:r>
            <a:r>
              <a:rPr lang="en-IN" sz="2400" dirty="0">
                <a:latin typeface="Corbel" pitchFamily="34" charset="0"/>
              </a:rPr>
              <a:t> in our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template </a:t>
            </a:r>
            <a:r>
              <a:rPr lang="en-IN" sz="2400" dirty="0">
                <a:latin typeface="Corbel" pitchFamily="34" charset="0"/>
              </a:rPr>
              <a:t>, but this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approach</a:t>
            </a:r>
            <a:r>
              <a:rPr lang="en-IN" sz="2400" dirty="0"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3 drawbacks: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We’re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hard-coding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database connection parameters </a:t>
            </a:r>
            <a:r>
              <a:rPr lang="en-IN" dirty="0">
                <a:latin typeface="Corbel" pitchFamily="34" charset="0"/>
              </a:rPr>
              <a:t>in our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view</a:t>
            </a:r>
            <a:r>
              <a:rPr lang="en-IN" dirty="0">
                <a:latin typeface="Corbel" pitchFamily="34" charset="0"/>
              </a:rPr>
              <a:t>. If in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future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passwords</a:t>
            </a:r>
            <a:r>
              <a:rPr lang="en-IN" dirty="0">
                <a:latin typeface="Corbel" pitchFamily="34" charset="0"/>
              </a:rPr>
              <a:t> or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username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change</a:t>
            </a:r>
            <a:r>
              <a:rPr lang="en-IN" dirty="0">
                <a:latin typeface="Corbel" pitchFamily="34" charset="0"/>
              </a:rPr>
              <a:t> then we will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have to change </a:t>
            </a:r>
            <a:r>
              <a:rPr lang="en-IN" dirty="0">
                <a:latin typeface="Corbel" pitchFamily="34" charset="0"/>
              </a:rPr>
              <a:t>it in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every view </a:t>
            </a:r>
            <a:r>
              <a:rPr lang="en-IN" dirty="0">
                <a:latin typeface="Corbel" pitchFamily="34" charset="0"/>
              </a:rPr>
              <a:t>which will be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redundant</a:t>
            </a:r>
            <a:r>
              <a:rPr lang="en-IN" dirty="0">
                <a:latin typeface="Corbel" pitchFamily="34" charset="0"/>
              </a:rPr>
              <a:t> and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cumbersome</a:t>
            </a:r>
            <a:r>
              <a:rPr lang="en-IN" dirty="0">
                <a:latin typeface="Corbel" pitchFamily="34" charset="0"/>
              </a:rPr>
              <a:t>. Ideally, these parameters should be stored in the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configuration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We’re having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write a fair bit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boilerplate code</a:t>
            </a:r>
            <a:r>
              <a:rPr lang="en-IN" dirty="0">
                <a:latin typeface="Corbel" pitchFamily="34" charset="0"/>
              </a:rPr>
              <a:t>: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creating a connection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creating a cursor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executing a statement</a:t>
            </a:r>
            <a:r>
              <a:rPr lang="en-IN" dirty="0">
                <a:latin typeface="Corbel" pitchFamily="34" charset="0"/>
              </a:rPr>
              <a:t>, and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closing the connection</a:t>
            </a:r>
            <a:r>
              <a:rPr lang="en-IN" dirty="0">
                <a:latin typeface="Corbel" pitchFamily="34" charset="0"/>
              </a:rPr>
              <a:t>. This all can be easily taken care of by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 and we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just have to specify </a:t>
            </a:r>
            <a:r>
              <a:rPr lang="en-IN" dirty="0">
                <a:latin typeface="Corbel" pitchFamily="34" charset="0"/>
              </a:rPr>
              <a:t>what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 we want</a:t>
            </a:r>
            <a:r>
              <a:rPr lang="en-IN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previous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Person</a:t>
            </a:r>
            <a:r>
              <a:rPr lang="en-IN" sz="2400" dirty="0">
                <a:latin typeface="Corbel" pitchFamily="34" charset="0"/>
              </a:rPr>
              <a:t> model would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 a database table </a:t>
            </a:r>
            <a:r>
              <a:rPr lang="en-IN" sz="2400" dirty="0">
                <a:latin typeface="Corbel" pitchFamily="34" charset="0"/>
              </a:rPr>
              <a:t>like this:</a:t>
            </a:r>
          </a:p>
          <a:p>
            <a:pPr lvl="1">
              <a:buNone/>
            </a:pPr>
            <a:r>
              <a:rPr lang="en-IN" sz="1900" b="1" dirty="0">
                <a:latin typeface="Corbel" pitchFamily="34" charset="0"/>
              </a:rPr>
              <a:t>	</a:t>
            </a:r>
            <a:r>
              <a:rPr lang="en-IN" b="1" dirty="0">
                <a:latin typeface="Corbel" pitchFamily="34" charset="0"/>
              </a:rPr>
              <a:t>CREATE TABLE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myapp_person</a:t>
            </a:r>
            <a:r>
              <a:rPr lang="en-IN" b="1" dirty="0">
                <a:latin typeface="Corbel" pitchFamily="34" charset="0"/>
              </a:rPr>
              <a:t> ( </a:t>
            </a:r>
          </a:p>
          <a:p>
            <a:pPr lvl="1">
              <a:buNone/>
            </a:pPr>
            <a:r>
              <a:rPr lang="en-IN" b="1" dirty="0">
                <a:latin typeface="Corbel" pitchFamily="34" charset="0"/>
              </a:rPr>
              <a:t>	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"id" </a:t>
            </a:r>
            <a:r>
              <a:rPr lang="en-IN" b="1" dirty="0">
                <a:latin typeface="Corbel" pitchFamily="34" charset="0"/>
              </a:rPr>
              <a:t>serial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NOT NULL PRIMARY KEY</a:t>
            </a:r>
            <a:r>
              <a:rPr lang="en-IN" b="1" dirty="0">
                <a:latin typeface="Corbel" pitchFamily="34" charset="0"/>
              </a:rPr>
              <a:t>, </a:t>
            </a:r>
          </a:p>
          <a:p>
            <a:pPr lvl="1">
              <a:buNone/>
            </a:pPr>
            <a:r>
              <a:rPr lang="en-IN" b="1" dirty="0">
                <a:latin typeface="Corbel" pitchFamily="34" charset="0"/>
              </a:rPr>
              <a:t>	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"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first_name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varchar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(30) NOT NULL</a:t>
            </a:r>
            <a:r>
              <a:rPr lang="en-IN" b="1" dirty="0">
                <a:latin typeface="Corbel" pitchFamily="34" charset="0"/>
              </a:rPr>
              <a:t>, </a:t>
            </a:r>
          </a:p>
          <a:p>
            <a:pPr lvl="1">
              <a:buNone/>
            </a:pPr>
            <a:r>
              <a:rPr lang="en-IN" b="1" dirty="0">
                <a:latin typeface="Corbel" pitchFamily="34" charset="0"/>
              </a:rPr>
              <a:t>	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"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last_name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varchar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(30) NOT NULL</a:t>
            </a:r>
            <a:r>
              <a:rPr lang="en-IN" b="1" dirty="0">
                <a:latin typeface="Corbel" pitchFamily="34" charset="0"/>
              </a:rPr>
              <a:t> );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Some points to note:</a:t>
            </a:r>
          </a:p>
          <a:p>
            <a:pPr lvl="1"/>
            <a:r>
              <a:rPr lang="en-IN" dirty="0">
                <a:latin typeface="Corbel" pitchFamily="34" charset="0"/>
              </a:rPr>
              <a:t>The name of the table is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automatically derived </a:t>
            </a:r>
            <a:r>
              <a:rPr lang="en-IN" dirty="0">
                <a:latin typeface="Corbel" pitchFamily="34" charset="0"/>
              </a:rPr>
              <a:t>as 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appname.model_class_name</a:t>
            </a:r>
            <a:r>
              <a:rPr lang="en-IN" dirty="0">
                <a:latin typeface="Corbel" pitchFamily="34" charset="0"/>
              </a:rPr>
              <a:t> , so in our case it is , 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myapp_person</a:t>
            </a:r>
            <a:r>
              <a:rPr lang="en-IN" dirty="0">
                <a:latin typeface="Corbel" pitchFamily="34" charset="0"/>
              </a:rPr>
              <a:t>, </a:t>
            </a:r>
          </a:p>
          <a:p>
            <a:pPr lvl="1"/>
            <a:r>
              <a:rPr lang="en-IN" dirty="0">
                <a:latin typeface="Corbel" pitchFamily="34" charset="0"/>
              </a:rPr>
              <a:t>An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dirty="0">
                <a:latin typeface="Corbel" pitchFamily="34" charset="0"/>
              </a:rPr>
              <a:t> field is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added automatically</a:t>
            </a:r>
            <a:r>
              <a:rPr lang="en-IN" dirty="0">
                <a:latin typeface="Corbel" pitchFamily="34" charset="0"/>
              </a:rPr>
              <a:t>, but this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behavior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can be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overridden.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let’s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turn our table </a:t>
            </a:r>
            <a:r>
              <a:rPr lang="en-IN" sz="2400" dirty="0">
                <a:latin typeface="Corbel" pitchFamily="34" charset="0"/>
              </a:rPr>
              <a:t>into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model and for this follow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steps mentioned below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IN" dirty="0">
                <a:latin typeface="Corbel" pitchFamily="34" charset="0"/>
              </a:rPr>
              <a:t> the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models.py</a:t>
            </a:r>
            <a:r>
              <a:rPr lang="en-IN" dirty="0">
                <a:latin typeface="Corbel" pitchFamily="34" charset="0"/>
              </a:rPr>
              <a:t> file in our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modeldemoapp1</a:t>
            </a:r>
            <a:r>
              <a:rPr lang="en-IN" dirty="0">
                <a:latin typeface="Corbel" pitchFamily="34" charset="0"/>
              </a:rPr>
              <a:t> folder and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 the </a:t>
            </a:r>
            <a:r>
              <a:rPr lang="en-IN" dirty="0">
                <a:latin typeface="Corbel" pitchFamily="34" charset="0"/>
              </a:rPr>
              <a:t>following </a:t>
            </a:r>
            <a:r>
              <a:rPr lang="en-IN" b="1" dirty="0">
                <a:solidFill>
                  <a:schemeClr val="accent1"/>
                </a:solidFill>
                <a:latin typeface="Corbel" pitchFamily="34" charset="0"/>
              </a:rPr>
              <a:t>model code:</a:t>
            </a:r>
            <a:endParaRPr lang="en-US" b="1" dirty="0">
              <a:solidFill>
                <a:schemeClr val="accent1"/>
              </a:solidFill>
              <a:latin typeface="Corbel" pitchFamily="34" charset="0"/>
            </a:endParaRPr>
          </a:p>
          <a:p>
            <a:pPr>
              <a:buNone/>
            </a:pPr>
            <a:endParaRPr lang="en-IN" sz="1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1800" b="1" u="sng" dirty="0">
                <a:solidFill>
                  <a:srgbClr val="002060"/>
                </a:solidFill>
                <a:latin typeface="Corbel" pitchFamily="34" charset="0"/>
              </a:rPr>
              <a:t>modeldemoapp1/models.py</a:t>
            </a:r>
            <a:endParaRPr lang="en-IN" sz="1800" b="1" u="sng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1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django.db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models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Book(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models.Model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book_id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models.IntegerField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book_name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models.TextField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book_price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models.FloatField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subject=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=30)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pub_date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models.DateField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Let’s have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closer look </a:t>
            </a:r>
            <a:r>
              <a:rPr lang="en-IN" sz="2400" dirty="0">
                <a:latin typeface="Corbel" pitchFamily="34" charset="0"/>
              </a:rPr>
              <a:t>at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model:</a:t>
            </a:r>
          </a:p>
          <a:p>
            <a:pPr lvl="1" fontAlgn="base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Line 1:</a:t>
            </a:r>
            <a:r>
              <a:rPr lang="en-IN" dirty="0">
                <a:latin typeface="Corbel" pitchFamily="34" charset="0"/>
              </a:rPr>
              <a:t> imports the 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models package </a:t>
            </a:r>
            <a:r>
              <a:rPr lang="en-IN" dirty="0">
                <a:latin typeface="Corbel" pitchFamily="34" charset="0"/>
              </a:rPr>
              <a:t>from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django.db</a:t>
            </a:r>
            <a:r>
              <a:rPr lang="en-IN" dirty="0">
                <a:latin typeface="Corbel" pitchFamily="34" charset="0"/>
              </a:rPr>
              <a:t>. If we use the command  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startapp</a:t>
            </a:r>
            <a:r>
              <a:rPr lang="en-IN" dirty="0">
                <a:latin typeface="Corbel" pitchFamily="34" charset="0"/>
              </a:rPr>
              <a:t>, this line will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already be in our file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lvl="1" fontAlgn="base"/>
            <a:endParaRPr lang="en-IN" b="1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Line 2:</a:t>
            </a:r>
            <a:r>
              <a:rPr lang="en-IN" dirty="0">
                <a:latin typeface="Corbel" pitchFamily="34" charset="0"/>
              </a:rPr>
              <a:t> is the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IN" dirty="0">
                <a:latin typeface="Corbel" pitchFamily="34" charset="0"/>
              </a:rPr>
              <a:t> class definition. Each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 model must inherit from </a:t>
            </a:r>
            <a:r>
              <a:rPr lang="en-IN" dirty="0" err="1">
                <a:latin typeface="Corbel" pitchFamily="34" charset="0"/>
              </a:rPr>
              <a:t>Django’s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Model </a:t>
            </a:r>
            <a:r>
              <a:rPr lang="en-IN" dirty="0">
                <a:latin typeface="Corbel" pitchFamily="34" charset="0"/>
              </a:rPr>
              <a:t>class.</a:t>
            </a: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Each</a:t>
            </a:r>
            <a:r>
              <a:rPr lang="en-IN" sz="2400" dirty="0">
                <a:latin typeface="Corbel" pitchFamily="34" charset="0"/>
              </a:rPr>
              <a:t> of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model fields </a:t>
            </a:r>
            <a:r>
              <a:rPr lang="en-IN" sz="2400" dirty="0">
                <a:latin typeface="Corbel" pitchFamily="34" charset="0"/>
              </a:rPr>
              <a:t>has a related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field type</a:t>
            </a:r>
            <a:r>
              <a:rPr lang="en-IN" sz="2400" dirty="0">
                <a:latin typeface="Corbel" pitchFamily="34" charset="0"/>
              </a:rPr>
              <a:t> 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IN" sz="2400" dirty="0">
                <a:latin typeface="Corbel" pitchFamily="34" charset="0"/>
              </a:rPr>
              <a:t> model uses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five</a:t>
            </a:r>
            <a:r>
              <a:rPr lang="en-IN" sz="2400" dirty="0">
                <a:latin typeface="Corbel" pitchFamily="34" charset="0"/>
              </a:rPr>
              <a:t> different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field types </a:t>
            </a:r>
            <a:r>
              <a:rPr lang="en-IN" sz="2400" dirty="0">
                <a:latin typeface="Corbel" pitchFamily="34" charset="0"/>
              </a:rPr>
              <a:t>–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IntegerField</a:t>
            </a:r>
            <a:r>
              <a:rPr lang="en-IN" sz="2400" dirty="0" err="1">
                <a:latin typeface="Corbel" pitchFamily="34" charset="0"/>
              </a:rPr>
              <a:t>,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FloatField</a:t>
            </a:r>
            <a:r>
              <a:rPr lang="en-IN" sz="2400" dirty="0" err="1">
                <a:latin typeface="Corbel" pitchFamily="34" charset="0"/>
              </a:rPr>
              <a:t>,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TextField</a:t>
            </a:r>
            <a:r>
              <a:rPr lang="en-IN" sz="2400" dirty="0" err="1">
                <a:latin typeface="Corbel" pitchFamily="34" charset="0"/>
              </a:rPr>
              <a:t>,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CharField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 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DateField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</a:t>
            </a: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7-Defining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Let’s</a:t>
            </a:r>
            <a:r>
              <a:rPr lang="en-IN" sz="2400" dirty="0">
                <a:latin typeface="Corbel" pitchFamily="34" charset="0"/>
              </a:rPr>
              <a:t> have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look</a:t>
            </a:r>
            <a:r>
              <a:rPr lang="en-IN" sz="2400" dirty="0">
                <a:latin typeface="Corbel" pitchFamily="34" charset="0"/>
              </a:rPr>
              <a:t> at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field types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options </a:t>
            </a:r>
            <a:r>
              <a:rPr lang="en-IN" sz="2400" dirty="0">
                <a:latin typeface="Corbel" pitchFamily="34" charset="0"/>
              </a:rPr>
              <a:t>in more detail:</a:t>
            </a:r>
          </a:p>
          <a:p>
            <a:pPr lvl="1" fontAlgn="base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Line 3: </a:t>
            </a:r>
            <a:r>
              <a:rPr lang="en-US" sz="2000" dirty="0">
                <a:latin typeface="Corbel" pitchFamily="34" charset="0"/>
              </a:rPr>
              <a:t>The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book_id</a:t>
            </a:r>
            <a:r>
              <a:rPr lang="en-US" sz="2000" dirty="0">
                <a:latin typeface="Corbel" pitchFamily="34" charset="0"/>
              </a:rPr>
              <a:t> field is a </a:t>
            </a:r>
            <a:r>
              <a:rPr lang="en-US" sz="2000" dirty="0" err="1">
                <a:latin typeface="Corbel" pitchFamily="34" charset="0"/>
              </a:rPr>
              <a:t>Django</a:t>
            </a:r>
            <a:r>
              <a:rPr lang="en-US" sz="2000" dirty="0">
                <a:latin typeface="Corbel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IntegerField</a:t>
            </a:r>
            <a:r>
              <a:rPr lang="en-US" sz="2000" dirty="0">
                <a:latin typeface="Corbel" pitchFamily="34" charset="0"/>
              </a:rPr>
              <a:t> which can store values between the range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-2147483648 </a:t>
            </a:r>
            <a:r>
              <a:rPr lang="en-US" sz="2000" dirty="0">
                <a:latin typeface="Corbel" pitchFamily="34" charset="0"/>
              </a:rPr>
              <a:t>to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2147483647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Line 4:</a:t>
            </a:r>
            <a:r>
              <a:rPr lang="en-IN" sz="20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The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book_name</a:t>
            </a:r>
            <a:r>
              <a:rPr lang="en-IN" sz="2000" dirty="0">
                <a:latin typeface="Corbel" pitchFamily="34" charset="0"/>
              </a:rPr>
              <a:t> field is a </a:t>
            </a:r>
            <a:r>
              <a:rPr lang="en-IN" sz="2000" dirty="0" err="1">
                <a:latin typeface="Corbel" pitchFamily="34" charset="0"/>
              </a:rPr>
              <a:t>Django</a:t>
            </a:r>
            <a:r>
              <a:rPr lang="en-IN" sz="2000" dirty="0">
                <a:latin typeface="Corbel" pitchFamily="34" charset="0"/>
              </a:rPr>
              <a:t>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TextField</a:t>
            </a:r>
            <a:r>
              <a:rPr lang="en-IN" sz="2000" dirty="0">
                <a:latin typeface="Corbel" pitchFamily="34" charset="0"/>
              </a:rPr>
              <a:t>. A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TextField</a:t>
            </a:r>
            <a:r>
              <a:rPr lang="en-IN" sz="2000" dirty="0">
                <a:latin typeface="Corbel" pitchFamily="34" charset="0"/>
              </a:rPr>
              <a:t> is a  large text field that can hold many thousands of characters (maximum depends on the database)</a:t>
            </a:r>
          </a:p>
          <a:p>
            <a:pPr lvl="1" fontAlgn="base"/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Line 5:</a:t>
            </a:r>
            <a:r>
              <a:rPr lang="en-IN" sz="2000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</a:t>
            </a:r>
            <a:r>
              <a:rPr lang="en-IN" sz="20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book_price</a:t>
            </a:r>
            <a:r>
              <a:rPr lang="en-IN" sz="2000" dirty="0">
                <a:latin typeface="Corbel" pitchFamily="34" charset="0"/>
              </a:rPr>
              <a:t> field is a </a:t>
            </a:r>
            <a:r>
              <a:rPr lang="en-IN" sz="2000" dirty="0" err="1">
                <a:latin typeface="Corbel" pitchFamily="34" charset="0"/>
              </a:rPr>
              <a:t>Django</a:t>
            </a:r>
            <a:r>
              <a:rPr lang="en-IN" sz="2000" dirty="0">
                <a:latin typeface="Corbel" pitchFamily="34" charset="0"/>
              </a:rPr>
              <a:t>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FloatField</a:t>
            </a:r>
            <a:r>
              <a:rPr lang="en-IN" sz="2000" dirty="0">
                <a:latin typeface="Corbel" pitchFamily="34" charset="0"/>
              </a:rPr>
              <a:t> which can allow us to store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float values </a:t>
            </a:r>
            <a:r>
              <a:rPr lang="en-IN" sz="2000" dirty="0">
                <a:latin typeface="Corbel" pitchFamily="34" charset="0"/>
              </a:rPr>
              <a:t>. </a:t>
            </a:r>
          </a:p>
          <a:p>
            <a:pPr lvl="1" fontAlgn="base"/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Lines 6 : </a:t>
            </a:r>
            <a:r>
              <a:rPr lang="en-IN" sz="2000" dirty="0">
                <a:latin typeface="Corbel" pitchFamily="34" charset="0"/>
              </a:rPr>
              <a:t> 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subject</a:t>
            </a:r>
            <a:r>
              <a:rPr lang="en-IN" sz="2000" dirty="0">
                <a:latin typeface="Corbel" pitchFamily="34" charset="0"/>
              </a:rPr>
              <a:t> field is a </a:t>
            </a:r>
            <a:r>
              <a:rPr lang="en-IN" sz="2000" dirty="0" err="1">
                <a:latin typeface="Corbel" pitchFamily="34" charset="0"/>
              </a:rPr>
              <a:t>Django</a:t>
            </a:r>
            <a:r>
              <a:rPr lang="en-IN" sz="2000" dirty="0"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CharField</a:t>
            </a:r>
            <a:r>
              <a:rPr lang="en-IN" sz="2000" dirty="0">
                <a:latin typeface="Corbel" pitchFamily="34" charset="0"/>
              </a:rPr>
              <a:t> . A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CharField</a:t>
            </a:r>
            <a:r>
              <a:rPr lang="en-IN" sz="2000" dirty="0">
                <a:latin typeface="Corbel" pitchFamily="34" charset="0"/>
              </a:rPr>
              <a:t> is a short line of text (up to 255 characters). In this case, the </a:t>
            </a:r>
            <a:r>
              <a:rPr lang="en-IN" sz="2000" dirty="0" err="1">
                <a:latin typeface="Corbel" pitchFamily="34" charset="0"/>
              </a:rPr>
              <a:t>max_length</a:t>
            </a:r>
            <a:r>
              <a:rPr lang="en-IN" sz="2000" dirty="0">
                <a:latin typeface="Corbel" pitchFamily="34" charset="0"/>
              </a:rPr>
              <a:t> option sets the maximum length of the subject to 30 characters</a:t>
            </a:r>
            <a:endParaRPr lang="en-IN" sz="2000" b="1" dirty="0">
              <a:latin typeface="Corbel" pitchFamily="34" charset="0"/>
            </a:endParaRPr>
          </a:p>
          <a:p>
            <a:pPr lvl="1" fontAlgn="base"/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Line 7:</a:t>
            </a:r>
            <a:r>
              <a:rPr lang="en-IN" sz="2000" b="1" dirty="0"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The</a:t>
            </a:r>
            <a:r>
              <a:rPr lang="en-IN" sz="2000" b="1" dirty="0"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pub_date</a:t>
            </a:r>
            <a:r>
              <a:rPr lang="en-IN" sz="2000" b="1" dirty="0"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 is a </a:t>
            </a:r>
            <a:r>
              <a:rPr lang="en-IN" sz="2000" dirty="0" err="1">
                <a:latin typeface="Corbel" pitchFamily="34" charset="0"/>
              </a:rPr>
              <a:t>Django</a:t>
            </a:r>
            <a:r>
              <a:rPr lang="en-IN" sz="2000" dirty="0">
                <a:latin typeface="Corbel" pitchFamily="34" charset="0"/>
              </a:rPr>
              <a:t>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DateField</a:t>
            </a:r>
            <a:r>
              <a:rPr lang="en-IN" sz="2000" dirty="0">
                <a:latin typeface="Corbel" pitchFamily="34" charset="0"/>
              </a:rPr>
              <a:t>. A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DateField</a:t>
            </a:r>
            <a:r>
              <a:rPr lang="en-IN" sz="2000" dirty="0">
                <a:latin typeface="Corbel" pitchFamily="34" charset="0"/>
              </a:rPr>
              <a:t> records a Python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datetime.date</a:t>
            </a:r>
            <a:r>
              <a:rPr lang="en-IN" sz="2000" dirty="0">
                <a:latin typeface="Corbel" pitchFamily="34" charset="0"/>
              </a:rPr>
              <a:t> object</a:t>
            </a: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8-Syncing Model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With The DB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we’ve created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, it’s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time to add </a:t>
            </a:r>
            <a:r>
              <a:rPr lang="en-IN" sz="2400" dirty="0">
                <a:latin typeface="Corbel" pitchFamily="34" charset="0"/>
              </a:rPr>
              <a:t>it 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done</a:t>
            </a:r>
            <a:r>
              <a:rPr lang="en-US" sz="2400" dirty="0">
                <a:latin typeface="Corbel" pitchFamily="34" charset="0"/>
              </a:rPr>
              <a:t> using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migrations.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database migrations </a:t>
            </a:r>
            <a:r>
              <a:rPr lang="en-IN" sz="2400" dirty="0">
                <a:latin typeface="Corbel" pitchFamily="34" charset="0"/>
              </a:rPr>
              <a:t>usually go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hand in hand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models</a:t>
            </a:r>
            <a:r>
              <a:rPr lang="en-IN" sz="2400" dirty="0">
                <a:latin typeface="Corbel" pitchFamily="34" charset="0"/>
              </a:rPr>
              <a:t>: whenever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 code up a new model</a:t>
            </a:r>
            <a:r>
              <a:rPr lang="en-IN" sz="2400" dirty="0">
                <a:latin typeface="Corbel" pitchFamily="34" charset="0"/>
              </a:rPr>
              <a:t>, we also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generate a migration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create the necessary table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8-Syncing Model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With The DB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Here’s an example </a:t>
            </a:r>
            <a:r>
              <a:rPr lang="en-IN" sz="2400" dirty="0">
                <a:latin typeface="Corbel" pitchFamily="34" charset="0"/>
              </a:rPr>
              <a:t>of how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model class 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migrated</a:t>
            </a:r>
            <a:r>
              <a:rPr lang="en-IN" sz="2400" dirty="0">
                <a:latin typeface="Corbel" pitchFamily="34" charset="0"/>
              </a:rPr>
              <a:t> to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table: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odel_to_schem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643182"/>
            <a:ext cx="8858312" cy="415652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8-Syncing Model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With The DB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But just defining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 class in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file does not make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table </a:t>
            </a:r>
            <a:r>
              <a:rPr lang="en-IN" sz="2400" dirty="0">
                <a:latin typeface="Corbel" pitchFamily="34" charset="0"/>
              </a:rPr>
              <a:t>magically appear out of nowhere.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Creating the database tables </a:t>
            </a:r>
            <a:r>
              <a:rPr lang="en-IN" sz="2400" dirty="0">
                <a:latin typeface="Corbel" pitchFamily="34" charset="0"/>
              </a:rPr>
              <a:t>to store our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models is the job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migration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Additionally</a:t>
            </a:r>
            <a:r>
              <a:rPr lang="en-IN" sz="2400" dirty="0">
                <a:latin typeface="Corbel" pitchFamily="34" charset="0"/>
              </a:rPr>
              <a:t>, whenever we make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changes</a:t>
            </a:r>
            <a:r>
              <a:rPr lang="en-IN" sz="2400" dirty="0">
                <a:latin typeface="Corbel" pitchFamily="34" charset="0"/>
              </a:rPr>
              <a:t> to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models</a:t>
            </a:r>
            <a:r>
              <a:rPr lang="en-IN" sz="2400" dirty="0">
                <a:latin typeface="Corbel" pitchFamily="34" charset="0"/>
              </a:rPr>
              <a:t>, like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adding a field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has to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changed too</a:t>
            </a:r>
            <a:r>
              <a:rPr lang="en-IN" sz="2400" dirty="0">
                <a:latin typeface="Corbel" pitchFamily="34" charset="0"/>
              </a:rPr>
              <a:t>.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Migrations</a:t>
            </a:r>
            <a:r>
              <a:rPr lang="en-IN" sz="2400" dirty="0">
                <a:latin typeface="Corbel" pitchFamily="34" charset="0"/>
              </a:rPr>
              <a:t> handle that as well.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8-Syncing Model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With The DB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Performing migration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2 step approach: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Creating migrations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Applying migrations</a:t>
            </a:r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8-Syncing Model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With The DB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Creating Migrations</a:t>
            </a: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With</a:t>
            </a:r>
            <a:r>
              <a:rPr lang="en-IN" sz="2200" dirty="0">
                <a:latin typeface="Corbel" pitchFamily="34" charset="0"/>
              </a:rPr>
              <a:t>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model created</a:t>
            </a:r>
            <a:r>
              <a:rPr lang="en-IN" sz="2200" dirty="0">
                <a:latin typeface="Corbel" pitchFamily="34" charset="0"/>
              </a:rPr>
              <a:t>, the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first thing </a:t>
            </a:r>
            <a:r>
              <a:rPr lang="en-IN" sz="2200" dirty="0">
                <a:latin typeface="Corbel" pitchFamily="34" charset="0"/>
              </a:rPr>
              <a:t>we need to do is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 a migration</a:t>
            </a:r>
            <a:r>
              <a:rPr lang="en-IN" sz="2200" dirty="0">
                <a:latin typeface="Corbel" pitchFamily="34" charset="0"/>
              </a:rPr>
              <a:t> for it. We can do this with the following command:</a:t>
            </a:r>
          </a:p>
          <a:p>
            <a:pPr lvl="1"/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python manage.py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makemigrations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&lt;name of app&gt;</a:t>
            </a:r>
          </a:p>
          <a:p>
            <a:endParaRPr lang="en-IN" sz="2400" b="1" i="1" dirty="0">
              <a:latin typeface="Corbel" pitchFamily="34" charset="0"/>
            </a:endParaRPr>
          </a:p>
          <a:p>
            <a:r>
              <a:rPr lang="en-IN" sz="2200" b="1" i="1" dirty="0" err="1">
                <a:solidFill>
                  <a:srgbClr val="C00000"/>
                </a:solidFill>
                <a:latin typeface="Corbel" pitchFamily="34" charset="0"/>
              </a:rPr>
              <a:t>makemigrations</a:t>
            </a:r>
            <a:r>
              <a:rPr lang="en-IN" sz="2200" dirty="0">
                <a:latin typeface="Corbel" pitchFamily="34" charset="0"/>
              </a:rPr>
              <a:t> basically generates the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SQL commands </a:t>
            </a:r>
            <a:r>
              <a:rPr lang="en-IN" sz="2200" dirty="0">
                <a:latin typeface="Corbel" pitchFamily="34" charset="0"/>
              </a:rPr>
              <a:t>for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apps' model </a:t>
            </a:r>
            <a:r>
              <a:rPr lang="en-IN" sz="2200" dirty="0">
                <a:latin typeface="Corbel" pitchFamily="34" charset="0"/>
              </a:rPr>
              <a:t>which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we add </a:t>
            </a:r>
            <a:r>
              <a:rPr lang="en-IN" sz="2200" dirty="0">
                <a:latin typeface="Corbel" pitchFamily="34" charset="0"/>
              </a:rPr>
              <a:t>in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installed apps.</a:t>
            </a:r>
          </a:p>
          <a:p>
            <a:endParaRPr lang="en-IN" sz="2200" b="1" dirty="0">
              <a:latin typeface="Corbel" pitchFamily="34" charset="0"/>
            </a:endParaRPr>
          </a:p>
          <a:p>
            <a:r>
              <a:rPr lang="en-IN" sz="2200" b="1" dirty="0">
                <a:latin typeface="Corbel" pitchFamily="34" charset="0"/>
              </a:rPr>
              <a:t>It does not execute those commands in our database file.</a:t>
            </a:r>
            <a:r>
              <a:rPr lang="en-IN" sz="2200" dirty="0">
                <a:latin typeface="Corbel" pitchFamily="34" charset="0"/>
              </a:rPr>
              <a:t> </a:t>
            </a: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dirty="0">
                <a:latin typeface="Corbel" pitchFamily="34" charset="0"/>
              </a:rPr>
              <a:t>So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tables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don't get created </a:t>
            </a:r>
            <a:r>
              <a:rPr lang="en-IN" sz="2200" dirty="0">
                <a:latin typeface="Corbel" pitchFamily="34" charset="0"/>
              </a:rPr>
              <a:t>after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makemigrations</a:t>
            </a:r>
            <a:r>
              <a:rPr lang="en-IN" sz="2200" dirty="0">
                <a:latin typeface="Corbel" pitchFamily="34" charset="0"/>
              </a:rPr>
              <a:t>.</a:t>
            </a:r>
            <a:endParaRPr lang="en-US" sz="22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Drawbacks Of Traditional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Way Of DB Programming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Currently</a:t>
            </a:r>
            <a:r>
              <a:rPr lang="en-IN" sz="2000" dirty="0">
                <a:latin typeface="Corbel" pitchFamily="34" charset="0"/>
              </a:rPr>
              <a:t> we are using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sqlite</a:t>
            </a:r>
            <a:r>
              <a:rPr lang="en-IN" sz="2000" dirty="0">
                <a:latin typeface="Corbel" pitchFamily="34" charset="0"/>
              </a:rPr>
              <a:t> , but if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in future </a:t>
            </a:r>
            <a:r>
              <a:rPr lang="en-IN" sz="2000" dirty="0">
                <a:latin typeface="Corbel" pitchFamily="34" charset="0"/>
              </a:rPr>
              <a:t>we switch from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sqlite</a:t>
            </a:r>
            <a:r>
              <a:rPr lang="en-IN" sz="2000" dirty="0">
                <a:latin typeface="Corbel" pitchFamily="34" charset="0"/>
              </a:rPr>
              <a:t> to 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Oracle</a:t>
            </a:r>
            <a:r>
              <a:rPr lang="en-IN" sz="2000" dirty="0">
                <a:latin typeface="Corbel" pitchFamily="34" charset="0"/>
              </a:rPr>
              <a:t>,  then, we’ll have to use a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different database adapter </a:t>
            </a:r>
            <a:r>
              <a:rPr lang="en-IN" sz="2000" dirty="0">
                <a:latin typeface="Corbel" pitchFamily="34" charset="0"/>
              </a:rPr>
              <a:t>(e.g.,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cx_Oracle</a:t>
            </a:r>
            <a:r>
              <a:rPr lang="en-IN" sz="2000" dirty="0">
                <a:latin typeface="Corbel" pitchFamily="34" charset="0"/>
              </a:rPr>
              <a:t>), </a:t>
            </a:r>
            <a:r>
              <a:rPr lang="en-IN" sz="2000" b="1" dirty="0">
                <a:solidFill>
                  <a:schemeClr val="accent1"/>
                </a:solidFill>
                <a:latin typeface="Corbel" pitchFamily="34" charset="0"/>
              </a:rPr>
              <a:t>alter the connection parameters</a:t>
            </a:r>
            <a:r>
              <a:rPr lang="en-IN" sz="2000" dirty="0">
                <a:latin typeface="Corbel" pitchFamily="34" charset="0"/>
              </a:rPr>
              <a:t>, and –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depending on the nature </a:t>
            </a:r>
            <a:r>
              <a:rPr lang="en-IN" sz="2000" dirty="0">
                <a:latin typeface="Corbel" pitchFamily="34" charset="0"/>
              </a:rPr>
              <a:t>of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SQL statement </a:t>
            </a:r>
            <a:r>
              <a:rPr lang="en-IN" sz="2000" dirty="0">
                <a:latin typeface="Corbel" pitchFamily="34" charset="0"/>
              </a:rPr>
              <a:t>– possibly rewrite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SQL</a:t>
            </a:r>
            <a:r>
              <a:rPr lang="en-IN" sz="2000" dirty="0">
                <a:latin typeface="Corbel" pitchFamily="34" charset="0"/>
              </a:rPr>
              <a:t> , which again is very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cumbersome</a:t>
            </a:r>
            <a:r>
              <a:rPr lang="en-IN" sz="2000" dirty="0">
                <a:latin typeface="Corbel" pitchFamily="34" charset="0"/>
              </a:rPr>
              <a:t> and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difficult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As you might expect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database layer </a:t>
            </a:r>
            <a:r>
              <a:rPr lang="en-IN" sz="2400" dirty="0">
                <a:latin typeface="Corbel" pitchFamily="34" charset="0"/>
              </a:rPr>
              <a:t>aims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solve these problems.</a:t>
            </a:r>
            <a:r>
              <a:rPr lang="en-IN" sz="2400" dirty="0">
                <a:latin typeface="Corbel" pitchFamily="34" charset="0"/>
              </a:rPr>
              <a:t>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8-Syncing Model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With The DB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Applying Migrations</a:t>
            </a: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After running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makemigrations</a:t>
            </a:r>
            <a:r>
              <a:rPr lang="en-IN" sz="2200" dirty="0">
                <a:latin typeface="Corbel" pitchFamily="34" charset="0"/>
              </a:rPr>
              <a:t> we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need to execute SQL commands </a:t>
            </a:r>
            <a:r>
              <a:rPr lang="en-IN" sz="2200" dirty="0">
                <a:latin typeface="Corbel" pitchFamily="34" charset="0"/>
              </a:rPr>
              <a:t>at the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200" dirty="0">
                <a:latin typeface="Corbel" pitchFamily="34" charset="0"/>
              </a:rPr>
              <a:t> and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this is done </a:t>
            </a:r>
            <a:r>
              <a:rPr lang="en-IN" sz="2200" dirty="0">
                <a:latin typeface="Corbel" pitchFamily="34" charset="0"/>
              </a:rPr>
              <a:t>using the command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migrate</a:t>
            </a:r>
            <a:r>
              <a:rPr lang="en-IN" sz="2200" dirty="0">
                <a:latin typeface="Corbel" pitchFamily="34" charset="0"/>
              </a:rPr>
              <a:t> as shown below:</a:t>
            </a:r>
          </a:p>
          <a:p>
            <a:pPr lvl="1"/>
            <a:endParaRPr lang="en-IN" sz="18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python manage.py migrate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&lt;name of the app&gt;</a:t>
            </a:r>
          </a:p>
          <a:p>
            <a:pPr lvl="1"/>
            <a:endParaRPr lang="en-IN" sz="1700" dirty="0">
              <a:latin typeface="Corbel" pitchFamily="34" charset="0"/>
            </a:endParaRPr>
          </a:p>
          <a:p>
            <a:pPr lvl="1"/>
            <a:endParaRPr lang="en-IN" sz="1700" dirty="0">
              <a:latin typeface="Corbel" pitchFamily="34" charset="0"/>
            </a:endParaRPr>
          </a:p>
          <a:p>
            <a:r>
              <a:rPr lang="en-IN" sz="2200" dirty="0">
                <a:latin typeface="Corbel" pitchFamily="34" charset="0"/>
              </a:rPr>
              <a:t>So after executing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migrate</a:t>
            </a:r>
            <a:r>
              <a:rPr lang="en-IN" sz="2200" dirty="0">
                <a:latin typeface="Corbel" pitchFamily="34" charset="0"/>
              </a:rPr>
              <a:t> all the tables of our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installed apps </a:t>
            </a:r>
            <a:r>
              <a:rPr lang="en-IN" sz="2200" dirty="0">
                <a:latin typeface="Corbel" pitchFamily="34" charset="0"/>
              </a:rPr>
              <a:t>are created in our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database file</a:t>
            </a:r>
            <a:r>
              <a:rPr lang="en-IN" sz="2200" dirty="0">
                <a:latin typeface="Corbel" pitchFamily="34" charset="0"/>
              </a:rPr>
              <a:t>.</a:t>
            </a:r>
            <a:endParaRPr lang="en-US" sz="22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8-Syncing Model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With The DB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we’ve created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Book model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should now sync it </a:t>
            </a:r>
            <a:r>
              <a:rPr lang="en-IN" sz="2400" dirty="0">
                <a:latin typeface="Corbel" pitchFamily="34" charset="0"/>
              </a:rPr>
              <a:t>with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using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migrations.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Make sure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virtual environment </a:t>
            </a:r>
            <a:r>
              <a:rPr lang="en-IN" sz="2400" dirty="0">
                <a:latin typeface="Corbel" pitchFamily="34" charset="0"/>
              </a:rPr>
              <a:t>is running and then change into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modeldemoproj1</a:t>
            </a:r>
            <a:r>
              <a:rPr lang="en-IN" sz="2400" dirty="0">
                <a:latin typeface="Corbel" pitchFamily="34" charset="0"/>
              </a:rPr>
              <a:t> directory.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VS command prompt</a:t>
            </a:r>
            <a:r>
              <a:rPr lang="en-IN" sz="2400" dirty="0">
                <a:latin typeface="Corbel" pitchFamily="34" charset="0"/>
              </a:rPr>
              <a:t>, run:</a:t>
            </a:r>
            <a:endParaRPr lang="en-US" sz="2400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python manage.py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makemigrations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modeldemoapp1</a:t>
            </a:r>
          </a:p>
          <a:p>
            <a:pPr fontAlgn="base"/>
            <a:r>
              <a:rPr lang="en-IN" sz="2400" dirty="0">
                <a:latin typeface="Corbel" pitchFamily="34" charset="0"/>
              </a:rPr>
              <a:t>Hit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enter</a:t>
            </a:r>
            <a:r>
              <a:rPr lang="en-IN" sz="2400" dirty="0">
                <a:latin typeface="Corbel" pitchFamily="34" charset="0"/>
              </a:rPr>
              <a:t>, and then run:</a:t>
            </a:r>
          </a:p>
          <a:p>
            <a:pPr lvl="1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python manage.py migrate modeldemoapp1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8-Syncing Model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With The DB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6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3788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Important Migrations Commands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view</a:t>
            </a:r>
            <a:r>
              <a:rPr lang="en-IN" sz="2400" dirty="0">
                <a:latin typeface="Corbel" pitchFamily="34" charset="0"/>
              </a:rPr>
              <a:t> all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pending migrations </a:t>
            </a:r>
            <a:r>
              <a:rPr lang="en-IN" sz="2400" dirty="0">
                <a:latin typeface="Corbel" pitchFamily="34" charset="0"/>
              </a:rPr>
              <a:t>generated for by the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makemigrations</a:t>
            </a:r>
            <a:r>
              <a:rPr lang="en-IN" sz="2400" dirty="0">
                <a:latin typeface="Corbel" pitchFamily="34" charset="0"/>
              </a:rPr>
              <a:t> command by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issuing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command</a:t>
            </a:r>
            <a:r>
              <a:rPr lang="en-IN" sz="2400" dirty="0">
                <a:latin typeface="Corbel" pitchFamily="34" charset="0"/>
              </a:rPr>
              <a:t>: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python manage.py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showmigrations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command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list all the apps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our project </a:t>
            </a:r>
            <a:r>
              <a:rPr lang="en-US" sz="2400" dirty="0">
                <a:latin typeface="Corbel" pitchFamily="34" charset="0"/>
              </a:rPr>
              <a:t>along with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pending migrations </a:t>
            </a:r>
            <a:r>
              <a:rPr lang="en-US" sz="2400" dirty="0">
                <a:latin typeface="Corbel" pitchFamily="34" charset="0"/>
              </a:rPr>
              <a:t>they have.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pending migrations </a:t>
            </a:r>
            <a:r>
              <a:rPr lang="en-US" sz="2400" dirty="0">
                <a:latin typeface="Corbel" pitchFamily="34" charset="0"/>
              </a:rPr>
              <a:t>will be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names of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migrations file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0001_initial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0002_some_other_name</a:t>
            </a:r>
            <a:r>
              <a:rPr lang="en-US" sz="2400" dirty="0">
                <a:latin typeface="Corbel" pitchFamily="34" charset="0"/>
              </a:rPr>
              <a:t> etc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Important Migrations Commands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view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sql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statements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generated</a:t>
            </a:r>
            <a:r>
              <a:rPr lang="en-IN" sz="2400" dirty="0">
                <a:latin typeface="Corbel" pitchFamily="34" charset="0"/>
              </a:rPr>
              <a:t> 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migration</a:t>
            </a:r>
            <a:r>
              <a:rPr lang="en-IN" sz="2400" dirty="0">
                <a:latin typeface="Corbel" pitchFamily="34" charset="0"/>
              </a:rPr>
              <a:t> by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issuing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command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python manage.py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sqlmigrate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&lt;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app_name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&gt; &lt;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migration_file_name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Here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app_name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will be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name of our app </a:t>
            </a:r>
            <a:r>
              <a:rPr lang="en-US" sz="2400" dirty="0">
                <a:latin typeface="Corbel" pitchFamily="34" charset="0"/>
              </a:rPr>
              <a:t>and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migration_file_name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will be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 of the migration file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generated </a:t>
            </a:r>
            <a:r>
              <a:rPr lang="en-US" sz="2400" dirty="0">
                <a:latin typeface="Corbel" pitchFamily="34" charset="0"/>
              </a:rPr>
              <a:t>during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makemigration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command.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These files </a:t>
            </a:r>
            <a:r>
              <a:rPr lang="en-US" sz="2400" dirty="0">
                <a:latin typeface="Corbel" pitchFamily="34" charset="0"/>
              </a:rPr>
              <a:t>are named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0001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0002</a:t>
            </a:r>
            <a:r>
              <a:rPr lang="en-US" sz="2400" dirty="0">
                <a:latin typeface="Corbel" pitchFamily="34" charset="0"/>
              </a:rPr>
              <a:t> and so on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Checking Out Our Tables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Since we have issued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migrate</a:t>
            </a:r>
            <a:r>
              <a:rPr lang="en-IN" sz="2400" dirty="0">
                <a:latin typeface="Corbel" pitchFamily="34" charset="0"/>
              </a:rPr>
              <a:t> command ,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DB</a:t>
            </a:r>
            <a:r>
              <a:rPr lang="en-IN" sz="2400" dirty="0">
                <a:latin typeface="Corbel" pitchFamily="34" charset="0"/>
              </a:rPr>
              <a:t> required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must have been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confirm this </a:t>
            </a:r>
            <a:r>
              <a:rPr lang="en-IN" sz="2400" dirty="0">
                <a:latin typeface="Corbel" pitchFamily="34" charset="0"/>
              </a:rPr>
              <a:t>by installing </a:t>
            </a:r>
            <a:r>
              <a:rPr lang="en-IN" sz="2400" b="1" u="sng" dirty="0" err="1">
                <a:solidFill>
                  <a:srgbClr val="0070C0"/>
                </a:solidFill>
                <a:latin typeface="Corbel" pitchFamily="34" charset="0"/>
              </a:rPr>
              <a:t>sqlite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 browser</a:t>
            </a:r>
            <a:r>
              <a:rPr lang="en-IN" sz="2400" dirty="0">
                <a:latin typeface="Corbel" pitchFamily="34" charset="0"/>
              </a:rPr>
              <a:t> 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opening</a:t>
            </a:r>
            <a:r>
              <a:rPr lang="en-IN" sz="2400" dirty="0">
                <a:latin typeface="Corbel" pitchFamily="34" charset="0"/>
              </a:rPr>
              <a:t> the file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db.sqlite3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 can se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all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tables appears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database file </a:t>
            </a:r>
            <a:r>
              <a:rPr lang="en-IN" sz="2400" dirty="0">
                <a:latin typeface="Corbel" pitchFamily="34" charset="0"/>
              </a:rPr>
              <a:t>after executing migrate command.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US" sz="2400" dirty="0">
                <a:latin typeface="Corbel" pitchFamily="34" charset="0"/>
              </a:rPr>
              <a:t> is shown on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next slide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Checking Out Our Tables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After we have synced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model </a:t>
            </a:r>
            <a:r>
              <a:rPr lang="en-US" sz="2400" dirty="0">
                <a:latin typeface="Corbel" pitchFamily="34" charset="0"/>
              </a:rPr>
              <a:t>with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,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next task </a:t>
            </a:r>
            <a:r>
              <a:rPr lang="en-US" sz="2400" dirty="0">
                <a:latin typeface="Corbel" pitchFamily="34" charset="0"/>
              </a:rPr>
              <a:t>is to perform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CRUD</a:t>
            </a:r>
            <a:r>
              <a:rPr lang="en-US" sz="2400" dirty="0">
                <a:latin typeface="Corbel" pitchFamily="34" charset="0"/>
              </a:rPr>
              <a:t> (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Read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Delete</a:t>
            </a:r>
            <a:r>
              <a:rPr lang="en-US" sz="2400" dirty="0">
                <a:latin typeface="Corbel" pitchFamily="34" charset="0"/>
              </a:rPr>
              <a:t>) operations on it from the view.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Initially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will learn </a:t>
            </a:r>
            <a:r>
              <a:rPr lang="en-US" sz="2400" dirty="0">
                <a:latin typeface="Corbel" pitchFamily="34" charset="0"/>
              </a:rPr>
              <a:t>how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retrieve</a:t>
            </a:r>
            <a:r>
              <a:rPr lang="en-US" sz="2400" dirty="0">
                <a:latin typeface="Corbel" pitchFamily="34" charset="0"/>
              </a:rPr>
              <a:t> records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use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Django’s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database API </a:t>
            </a:r>
            <a:r>
              <a:rPr lang="en-US" sz="2400" dirty="0">
                <a:latin typeface="Corbel" pitchFamily="34" charset="0"/>
              </a:rPr>
              <a:t>and then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will learn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other operations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Adding Records In The DB: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dirty="0">
                <a:latin typeface="Corbel" pitchFamily="34" charset="0"/>
              </a:rPr>
              <a:t>For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adding records </a:t>
            </a:r>
            <a:r>
              <a:rPr lang="en-US" sz="2200" dirty="0">
                <a:latin typeface="Corbel" pitchFamily="34" charset="0"/>
              </a:rPr>
              <a:t>in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200" dirty="0">
                <a:latin typeface="Corbel" pitchFamily="34" charset="0"/>
              </a:rPr>
              <a:t> through our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US" sz="2200" dirty="0">
                <a:latin typeface="Corbel" pitchFamily="34" charset="0"/>
              </a:rPr>
              <a:t> function , we have to take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following steps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 fontAlgn="base"/>
            <a:r>
              <a:rPr lang="en-US" sz="2000" dirty="0">
                <a:latin typeface="Corbel" pitchFamily="34" charset="0"/>
              </a:rPr>
              <a:t>Import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required model</a:t>
            </a:r>
          </a:p>
          <a:p>
            <a:pPr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000" dirty="0">
                <a:latin typeface="Corbel" pitchFamily="34" charset="0"/>
              </a:rPr>
              <a:t> an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instance of the model </a:t>
            </a:r>
            <a:r>
              <a:rPr lang="en-US" sz="2000" dirty="0">
                <a:latin typeface="Corbel" pitchFamily="34" charset="0"/>
              </a:rPr>
              <a:t>class and then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initialize it </a:t>
            </a:r>
            <a:r>
              <a:rPr lang="en-US" sz="2000" dirty="0">
                <a:latin typeface="Corbel" pitchFamily="34" charset="0"/>
              </a:rPr>
              <a:t>by passing the data as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key-value</a:t>
            </a:r>
            <a:r>
              <a:rPr lang="en-US" sz="2000" dirty="0">
                <a:latin typeface="Corbel" pitchFamily="34" charset="0"/>
              </a:rPr>
              <a:t> pair where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key name </a:t>
            </a:r>
            <a:r>
              <a:rPr lang="en-US" sz="2000" dirty="0">
                <a:latin typeface="Corbel" pitchFamily="34" charset="0"/>
              </a:rPr>
              <a:t>will be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column name </a:t>
            </a:r>
            <a:r>
              <a:rPr lang="en-US" sz="2000" dirty="0">
                <a:latin typeface="Corbel" pitchFamily="34" charset="0"/>
              </a:rPr>
              <a:t>as set in the model class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000" dirty="0">
                <a:latin typeface="Corbel" pitchFamily="34" charset="0"/>
              </a:rPr>
              <a:t>and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US" sz="2000" dirty="0">
                <a:latin typeface="Corbel" pitchFamily="34" charset="0"/>
              </a:rPr>
              <a:t> will be the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US" sz="2000" dirty="0">
                <a:latin typeface="Corbel" pitchFamily="34" charset="0"/>
              </a:rPr>
              <a:t> we have passed.</a:t>
            </a:r>
          </a:p>
          <a:p>
            <a:pPr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Call</a:t>
            </a:r>
            <a:r>
              <a:rPr lang="en-US" sz="2000" dirty="0">
                <a:latin typeface="Corbel" pitchFamily="34" charset="0"/>
              </a:rPr>
              <a:t> the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save( ) </a:t>
            </a:r>
            <a:r>
              <a:rPr lang="en-US" sz="2000" dirty="0">
                <a:latin typeface="Corbel" pitchFamily="34" charset="0"/>
              </a:rPr>
              <a:t>method using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 object</a:t>
            </a:r>
            <a:r>
              <a:rPr lang="en-US" sz="2000" dirty="0">
                <a:latin typeface="Corbel" pitchFamily="34" charset="0"/>
              </a:rPr>
              <a:t>. This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method </a:t>
            </a:r>
            <a:r>
              <a:rPr lang="en-US" sz="2000" dirty="0">
                <a:latin typeface="Corbel" pitchFamily="34" charset="0"/>
              </a:rPr>
              <a:t>is </a:t>
            </a: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inherited </a:t>
            </a:r>
            <a:r>
              <a:rPr lang="en-US" sz="2000" dirty="0">
                <a:latin typeface="Corbel" pitchFamily="34" charset="0"/>
              </a:rPr>
              <a:t>from the class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models.Model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000" dirty="0">
                <a:latin typeface="Corbel" pitchFamily="34" charset="0"/>
              </a:rPr>
              <a:t> in our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model</a:t>
            </a:r>
            <a:r>
              <a:rPr lang="en-US" sz="2000" dirty="0">
                <a:latin typeface="Corbel" pitchFamily="34" charset="0"/>
              </a:rPr>
              <a:t> class.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Let’s assume </a:t>
            </a:r>
            <a:r>
              <a:rPr lang="en-US" sz="2200" dirty="0">
                <a:latin typeface="Corbel" pitchFamily="34" charset="0"/>
              </a:rPr>
              <a:t>we have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200" dirty="0">
                <a:latin typeface="Corbel" pitchFamily="34" charset="0"/>
              </a:rPr>
              <a:t> called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Student</a:t>
            </a:r>
            <a:r>
              <a:rPr lang="en-US" sz="2200" dirty="0">
                <a:latin typeface="Corbel" pitchFamily="34" charset="0"/>
              </a:rPr>
              <a:t> with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data members </a:t>
            </a:r>
            <a:r>
              <a:rPr lang="en-US" sz="2200" dirty="0">
                <a:latin typeface="Corbel" pitchFamily="34" charset="0"/>
              </a:rPr>
              <a:t>as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roll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per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dirty="0">
                <a:latin typeface="Corbel" pitchFamily="34" charset="0"/>
              </a:rPr>
              <a:t>So , to insert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an instance </a:t>
            </a:r>
            <a:r>
              <a:rPr lang="en-US" sz="2200" dirty="0">
                <a:latin typeface="Corbel" pitchFamily="34" charset="0"/>
              </a:rPr>
              <a:t>of this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200" dirty="0">
                <a:latin typeface="Corbel" pitchFamily="34" charset="0"/>
              </a:rPr>
              <a:t> in our table , we would write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following code </a:t>
            </a:r>
            <a:r>
              <a:rPr lang="en-US" sz="2200" dirty="0">
                <a:latin typeface="Corbel" pitchFamily="34" charset="0"/>
              </a:rPr>
              <a:t>in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</a:t>
            </a:r>
            <a:endParaRPr lang="en-US" sz="17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school.models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Student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addStudentView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Student(name = "Ravi", roll = 15,per=67.8)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st.save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Drawbacks Of Traditional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Way Of DB Programming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understand</a:t>
            </a:r>
            <a:r>
              <a:rPr lang="en-IN" sz="2400" dirty="0">
                <a:latin typeface="Corbel" pitchFamily="34" charset="0"/>
              </a:rPr>
              <a:t> power of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Django’s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database layer </a:t>
            </a:r>
            <a:r>
              <a:rPr lang="en-IN" sz="2400" dirty="0">
                <a:latin typeface="Corbel" pitchFamily="34" charset="0"/>
              </a:rPr>
              <a:t>, here 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sneak preview </a:t>
            </a:r>
            <a:r>
              <a:rPr lang="en-IN" sz="2400" dirty="0">
                <a:latin typeface="Corbel" pitchFamily="34" charset="0"/>
              </a:rPr>
              <a:t>how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 view </a:t>
            </a:r>
            <a:r>
              <a:rPr lang="en-IN" sz="2400" dirty="0">
                <a:latin typeface="Corbel" pitchFamily="34" charset="0"/>
              </a:rPr>
              <a:t>can be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rewritten</a:t>
            </a:r>
            <a:r>
              <a:rPr lang="en-IN" sz="2400" dirty="0">
                <a:latin typeface="Corbel" pitchFamily="34" charset="0"/>
              </a:rPr>
              <a:t> using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Django’s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database API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render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from dbapp1.books.models import Book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bookrecords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 =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Book.objects.order_by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('name')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    context={'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records':bookrecords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return render(request,'dbapp1/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showbooks.html',context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Retrieving Records From The DB: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/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To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retrieve students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from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we have to use an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attribute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called 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Student.objects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endParaRPr lang="en-IN" sz="2200" dirty="0">
              <a:latin typeface="Corbel" pitchFamily="34" charset="0"/>
            </a:endParaRPr>
          </a:p>
          <a:p>
            <a:pPr lvl="1"/>
            <a:endParaRPr lang="en-IN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attribute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is added to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every Model class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by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Django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 itself and It returns an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object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of class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Manager</a:t>
            </a:r>
            <a:endParaRPr lang="en-IN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Manager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is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interface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through which </a:t>
            </a:r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database query operations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are provided to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Django models</a:t>
            </a:r>
            <a:endParaRPr lang="en-IN" sz="19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Retrieving Records From The DB: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To fetch </a:t>
            </a:r>
            <a:r>
              <a:rPr lang="en-IN" dirty="0">
                <a:latin typeface="Corbel" pitchFamily="34" charset="0"/>
              </a:rPr>
              <a:t>a list of </a:t>
            </a:r>
            <a:r>
              <a:rPr lang="en-IN" b="1" i="1" dirty="0">
                <a:solidFill>
                  <a:srgbClr val="7030A0"/>
                </a:solidFill>
                <a:latin typeface="Corbel" pitchFamily="34" charset="0"/>
              </a:rPr>
              <a:t>all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Student</a:t>
            </a:r>
            <a:r>
              <a:rPr lang="en-IN" dirty="0">
                <a:latin typeface="Corbel" pitchFamily="34" charset="0"/>
              </a:rPr>
              <a:t> objects in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database</a:t>
            </a:r>
            <a:r>
              <a:rPr lang="en-IN" dirty="0">
                <a:latin typeface="Corbel" pitchFamily="34" charset="0"/>
              </a:rPr>
              <a:t> with the we call the method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all() </a:t>
            </a:r>
            <a:r>
              <a:rPr lang="en-IN" dirty="0">
                <a:latin typeface="Corbel" pitchFamily="34" charset="0"/>
              </a:rPr>
              <a:t>upon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Manager</a:t>
            </a:r>
            <a:r>
              <a:rPr lang="en-IN" dirty="0">
                <a:latin typeface="Corbel" pitchFamily="34" charset="0"/>
              </a:rPr>
              <a:t> object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IN" dirty="0">
                <a:latin typeface="Corbel" pitchFamily="34" charset="0"/>
              </a:rPr>
              <a:t> returns an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object </a:t>
            </a:r>
            <a:r>
              <a:rPr lang="en-IN" dirty="0">
                <a:latin typeface="Corbel" pitchFamily="34" charset="0"/>
              </a:rPr>
              <a:t>of the class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274320" lvl="1" indent="0">
              <a:buNone/>
            </a:pPr>
            <a:endParaRPr lang="en-IN" dirty="0">
              <a:latin typeface="Corbel" pitchFamily="34" charset="0"/>
            </a:endParaRP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r>
              <a:rPr lang="en-IN" sz="2000" dirty="0">
                <a:latin typeface="Corbel" pitchFamily="34" charset="0"/>
              </a:rPr>
              <a:t>A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sz="2000" dirty="0">
                <a:latin typeface="Corbel" pitchFamily="34" charset="0"/>
              </a:rPr>
              <a:t> is an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iterable</a:t>
            </a:r>
            <a:r>
              <a:rPr lang="en-IN" sz="2000" dirty="0">
                <a:latin typeface="Corbel" pitchFamily="34" charset="0"/>
              </a:rPr>
              <a:t> collection of objects of a given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IN" sz="2000" dirty="0">
                <a:latin typeface="Corbel" pitchFamily="34" charset="0"/>
              </a:rPr>
              <a:t> and allow us to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read</a:t>
            </a:r>
            <a:r>
              <a:rPr lang="en-IN" sz="2000" dirty="0">
                <a:latin typeface="Corbel" pitchFamily="34" charset="0"/>
              </a:rPr>
              <a:t>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data</a:t>
            </a:r>
            <a:r>
              <a:rPr lang="en-IN" sz="2000" dirty="0">
                <a:latin typeface="Corbel" pitchFamily="34" charset="0"/>
              </a:rPr>
              <a:t> from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filter </a:t>
            </a:r>
            <a:r>
              <a:rPr lang="en-IN" sz="2000" dirty="0">
                <a:latin typeface="Corbel" pitchFamily="34" charset="0"/>
              </a:rPr>
              <a:t>it and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order</a:t>
            </a:r>
            <a:r>
              <a:rPr lang="en-IN" sz="2000" dirty="0">
                <a:latin typeface="Corbel" pitchFamily="34" charset="0"/>
              </a:rPr>
              <a:t> it.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IN" dirty="0"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9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Retrieving Records From The DB: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So the  statement will be 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Student.objects.all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dirty="0">
                <a:latin typeface="Corbel" pitchFamily="34" charset="0"/>
              </a:rPr>
              <a:t>. </a:t>
            </a:r>
          </a:p>
          <a:p>
            <a:endParaRPr lang="en-IN" sz="2200" dirty="0">
              <a:latin typeface="Corbel" pitchFamily="34" charset="0"/>
            </a:endParaRPr>
          </a:p>
          <a:p>
            <a:pPr lvl="1"/>
            <a:endParaRPr lang="en-IN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Behind the scenes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 executes an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SQL SELECT </a:t>
            </a:r>
            <a:r>
              <a:rPr lang="en-IN" dirty="0">
                <a:latin typeface="Corbel" pitchFamily="34" charset="0"/>
              </a:rPr>
              <a:t>statement here.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41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Retrieving Count Of The Records From The DB: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Manager</a:t>
            </a:r>
            <a:r>
              <a:rPr lang="en-IN" dirty="0">
                <a:latin typeface="Corbel" pitchFamily="34" charset="0"/>
              </a:rPr>
              <a:t> object provides us another method called count()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IN" dirty="0">
                <a:latin typeface="Corbel" pitchFamily="34" charset="0"/>
              </a:rPr>
              <a:t> returns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total number of records </a:t>
            </a:r>
            <a:r>
              <a:rPr lang="en-IN" dirty="0">
                <a:latin typeface="Corbel" pitchFamily="34" charset="0"/>
              </a:rPr>
              <a:t>or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rows present </a:t>
            </a:r>
            <a:r>
              <a:rPr lang="en-IN" dirty="0">
                <a:latin typeface="Corbel" pitchFamily="34" charset="0"/>
              </a:rPr>
              <a:t>in the table with which our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IN" dirty="0">
                <a:latin typeface="Corbel" pitchFamily="34" charset="0"/>
              </a:rPr>
              <a:t> is connected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marL="274320" lvl="1" indent="0">
              <a:buNone/>
            </a:pPr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So the  statement will be 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Student.objects.count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dirty="0">
                <a:latin typeface="Corbel" pitchFamily="34" charset="0"/>
              </a:rPr>
              <a:t>. </a:t>
            </a:r>
          </a:p>
          <a:p>
            <a:endParaRPr lang="en-IN" sz="2200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Behind the scenes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 executes an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SQL COUNT(*) </a:t>
            </a:r>
            <a:r>
              <a:rPr lang="en-IN" dirty="0">
                <a:latin typeface="Corbel" pitchFamily="34" charset="0"/>
              </a:rPr>
              <a:t>function here.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13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Continuing</a:t>
            </a:r>
            <a:r>
              <a:rPr lang="en-US" sz="2400" dirty="0">
                <a:latin typeface="Corbel" pitchFamily="34" charset="0"/>
              </a:rPr>
              <a:t> with our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previous example </a:t>
            </a:r>
            <a:r>
              <a:rPr lang="en-US" sz="2400" dirty="0">
                <a:latin typeface="Corbel" pitchFamily="34" charset="0"/>
              </a:rPr>
              <a:t>, let’s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assume</a:t>
            </a:r>
            <a:r>
              <a:rPr lang="en-US" sz="2400" dirty="0">
                <a:latin typeface="Corbel" pitchFamily="34" charset="0"/>
              </a:rPr>
              <a:t> that we have stored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multiple student objects </a:t>
            </a:r>
            <a:r>
              <a:rPr lang="en-US" sz="2400" dirty="0">
                <a:latin typeface="Corbel" pitchFamily="34" charset="0"/>
              </a:rPr>
              <a:t>into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and now we want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retrieve them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, we would write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following code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school.models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Student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getAllStudentView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total_students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Student.objects.count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all_students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Student.objects.all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9-Accessing The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Corbel" pitchFamily="34" charset="0"/>
              </a:rPr>
              <a:t>The </a:t>
            </a: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US" sz="2300" dirty="0">
                <a:latin typeface="Corbel" pitchFamily="34" charset="0"/>
              </a:rPr>
              <a:t> </a:t>
            </a:r>
            <a:r>
              <a:rPr lang="en-US" sz="2300" b="1" dirty="0" err="1">
                <a:solidFill>
                  <a:srgbClr val="C00000"/>
                </a:solidFill>
                <a:latin typeface="Corbel" pitchFamily="34" charset="0"/>
              </a:rPr>
              <a:t>Student.objects.count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300" dirty="0">
                <a:latin typeface="Corbel" pitchFamily="34" charset="0"/>
              </a:rPr>
              <a:t>will return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total number of records </a:t>
            </a:r>
            <a:r>
              <a:rPr lang="en-US" sz="2300" dirty="0">
                <a:latin typeface="Corbel" pitchFamily="34" charset="0"/>
              </a:rPr>
              <a:t>in the database</a:t>
            </a:r>
          </a:p>
          <a:p>
            <a:endParaRPr lang="en-US" sz="2300" dirty="0">
              <a:latin typeface="Corbel" pitchFamily="34" charset="0"/>
            </a:endParaRPr>
          </a:p>
          <a:p>
            <a:endParaRPr lang="en-US" sz="2300" dirty="0">
              <a:latin typeface="Corbel" pitchFamily="34" charset="0"/>
            </a:endParaRPr>
          </a:p>
          <a:p>
            <a:endParaRPr lang="en-US" sz="2300" dirty="0">
              <a:latin typeface="Corbel" pitchFamily="34" charset="0"/>
            </a:endParaRPr>
          </a:p>
          <a:p>
            <a:r>
              <a:rPr lang="en-US" sz="2300" dirty="0">
                <a:latin typeface="Corbel" pitchFamily="34" charset="0"/>
              </a:rPr>
              <a:t>The </a:t>
            </a: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second statement </a:t>
            </a:r>
            <a:r>
              <a:rPr lang="en-US" sz="2300" b="1" dirty="0" err="1">
                <a:solidFill>
                  <a:srgbClr val="C00000"/>
                </a:solidFill>
                <a:latin typeface="Corbel" pitchFamily="34" charset="0"/>
              </a:rPr>
              <a:t>Student.objects.all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300" dirty="0">
                <a:latin typeface="Corbel" pitchFamily="34" charset="0"/>
              </a:rPr>
              <a:t>will return a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set of Student objects</a:t>
            </a:r>
          </a:p>
          <a:p>
            <a:endParaRPr lang="en-US" sz="23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300" dirty="0">
              <a:latin typeface="Corbel" pitchFamily="34" charset="0"/>
            </a:endParaRPr>
          </a:p>
          <a:p>
            <a:endParaRPr lang="en-US" sz="2300" dirty="0">
              <a:latin typeface="Corbel" pitchFamily="34" charset="0"/>
            </a:endParaRPr>
          </a:p>
          <a:p>
            <a:r>
              <a:rPr lang="en-US" sz="2300" dirty="0">
                <a:latin typeface="Corbel" pitchFamily="34" charset="0"/>
              </a:rPr>
              <a:t>This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set</a:t>
            </a:r>
            <a:r>
              <a:rPr lang="en-US" sz="23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300" dirty="0">
                <a:latin typeface="Corbel" pitchFamily="34" charset="0"/>
              </a:rPr>
              <a:t>is an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300" dirty="0">
                <a:latin typeface="Corbel" pitchFamily="34" charset="0"/>
              </a:rPr>
              <a:t> of the class </a:t>
            </a:r>
            <a:r>
              <a:rPr lang="en-US" sz="2300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US" sz="2300" dirty="0">
                <a:latin typeface="Corbel" pitchFamily="34" charset="0"/>
              </a:rPr>
              <a:t> in 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Django</a:t>
            </a:r>
          </a:p>
          <a:p>
            <a:endParaRPr lang="en-US" sz="23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9/10-AccessingRendering The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Book Model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Based on </a:t>
            </a:r>
            <a:r>
              <a:rPr lang="en-US" sz="2300" dirty="0">
                <a:latin typeface="Corbel" pitchFamily="34" charset="0"/>
              </a:rPr>
              <a:t>our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previous discussion </a:t>
            </a:r>
            <a:r>
              <a:rPr lang="en-US" sz="2300" dirty="0">
                <a:latin typeface="Corbel" pitchFamily="34" charset="0"/>
              </a:rPr>
              <a:t>, try to </a:t>
            </a: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add</a:t>
            </a:r>
            <a:r>
              <a:rPr lang="en-US" sz="2300" dirty="0">
                <a:latin typeface="Corbel" pitchFamily="34" charset="0"/>
              </a:rPr>
              <a:t> and </a:t>
            </a: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retrieve</a:t>
            </a:r>
            <a:r>
              <a:rPr lang="en-US" sz="2300" dirty="0">
                <a:latin typeface="Corbel" pitchFamily="34" charset="0"/>
              </a:rPr>
              <a:t> records from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300" dirty="0">
                <a:latin typeface="Corbel" pitchFamily="34" charset="0"/>
              </a:rPr>
              <a:t> using our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Book model.</a:t>
            </a:r>
          </a:p>
          <a:p>
            <a:endParaRPr lang="en-US" sz="23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US" sz="2300" dirty="0">
                <a:latin typeface="Corbel" pitchFamily="34" charset="0"/>
              </a:rPr>
              <a:t> are the </a:t>
            </a:r>
            <a:r>
              <a:rPr lang="en-US" sz="2300" b="1" dirty="0">
                <a:solidFill>
                  <a:srgbClr val="002060"/>
                </a:solidFill>
                <a:latin typeface="Corbel" pitchFamily="34" charset="0"/>
              </a:rPr>
              <a:t>steps needed </a:t>
            </a:r>
            <a:r>
              <a:rPr lang="en-US" sz="2300" dirty="0">
                <a:latin typeface="Corbel" pitchFamily="34" charset="0"/>
              </a:rPr>
              <a:t>:</a:t>
            </a:r>
          </a:p>
          <a:p>
            <a:pPr lvl="1"/>
            <a:r>
              <a:rPr lang="en-US" sz="2000" dirty="0">
                <a:latin typeface="Corbel" pitchFamily="34" charset="0"/>
              </a:rPr>
              <a:t>Go to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US" sz="2000" dirty="0">
                <a:latin typeface="Corbel" pitchFamily="34" charset="0"/>
              </a:rPr>
              <a:t> and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create 2 views </a:t>
            </a:r>
            <a:r>
              <a:rPr lang="en-US" sz="2000" dirty="0">
                <a:latin typeface="Corbel" pitchFamily="34" charset="0"/>
              </a:rPr>
              <a:t>named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addBooksView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000" dirty="0">
                <a:latin typeface="Corbel" pitchFamily="34" charset="0"/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getBooksView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US" sz="2000" dirty="0">
                <a:latin typeface="Corbel" pitchFamily="34" charset="0"/>
              </a:rPr>
              <a:t>.</a:t>
            </a:r>
          </a:p>
          <a:p>
            <a:pPr lvl="1"/>
            <a:r>
              <a:rPr lang="en-US" sz="2000" dirty="0">
                <a:latin typeface="Corbel" pitchFamily="34" charset="0"/>
              </a:rPr>
              <a:t>The function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addBooksView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000" dirty="0">
                <a:latin typeface="Corbel" pitchFamily="34" charset="0"/>
              </a:rPr>
              <a:t>will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add 3 book records </a:t>
            </a:r>
            <a:r>
              <a:rPr lang="en-US" sz="2000" dirty="0">
                <a:latin typeface="Corbel" pitchFamily="34" charset="0"/>
              </a:rPr>
              <a:t>to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US" sz="2000" dirty="0">
                <a:latin typeface="Corbel" pitchFamily="34" charset="0"/>
              </a:rPr>
              <a:t>with the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following values:</a:t>
            </a:r>
          </a:p>
          <a:p>
            <a:pPr lvl="1"/>
            <a:endParaRPr lang="en-IN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910" y="4731722"/>
          <a:ext cx="78581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rbel" pitchFamily="34" charset="0"/>
                        </a:rPr>
                        <a:t>book_id</a:t>
                      </a:r>
                      <a:endParaRPr lang="en-IN" sz="16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rbel" pitchFamily="34" charset="0"/>
                        </a:rPr>
                        <a:t>book_name</a:t>
                      </a:r>
                      <a:endParaRPr lang="en-IN" sz="16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rbel" pitchFamily="34" charset="0"/>
                        </a:rPr>
                        <a:t>book_price</a:t>
                      </a:r>
                      <a:endParaRPr lang="en-IN" sz="16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rbel" pitchFamily="34" charset="0"/>
                        </a:rPr>
                        <a:t>subject</a:t>
                      </a:r>
                      <a:endParaRPr lang="en-IN" sz="16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rbel" pitchFamily="34" charset="0"/>
                        </a:rPr>
                        <a:t>pub_date</a:t>
                      </a:r>
                      <a:endParaRPr lang="en-IN" sz="16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101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Let Us C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250.0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C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2001-01-15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102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Mastering Python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450.0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Python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2014-10-21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103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Python Projects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350.0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Python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rbel" pitchFamily="34" charset="0"/>
                        </a:rPr>
                        <a:t>2016-04-09</a:t>
                      </a:r>
                      <a:endParaRPr lang="en-IN" sz="16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9/10-AccessingRendering The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Book Model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It will then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retrieve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number of books </a:t>
            </a:r>
            <a:r>
              <a:rPr lang="en-US" dirty="0">
                <a:latin typeface="Corbel" pitchFamily="34" charset="0"/>
              </a:rPr>
              <a:t>in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redirect</a:t>
            </a:r>
            <a:r>
              <a:rPr lang="en-US" dirty="0">
                <a:latin typeface="Corbel" pitchFamily="34" charset="0"/>
              </a:rPr>
              <a:t> the request to the template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result.html</a:t>
            </a:r>
            <a:r>
              <a:rPr lang="en-US" dirty="0">
                <a:latin typeface="Corbel" pitchFamily="34" charset="0"/>
              </a:rPr>
              <a:t> along with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book count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function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getBooksView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dirty="0">
                <a:latin typeface="Corbel" pitchFamily="34" charset="0"/>
              </a:rPr>
              <a:t>will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retrieve</a:t>
            </a:r>
            <a:r>
              <a:rPr lang="en-US" dirty="0">
                <a:latin typeface="Corbel" pitchFamily="34" charset="0"/>
              </a:rPr>
              <a:t> all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books</a:t>
            </a:r>
            <a:r>
              <a:rPr lang="en-US" dirty="0">
                <a:latin typeface="Corbel" pitchFamily="34" charset="0"/>
              </a:rPr>
              <a:t> from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US" dirty="0">
                <a:latin typeface="Corbel" pitchFamily="34" charset="0"/>
              </a:rPr>
              <a:t> ,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pack them </a:t>
            </a:r>
            <a:r>
              <a:rPr lang="en-US" dirty="0">
                <a:latin typeface="Corbel" pitchFamily="34" charset="0"/>
              </a:rPr>
              <a:t>in 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dirty="0">
                <a:latin typeface="Corbel" pitchFamily="34" charset="0"/>
              </a:rPr>
              <a:t> called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book_list</a:t>
            </a:r>
            <a:r>
              <a:rPr lang="en-US" dirty="0">
                <a:latin typeface="Corbel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redirect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request</a:t>
            </a:r>
            <a:r>
              <a:rPr lang="en-US" dirty="0">
                <a:latin typeface="Corbel" pitchFamily="34" charset="0"/>
              </a:rPr>
              <a:t> to the template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showbooks.html</a:t>
            </a:r>
            <a:r>
              <a:rPr lang="en-US" dirty="0">
                <a:latin typeface="Corbel" pitchFamily="34" charset="0"/>
              </a:rPr>
              <a:t> along with the list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book_list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IN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9/10-AccessingRendering The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Book Model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u="sng" dirty="0">
                <a:solidFill>
                  <a:srgbClr val="7030A0"/>
                </a:solidFill>
              </a:rPr>
              <a:t>views.py</a:t>
            </a:r>
            <a:endParaRPr lang="en-IN" sz="16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render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modeldemoapp1.models import Book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def </a:t>
            </a:r>
            <a:r>
              <a:rPr lang="en-IN" sz="1800" b="1" dirty="0" err="1">
                <a:solidFill>
                  <a:srgbClr val="0070C0"/>
                </a:solidFill>
                <a:latin typeface="Corbel" pitchFamily="34" charset="0"/>
              </a:rPr>
              <a:t>addBooksView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book1=Book(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book_id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=101,book_name="Let Us 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C",book_price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=250.0,subject="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C",pub_date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="2001-01-15")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book1.save()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book2=Book(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book_id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=102,book_name="Mastering 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Python",book_price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=450.0,subject="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Python",pub_date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="2014-10-21")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book2.save()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book3=Book(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book_id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=103,book_name="Python 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Projects",book_price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=350.0,subject="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Python",pub_date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="2016-04-09")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book3.save()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total_books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Book.objects.count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context={'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count':total_books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render(request,"modeldemoapp1/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result.html",context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br>
              <a:rPr lang="en-IN" sz="1600" b="1" dirty="0">
                <a:solidFill>
                  <a:srgbClr val="C00000"/>
                </a:solidFill>
              </a:rPr>
            </a:br>
            <a:endParaRPr lang="en-IN" sz="16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9/10-AccessingRendering The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Book Model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def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getBooksView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all_books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Book.objects.all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book_list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=[]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	for b in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all_books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		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book_list.append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(b)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context={'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book_list':book_list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render(request,"modeldemoapp1/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showbooks.html",context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lvl="1">
              <a:buNone/>
            </a:pPr>
            <a:endParaRPr lang="en-IN" sz="20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Corbel" pitchFamily="34" charset="0"/>
              </a:rPr>
              <a:t>Django’s</a:t>
            </a:r>
            <a:r>
              <a:rPr lang="en-US" sz="3200" b="1" dirty="0">
                <a:latin typeface="Corbel" pitchFamily="34" charset="0"/>
              </a:rPr>
              <a:t> Database Layer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Django’s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database layer </a:t>
            </a:r>
            <a:r>
              <a:rPr lang="en-US" sz="2400" dirty="0">
                <a:latin typeface="Corbel" pitchFamily="34" charset="0"/>
              </a:rPr>
              <a:t>contains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 important components </a:t>
            </a:r>
            <a:r>
              <a:rPr lang="en-US" sz="2400" dirty="0">
                <a:latin typeface="Corbel" pitchFamily="34" charset="0"/>
              </a:rPr>
              <a:t>which are: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Models </a:t>
            </a:r>
          </a:p>
          <a:p>
            <a:endParaRPr lang="en-US" sz="2200" b="1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ORM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Together</a:t>
            </a:r>
            <a:r>
              <a:rPr lang="en-US" sz="2400" dirty="0">
                <a:latin typeface="Corbel" pitchFamily="34" charset="0"/>
              </a:rPr>
              <a:t> these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2 components </a:t>
            </a:r>
            <a:r>
              <a:rPr lang="en-US" sz="2400" dirty="0">
                <a:latin typeface="Corbel" pitchFamily="34" charset="0"/>
              </a:rPr>
              <a:t>make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very easy </a:t>
            </a:r>
            <a:r>
              <a:rPr lang="en-US" sz="2400" dirty="0">
                <a:latin typeface="Corbel" pitchFamily="34" charset="0"/>
              </a:rPr>
              <a:t>for us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interact with the database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11- Designing The Template 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will have to</a:t>
            </a:r>
            <a:r>
              <a:rPr lang="en-US" sz="2400" dirty="0">
                <a:latin typeface="Corbel" pitchFamily="34" charset="0"/>
              </a:rPr>
              <a:t> code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result.html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showbooks.html </a:t>
            </a:r>
            <a:r>
              <a:rPr lang="en-US" sz="2400" dirty="0">
                <a:latin typeface="Corbel" pitchFamily="34" charset="0"/>
              </a:rPr>
              <a:t>pages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templates directory.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page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result.html</a:t>
            </a:r>
            <a:r>
              <a:rPr lang="en-US" sz="2400" dirty="0">
                <a:latin typeface="Corbel" pitchFamily="34" charset="0"/>
              </a:rPr>
              <a:t> will be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loaded </a:t>
            </a:r>
            <a:r>
              <a:rPr lang="en-US" sz="2400" dirty="0">
                <a:latin typeface="Corbel" pitchFamily="34" charset="0"/>
              </a:rPr>
              <a:t>when the user visits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root location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simply show </a:t>
            </a:r>
            <a:r>
              <a:rPr lang="en-US" sz="2400" dirty="0">
                <a:latin typeface="Corbel" pitchFamily="34" charset="0"/>
              </a:rPr>
              <a:t>the message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books have been added to the database</a:t>
            </a:r>
            <a:r>
              <a:rPr lang="en-US" sz="2400" dirty="0">
                <a:latin typeface="Corbel" pitchFamily="34" charset="0"/>
              </a:rPr>
              <a:t> along with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total number of books 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11- Designing The Template 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latin typeface="Corbel" pitchFamily="34" charset="0"/>
              </a:rPr>
              <a:t>desired output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result.html</a:t>
            </a:r>
            <a:r>
              <a:rPr lang="en-US" sz="2400" dirty="0">
                <a:latin typeface="Corbel" pitchFamily="34" charset="0"/>
              </a:rPr>
              <a:t>: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5992"/>
            <a:ext cx="9144000" cy="457200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11- Designing The Template 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result.html</a:t>
            </a:r>
            <a:r>
              <a:rPr lang="en-US" sz="2400" dirty="0">
                <a:latin typeface="Corbel" pitchFamily="34" charset="0"/>
              </a:rPr>
              <a:t>: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&lt;!DOCTYPE html&gt;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&lt;html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lang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&lt;title&gt;Books Inserted!&lt;/title&gt;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&lt;h2&gt;Books Successfully Added!&lt;/h2&gt;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Total {{count}} book{{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count|pluralize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}} added to the database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latin typeface="Corbel" pitchFamily="34" charset="0"/>
              </a:rPr>
              <a:t>Step 11- Designing The Template </a:t>
            </a:r>
            <a:endParaRPr lang="en-IN" sz="2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The page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showbooks.html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be loaded </a:t>
            </a:r>
            <a:r>
              <a:rPr lang="en-US" sz="2400" dirty="0">
                <a:latin typeface="Corbel" pitchFamily="34" charset="0"/>
              </a:rPr>
              <a:t>when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user visits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/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showbooks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displays complete details </a:t>
            </a:r>
            <a:r>
              <a:rPr lang="en-US" sz="2400" dirty="0">
                <a:latin typeface="Corbel" pitchFamily="34" charset="0"/>
              </a:rPr>
              <a:t>of all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books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</a:t>
            </a:r>
          </a:p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desired output</a:t>
            </a:r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0438"/>
            <a:ext cx="9144000" cy="335756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11- Designing The Template 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showbooks.html</a:t>
            </a:r>
            <a:r>
              <a:rPr lang="en-US" sz="2400" dirty="0">
                <a:latin typeface="Corbel" pitchFamily="34" charset="0"/>
              </a:rPr>
              <a:t>: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&lt;!DOCTYPE html&gt;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&lt;html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lang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&lt;title&gt;Book Details&lt;/title&gt;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&lt;h2&gt;Following are the books in the database&lt;/h2&gt;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&lt;table border='1'&gt;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&gt;&lt;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&gt;Book Id&lt;/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&gt;&lt;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&gt;Book Name&lt;/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&gt;&lt;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&gt;Book Price&lt;/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&gt;&lt;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&gt;Subject&lt;/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&gt;&lt;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&gt;Pub Date&lt;/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&gt;&lt;/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for b in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&gt;&lt;td&gt;{{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b.book_id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}}&lt;/td&gt;&lt;td&gt;{{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b.book_name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}}&lt;/td&gt;&lt;td&gt;{{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b.book_price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}}&lt;/td&gt;&lt;td&gt;{{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b.subject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}}&lt;/td&gt;&lt;td&gt;{{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b.pub_date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}}&lt;/td&gt;&lt;/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endfor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&lt;/table&gt;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12-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next step </a:t>
            </a:r>
            <a:r>
              <a:rPr lang="en-US" sz="2400" dirty="0">
                <a:latin typeface="Corbel" pitchFamily="34" charset="0"/>
              </a:rPr>
              <a:t>is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configure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URLs </a:t>
            </a:r>
            <a:r>
              <a:rPr lang="en-IN" sz="2400" dirty="0">
                <a:latin typeface="Corbel" pitchFamily="34" charset="0"/>
              </a:rPr>
              <a:t>at 2 places: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Inside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modeldemoapp1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directory’s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urls.py</a:t>
            </a:r>
            <a:r>
              <a:rPr lang="en-IN" dirty="0">
                <a:latin typeface="Corbel" pitchFamily="34" charset="0"/>
              </a:rPr>
              <a:t> file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Inside</a:t>
            </a:r>
            <a:r>
              <a:rPr lang="en-IN" dirty="0">
                <a:latin typeface="Corbel" pitchFamily="34" charset="0"/>
              </a:rPr>
              <a:t> the site’s main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12-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 a new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modeldemoapp1</a:t>
            </a:r>
            <a:r>
              <a:rPr lang="en-IN" sz="2400" dirty="0">
                <a:latin typeface="Corbel" pitchFamily="34" charset="0"/>
              </a:rPr>
              <a:t> folder and write the following code in it.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(modeldemoapp1/urls.py)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path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 import views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path('',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views.addBooksView,name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='add'),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showbooks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/',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views.getBooksView,name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='show')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12- Configuring The View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In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open the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modeldemoproj1</a:t>
            </a:r>
            <a:r>
              <a:rPr lang="en-IN" sz="2400" dirty="0">
                <a:latin typeface="Corbel" pitchFamily="34" charset="0"/>
              </a:rPr>
              <a:t> folder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update the code </a:t>
            </a:r>
            <a:r>
              <a:rPr lang="en-IN" sz="2400" dirty="0">
                <a:latin typeface="Corbel" pitchFamily="34" charset="0"/>
              </a:rPr>
              <a:t>in it as shown below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green.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(modeldemoproj1/urls.py)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include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path('admin/',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path('',include('modeldemoapp1.urls'))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13:Running The Server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To run our new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modeldemoapp1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go to the folder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modeldemoproj1 </a:t>
            </a:r>
            <a:r>
              <a:rPr lang="en-IN" sz="2000" dirty="0">
                <a:latin typeface="Corbel" pitchFamily="34" charset="0"/>
              </a:rPr>
              <a:t>by using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sz="2000" dirty="0">
                <a:latin typeface="Corbel" pitchFamily="34" charset="0"/>
              </a:rPr>
              <a:t> command and type the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sz="2000" dirty="0">
                <a:latin typeface="Corbel" pitchFamily="34" charset="0"/>
              </a:rPr>
              <a:t> command in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2" fontAlgn="base"/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 modeldemoproj1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The server runs </a:t>
            </a:r>
            <a:r>
              <a:rPr lang="en-IN" sz="2000" dirty="0">
                <a:latin typeface="Corbel" pitchFamily="34" charset="0"/>
              </a:rPr>
              <a:t>and we’ll see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output</a:t>
            </a:r>
            <a:r>
              <a:rPr lang="en-IN" sz="2000" dirty="0">
                <a:latin typeface="Corbel" pitchFamily="34" charset="0"/>
              </a:rPr>
              <a:t> like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following output </a:t>
            </a:r>
            <a:r>
              <a:rPr lang="en-IN" sz="2000" dirty="0">
                <a:latin typeface="Corbel" pitchFamily="34" charset="0"/>
              </a:rPr>
              <a:t>in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sz="2000" dirty="0">
                <a:latin typeface="Corbel" pitchFamily="34" charset="0"/>
              </a:rPr>
              <a:t>: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00570"/>
            <a:ext cx="8858312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14: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400" dirty="0">
                <a:latin typeface="Corbel" pitchFamily="34" charset="0"/>
              </a:rPr>
              <a:t> the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http://127.0.0.1:8000</a:t>
            </a:r>
            <a:r>
              <a:rPr lang="en-IN" sz="2400" dirty="0">
                <a:latin typeface="Corbel" pitchFamily="34" charset="0"/>
              </a:rPr>
              <a:t> URL in the terminal output </a:t>
            </a:r>
          </a:p>
          <a:p>
            <a:pPr fontAlgn="base">
              <a:buNone/>
            </a:pPr>
            <a:r>
              <a:rPr lang="en-IN" sz="2400" dirty="0">
                <a:latin typeface="Corbel" pitchFamily="34" charset="0"/>
              </a:rPr>
              <a:t>window to open default browser to that address. This will load the </a:t>
            </a:r>
          </a:p>
          <a:p>
            <a:pPr fontAlgn="base">
              <a:buNone/>
            </a:pPr>
            <a:r>
              <a:rPr lang="en-IN" sz="2400" dirty="0">
                <a:latin typeface="Corbel" pitchFamily="34" charset="0"/>
              </a:rPr>
              <a:t>page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result.html</a:t>
            </a:r>
            <a:r>
              <a:rPr lang="en-IN" sz="2400" dirty="0">
                <a:latin typeface="Corbel" pitchFamily="34" charset="0"/>
              </a:rPr>
              <a:t> with the following output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86123"/>
            <a:ext cx="8715436" cy="3399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i="1" dirty="0"/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IN" sz="2400" dirty="0">
                <a:latin typeface="Corbel" pitchFamily="34" charset="0"/>
              </a:rPr>
              <a:t> imported from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django.db</a:t>
            </a:r>
            <a:r>
              <a:rPr lang="en-IN" sz="2400" dirty="0">
                <a:latin typeface="Corbel" pitchFamily="34" charset="0"/>
              </a:rPr>
              <a:t> library that acts as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bridge</a:t>
            </a:r>
            <a:r>
              <a:rPr lang="en-IN" sz="2400" dirty="0">
                <a:latin typeface="Corbel" pitchFamily="34" charset="0"/>
              </a:rPr>
              <a:t> between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database code </a:t>
            </a:r>
            <a:r>
              <a:rPr lang="en-IN" sz="2400" dirty="0">
                <a:latin typeface="Corbel" pitchFamily="34" charset="0"/>
              </a:rPr>
              <a:t>and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db server</a:t>
            </a:r>
            <a:r>
              <a:rPr lang="en-IN" sz="2400" dirty="0">
                <a:latin typeface="Corbel" pitchFamily="34" charset="0"/>
              </a:rPr>
              <a:t>. 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representation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 structure </a:t>
            </a:r>
            <a:r>
              <a:rPr lang="en-IN" sz="2400" dirty="0">
                <a:latin typeface="Corbel" pitchFamily="34" charset="0"/>
              </a:rPr>
              <a:t>used by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website.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will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directly relate </a:t>
            </a:r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data-structure</a:t>
            </a:r>
            <a:r>
              <a:rPr lang="en-IN" sz="2400" dirty="0">
                <a:latin typeface="Corbel" pitchFamily="34" charset="0"/>
              </a:rPr>
              <a:t> with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so that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we don’t have </a:t>
            </a:r>
            <a:r>
              <a:rPr lang="en-IN" sz="2400">
                <a:latin typeface="Corbel" pitchFamily="34" charset="0"/>
              </a:rPr>
              <a:t>to write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SQL</a:t>
            </a:r>
            <a:r>
              <a:rPr lang="en-IN" sz="2400" dirty="0">
                <a:latin typeface="Corbel" pitchFamily="34" charset="0"/>
              </a:rPr>
              <a:t> for the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14: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200" dirty="0">
                <a:latin typeface="Corbel" pitchFamily="34" charset="0"/>
              </a:rPr>
              <a:t> Now type the </a:t>
            </a:r>
            <a:r>
              <a:rPr lang="en-IN" sz="2200" dirty="0" err="1">
                <a:latin typeface="Corbel" pitchFamily="34" charset="0"/>
              </a:rPr>
              <a:t>url</a:t>
            </a:r>
            <a:r>
              <a:rPr lang="en-IN" sz="2200" dirty="0">
                <a:latin typeface="Corbel" pitchFamily="34" charset="0"/>
              </a:rPr>
              <a:t>  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http://127.0.0.1:8000/showbooks</a:t>
            </a:r>
            <a:r>
              <a:rPr lang="en-IN" sz="2200" dirty="0">
                <a:latin typeface="Corbel" pitchFamily="34" charset="0"/>
              </a:rPr>
              <a:t> and </a:t>
            </a:r>
          </a:p>
          <a:p>
            <a:pPr fontAlgn="base">
              <a:buNone/>
            </a:pPr>
            <a:r>
              <a:rPr lang="en-IN" sz="2200" dirty="0">
                <a:latin typeface="Corbel" pitchFamily="34" charset="0"/>
              </a:rPr>
              <a:t>this will load the will load the page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showbooks.html</a:t>
            </a:r>
            <a:r>
              <a:rPr lang="en-IN" sz="2200" dirty="0">
                <a:latin typeface="Corbel" pitchFamily="34" charset="0"/>
              </a:rPr>
              <a:t> with the following </a:t>
            </a:r>
          </a:p>
          <a:p>
            <a:pPr fontAlgn="base">
              <a:buNone/>
            </a:pPr>
            <a:r>
              <a:rPr lang="en-IN" sz="2200" dirty="0">
                <a:latin typeface="Corbel" pitchFamily="34" charset="0"/>
              </a:rPr>
              <a:t>output</a:t>
            </a:r>
            <a:endParaRPr lang="en-IN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15436" cy="3899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Model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i="1" dirty="0"/>
              <a:t>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 simple words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 allows us to do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following things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Create tables and define relationships between them.</a:t>
            </a:r>
          </a:p>
          <a:p>
            <a:pPr lvl="1"/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Modify tables and relationships between them.</a:t>
            </a:r>
          </a:p>
          <a:p>
            <a:pPr lvl="1"/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Access data stored in tables using 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 ORM (without writing raw SQL).</a:t>
            </a:r>
          </a:p>
          <a:p>
            <a:pPr>
              <a:buNone/>
            </a:pPr>
            <a:br>
              <a:rPr lang="en-IN" sz="2200" dirty="0">
                <a:hlinkClick r:id="rId2"/>
              </a:rPr>
            </a:b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ORM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term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ORM</a:t>
            </a:r>
            <a:r>
              <a:rPr lang="en-IN" sz="2400" dirty="0">
                <a:latin typeface="Corbel" pitchFamily="34" charset="0"/>
              </a:rPr>
              <a:t> stands 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Object relational Mapping </a:t>
            </a:r>
            <a:r>
              <a:rPr lang="en-IN" sz="2400" dirty="0">
                <a:latin typeface="Corbel" pitchFamily="34" charset="0"/>
              </a:rPr>
              <a:t>and it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powerful programming technique </a:t>
            </a:r>
            <a:r>
              <a:rPr lang="en-IN" sz="2400" dirty="0">
                <a:latin typeface="Corbel" pitchFamily="34" charset="0"/>
              </a:rPr>
              <a:t>that makes working with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relational databases </a:t>
            </a:r>
            <a:r>
              <a:rPr lang="en-IN" sz="2400" dirty="0">
                <a:latin typeface="Corbel" pitchFamily="34" charset="0"/>
              </a:rPr>
              <a:t>much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easier.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ORM</a:t>
            </a:r>
            <a:r>
              <a:rPr lang="en-IN" sz="2400" dirty="0">
                <a:latin typeface="Corbel" pitchFamily="34" charset="0"/>
              </a:rPr>
              <a:t> tool provides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simple mapping </a:t>
            </a:r>
            <a:r>
              <a:rPr lang="en-IN" sz="2400" dirty="0">
                <a:latin typeface="Corbel" pitchFamily="34" charset="0"/>
              </a:rPr>
              <a:t>between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>
                <a:latin typeface="Corbel" pitchFamily="34" charset="0"/>
              </a:rPr>
              <a:t> (the ‘O’ in ORM) and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underlying database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This means </a:t>
            </a:r>
            <a:r>
              <a:rPr lang="en-IN" sz="2400" dirty="0">
                <a:latin typeface="Corbel" pitchFamily="34" charset="0"/>
              </a:rPr>
              <a:t>that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programmer</a:t>
            </a:r>
            <a:r>
              <a:rPr lang="en-IN" sz="2400" dirty="0">
                <a:latin typeface="Corbel" pitchFamily="34" charset="0"/>
              </a:rPr>
              <a:t> doesn’t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need to know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structure</a:t>
            </a:r>
            <a:r>
              <a:rPr lang="en-IN" sz="2400" dirty="0">
                <a:latin typeface="Corbel" pitchFamily="34" charset="0"/>
              </a:rPr>
              <a:t>, nor does it require complex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SQL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manipulate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retrieve</a:t>
            </a:r>
            <a:r>
              <a:rPr lang="en-IN" sz="2400" dirty="0">
                <a:latin typeface="Corbel" pitchFamily="34" charset="0"/>
              </a:rPr>
              <a:t>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7328</TotalTime>
  <Words>4447</Words>
  <Application>Microsoft Office PowerPoint</Application>
  <PresentationFormat>On-screen Show (4:3)</PresentationFormat>
  <Paragraphs>634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Drawbacks Of Traditional Way Of DB Programming</vt:lpstr>
      <vt:lpstr>Drawbacks Of Traditional Way Of DB Programming</vt:lpstr>
      <vt:lpstr>Drawbacks Of Traditional Way Of DB Programming</vt:lpstr>
      <vt:lpstr>Django’s Database Layer</vt:lpstr>
      <vt:lpstr>Introduction To Model</vt:lpstr>
      <vt:lpstr>Introduction To Model</vt:lpstr>
      <vt:lpstr>Introduction To ORM</vt:lpstr>
      <vt:lpstr>Understanding ORM</vt:lpstr>
      <vt:lpstr>Understanding ORM</vt:lpstr>
      <vt:lpstr>Understanding ORM</vt:lpstr>
      <vt:lpstr>Understanding ORM</vt:lpstr>
      <vt:lpstr>Supported Databases</vt:lpstr>
      <vt:lpstr>Supported Databases</vt:lpstr>
      <vt:lpstr>How To Use Models ?</vt:lpstr>
      <vt:lpstr>Steps Needed For  Using Models</vt:lpstr>
      <vt:lpstr>Performing Initial Steps</vt:lpstr>
      <vt:lpstr>Performing Initial Steps</vt:lpstr>
      <vt:lpstr>Performing Initial Steps</vt:lpstr>
      <vt:lpstr>Steps For Using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Rules For Field Names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8-Syncing Model  With The DB</vt:lpstr>
      <vt:lpstr>Step 8-Syncing Model  With The DB</vt:lpstr>
      <vt:lpstr>Step 8-Syncing Model  With The DB</vt:lpstr>
      <vt:lpstr>Step 8-Syncing Model  With The DB</vt:lpstr>
      <vt:lpstr>Step 8-Syncing Model  With The DB</vt:lpstr>
      <vt:lpstr>Step 8-Syncing Model  With The DB</vt:lpstr>
      <vt:lpstr>Step 8-Syncing Model  With The DB</vt:lpstr>
      <vt:lpstr>Step 8-Syncing Model  With The DB</vt:lpstr>
      <vt:lpstr>Important Migrations Commands</vt:lpstr>
      <vt:lpstr>Important Migrations Commands</vt:lpstr>
      <vt:lpstr>Checking Out Our Tables</vt:lpstr>
      <vt:lpstr>Checking Out Our Tables</vt:lpstr>
      <vt:lpstr>Step 9-Accessing The Model</vt:lpstr>
      <vt:lpstr>Step 9-Accessing The Model</vt:lpstr>
      <vt:lpstr>Step 9-Accessing The Model</vt:lpstr>
      <vt:lpstr>Step 9-Accessing The Model</vt:lpstr>
      <vt:lpstr>Step 9-Accessing The Model</vt:lpstr>
      <vt:lpstr>Step 9-Accessing The Model</vt:lpstr>
      <vt:lpstr>Step 9-Accessing The Model</vt:lpstr>
      <vt:lpstr>Step 9-Accessing The Model</vt:lpstr>
      <vt:lpstr>Step 9-Accessing The Model</vt:lpstr>
      <vt:lpstr>Step 9/10-AccessingRendering The  Book Model</vt:lpstr>
      <vt:lpstr>Step 9/10-AccessingRendering The  Book Model</vt:lpstr>
      <vt:lpstr>Step 9/10-AccessingRendering The  Book Model</vt:lpstr>
      <vt:lpstr>Step 9/10-AccessingRendering The  Book Model</vt:lpstr>
      <vt:lpstr>Step 11- Designing The Template </vt:lpstr>
      <vt:lpstr>Step 11- Designing The Template </vt:lpstr>
      <vt:lpstr>Step 11- Designing The Template </vt:lpstr>
      <vt:lpstr>Step 11- Designing The Template </vt:lpstr>
      <vt:lpstr>Step 11- Designing The Template </vt:lpstr>
      <vt:lpstr>Step 12- Configuring The View In Url</vt:lpstr>
      <vt:lpstr>Step 12- Configuring The View In Url</vt:lpstr>
      <vt:lpstr>Step 12- Configuring The View In Url</vt:lpstr>
      <vt:lpstr>Step 13:Running The Server</vt:lpstr>
      <vt:lpstr>Step 14: Opening The Page</vt:lpstr>
      <vt:lpstr>Step 14: Opening The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605</cp:revision>
  <dcterms:created xsi:type="dcterms:W3CDTF">2015-12-21T13:46:48Z</dcterms:created>
  <dcterms:modified xsi:type="dcterms:W3CDTF">2022-06-03T14:20:10Z</dcterms:modified>
</cp:coreProperties>
</file>