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702" r:id="rId4"/>
    <p:sldId id="764" r:id="rId5"/>
    <p:sldId id="765" r:id="rId6"/>
    <p:sldId id="766" r:id="rId7"/>
    <p:sldId id="767" r:id="rId8"/>
    <p:sldId id="768" r:id="rId9"/>
    <p:sldId id="800" r:id="rId10"/>
    <p:sldId id="799" r:id="rId11"/>
    <p:sldId id="770" r:id="rId12"/>
    <p:sldId id="771" r:id="rId13"/>
    <p:sldId id="772" r:id="rId14"/>
    <p:sldId id="773" r:id="rId15"/>
    <p:sldId id="775" r:id="rId16"/>
    <p:sldId id="776" r:id="rId17"/>
    <p:sldId id="801" r:id="rId18"/>
    <p:sldId id="802" r:id="rId19"/>
    <p:sldId id="803" r:id="rId20"/>
    <p:sldId id="806" r:id="rId21"/>
    <p:sldId id="777" r:id="rId22"/>
    <p:sldId id="778" r:id="rId23"/>
    <p:sldId id="804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87" r:id="rId33"/>
    <p:sldId id="805" r:id="rId34"/>
    <p:sldId id="789" r:id="rId35"/>
    <p:sldId id="790" r:id="rId36"/>
    <p:sldId id="807" r:id="rId37"/>
    <p:sldId id="791" r:id="rId38"/>
    <p:sldId id="792" r:id="rId39"/>
    <p:sldId id="794" r:id="rId40"/>
    <p:sldId id="795" r:id="rId41"/>
    <p:sldId id="796" r:id="rId42"/>
    <p:sldId id="797" r:id="rId43"/>
    <p:sldId id="7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B7A2D00-8BD4-4400-8B4A-EC9AFE2B3CE8}"/>
    <pc:docChg chg="modSld">
      <pc:chgData name="Sharma Computer Academy" userId="08476b32c11f4418" providerId="LiveId" clId="{BB7A2D00-8BD4-4400-8B4A-EC9AFE2B3CE8}" dt="2022-06-09T06:01:31.708" v="37" actId="113"/>
      <pc:docMkLst>
        <pc:docMk/>
      </pc:docMkLst>
      <pc:sldChg chg="modSp">
        <pc:chgData name="Sharma Computer Academy" userId="08476b32c11f4418" providerId="LiveId" clId="{BB7A2D00-8BD4-4400-8B4A-EC9AFE2B3CE8}" dt="2022-06-09T06:01:31.708" v="37" actId="113"/>
        <pc:sldMkLst>
          <pc:docMk/>
          <pc:sldMk cId="0" sldId="770"/>
        </pc:sldMkLst>
        <pc:spChg chg="mod">
          <ac:chgData name="Sharma Computer Academy" userId="08476b32c11f4418" providerId="LiveId" clId="{BB7A2D00-8BD4-4400-8B4A-EC9AFE2B3CE8}" dt="2022-06-09T06:01:31.708" v="37" actId="113"/>
          <ac:spMkLst>
            <pc:docMk/>
            <pc:sldMk cId="0" sldId="7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7A2D00-8BD4-4400-8B4A-EC9AFE2B3CE8}" dt="2022-06-09T06:01:17.005" v="35" actId="113"/>
        <pc:sldMkLst>
          <pc:docMk/>
          <pc:sldMk cId="0" sldId="799"/>
        </pc:sldMkLst>
        <pc:spChg chg="mod">
          <ac:chgData name="Sharma Computer Academy" userId="08476b32c11f4418" providerId="LiveId" clId="{BB7A2D00-8BD4-4400-8B4A-EC9AFE2B3CE8}" dt="2022-06-09T06:01:17.005" v="35" actId="113"/>
          <ac:spMkLst>
            <pc:docMk/>
            <pc:sldMk cId="0" sldId="79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D1339FE1-810C-4980-A24E-378F9FD7E6CC}"/>
    <pc:docChg chg="modSld">
      <pc:chgData name="Sharma Computer Academy" userId="08476b32c11f4418" providerId="LiveId" clId="{D1339FE1-810C-4980-A24E-378F9FD7E6CC}" dt="2021-04-24T06:15:46.495" v="118"/>
      <pc:docMkLst>
        <pc:docMk/>
      </pc:docMkLst>
      <pc:sldChg chg="modSp modAnim">
        <pc:chgData name="Sharma Computer Academy" userId="08476b32c11f4418" providerId="LiveId" clId="{D1339FE1-810C-4980-A24E-378F9FD7E6CC}" dt="2021-04-24T05:54:52.741" v="5" actId="115"/>
        <pc:sldMkLst>
          <pc:docMk/>
          <pc:sldMk cId="0" sldId="702"/>
        </pc:sldMkLst>
        <pc:spChg chg="mod">
          <ac:chgData name="Sharma Computer Academy" userId="08476b32c11f4418" providerId="LiveId" clId="{D1339FE1-810C-4980-A24E-378F9FD7E6CC}" dt="2021-04-24T05:54:52.741" v="5" actId="115"/>
          <ac:spMkLst>
            <pc:docMk/>
            <pc:sldMk cId="0" sldId="70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D1339FE1-810C-4980-A24E-378F9FD7E6CC}" dt="2021-04-24T05:55:36.923" v="6"/>
        <pc:sldMkLst>
          <pc:docMk/>
          <pc:sldMk cId="0" sldId="768"/>
        </pc:sldMkLst>
      </pc:sldChg>
      <pc:sldChg chg="modAnim">
        <pc:chgData name="Sharma Computer Academy" userId="08476b32c11f4418" providerId="LiveId" clId="{D1339FE1-810C-4980-A24E-378F9FD7E6CC}" dt="2021-04-24T05:56:53.077" v="17"/>
        <pc:sldMkLst>
          <pc:docMk/>
          <pc:sldMk cId="0" sldId="770"/>
        </pc:sldMkLst>
      </pc:sldChg>
      <pc:sldChg chg="modAnim">
        <pc:chgData name="Sharma Computer Academy" userId="08476b32c11f4418" providerId="LiveId" clId="{D1339FE1-810C-4980-A24E-378F9FD7E6CC}" dt="2021-04-24T05:57:12.684" v="20"/>
        <pc:sldMkLst>
          <pc:docMk/>
          <pc:sldMk cId="0" sldId="771"/>
        </pc:sldMkLst>
      </pc:sldChg>
      <pc:sldChg chg="modAnim">
        <pc:chgData name="Sharma Computer Academy" userId="08476b32c11f4418" providerId="LiveId" clId="{D1339FE1-810C-4980-A24E-378F9FD7E6CC}" dt="2021-04-24T05:57:28.066" v="22"/>
        <pc:sldMkLst>
          <pc:docMk/>
          <pc:sldMk cId="0" sldId="773"/>
        </pc:sldMkLst>
      </pc:sldChg>
      <pc:sldChg chg="modAnim">
        <pc:chgData name="Sharma Computer Academy" userId="08476b32c11f4418" providerId="LiveId" clId="{D1339FE1-810C-4980-A24E-378F9FD7E6CC}" dt="2021-04-24T05:58:49.300" v="26"/>
        <pc:sldMkLst>
          <pc:docMk/>
          <pc:sldMk cId="0" sldId="775"/>
        </pc:sldMkLst>
      </pc:sldChg>
      <pc:sldChg chg="modAnim">
        <pc:chgData name="Sharma Computer Academy" userId="08476b32c11f4418" providerId="LiveId" clId="{D1339FE1-810C-4980-A24E-378F9FD7E6CC}" dt="2021-04-24T05:59:02.163" v="29"/>
        <pc:sldMkLst>
          <pc:docMk/>
          <pc:sldMk cId="0" sldId="776"/>
        </pc:sldMkLst>
      </pc:sldChg>
      <pc:sldChg chg="modAnim">
        <pc:chgData name="Sharma Computer Academy" userId="08476b32c11f4418" providerId="LiveId" clId="{D1339FE1-810C-4980-A24E-378F9FD7E6CC}" dt="2021-04-24T06:02:34.263" v="49"/>
        <pc:sldMkLst>
          <pc:docMk/>
          <pc:sldMk cId="0" sldId="779"/>
        </pc:sldMkLst>
      </pc:sldChg>
      <pc:sldChg chg="modSp modAnim">
        <pc:chgData name="Sharma Computer Academy" userId="08476b32c11f4418" providerId="LiveId" clId="{D1339FE1-810C-4980-A24E-378F9FD7E6CC}" dt="2021-04-24T06:04:07.368" v="59"/>
        <pc:sldMkLst>
          <pc:docMk/>
          <pc:sldMk cId="0" sldId="780"/>
        </pc:sldMkLst>
        <pc:spChg chg="mod">
          <ac:chgData name="Sharma Computer Academy" userId="08476b32c11f4418" providerId="LiveId" clId="{D1339FE1-810C-4980-A24E-378F9FD7E6CC}" dt="2021-04-24T06:03:04.705" v="53" actId="6549"/>
          <ac:spMkLst>
            <pc:docMk/>
            <pc:sldMk cId="0" sldId="78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D1339FE1-810C-4980-A24E-378F9FD7E6CC}" dt="2021-04-24T06:04:16.735" v="61"/>
        <pc:sldMkLst>
          <pc:docMk/>
          <pc:sldMk cId="0" sldId="781"/>
        </pc:sldMkLst>
      </pc:sldChg>
      <pc:sldChg chg="modAnim">
        <pc:chgData name="Sharma Computer Academy" userId="08476b32c11f4418" providerId="LiveId" clId="{D1339FE1-810C-4980-A24E-378F9FD7E6CC}" dt="2021-04-24T06:04:34.439" v="65"/>
        <pc:sldMkLst>
          <pc:docMk/>
          <pc:sldMk cId="0" sldId="782"/>
        </pc:sldMkLst>
      </pc:sldChg>
      <pc:sldChg chg="modAnim">
        <pc:chgData name="Sharma Computer Academy" userId="08476b32c11f4418" providerId="LiveId" clId="{D1339FE1-810C-4980-A24E-378F9FD7E6CC}" dt="2021-04-24T06:04:57.909" v="69"/>
        <pc:sldMkLst>
          <pc:docMk/>
          <pc:sldMk cId="0" sldId="783"/>
        </pc:sldMkLst>
      </pc:sldChg>
      <pc:sldChg chg="modAnim">
        <pc:chgData name="Sharma Computer Academy" userId="08476b32c11f4418" providerId="LiveId" clId="{D1339FE1-810C-4980-A24E-378F9FD7E6CC}" dt="2021-04-24T06:07:18.959" v="71"/>
        <pc:sldMkLst>
          <pc:docMk/>
          <pc:sldMk cId="0" sldId="784"/>
        </pc:sldMkLst>
      </pc:sldChg>
      <pc:sldChg chg="modAnim">
        <pc:chgData name="Sharma Computer Academy" userId="08476b32c11f4418" providerId="LiveId" clId="{D1339FE1-810C-4980-A24E-378F9FD7E6CC}" dt="2021-04-24T06:08:25.252" v="77"/>
        <pc:sldMkLst>
          <pc:docMk/>
          <pc:sldMk cId="0" sldId="786"/>
        </pc:sldMkLst>
      </pc:sldChg>
      <pc:sldChg chg="modAnim">
        <pc:chgData name="Sharma Computer Academy" userId="08476b32c11f4418" providerId="LiveId" clId="{D1339FE1-810C-4980-A24E-378F9FD7E6CC}" dt="2021-04-24T06:10:13.108" v="82"/>
        <pc:sldMkLst>
          <pc:docMk/>
          <pc:sldMk cId="0" sldId="787"/>
        </pc:sldMkLst>
      </pc:sldChg>
      <pc:sldChg chg="modAnim">
        <pc:chgData name="Sharma Computer Academy" userId="08476b32c11f4418" providerId="LiveId" clId="{D1339FE1-810C-4980-A24E-378F9FD7E6CC}" dt="2021-04-24T06:11:27.535" v="89"/>
        <pc:sldMkLst>
          <pc:docMk/>
          <pc:sldMk cId="0" sldId="789"/>
        </pc:sldMkLst>
      </pc:sldChg>
      <pc:sldChg chg="modAnim">
        <pc:chgData name="Sharma Computer Academy" userId="08476b32c11f4418" providerId="LiveId" clId="{D1339FE1-810C-4980-A24E-378F9FD7E6CC}" dt="2021-04-24T06:11:41.728" v="90"/>
        <pc:sldMkLst>
          <pc:docMk/>
          <pc:sldMk cId="0" sldId="790"/>
        </pc:sldMkLst>
      </pc:sldChg>
      <pc:sldChg chg="modAnim">
        <pc:chgData name="Sharma Computer Academy" userId="08476b32c11f4418" providerId="LiveId" clId="{D1339FE1-810C-4980-A24E-378F9FD7E6CC}" dt="2021-04-24T06:13:42.610" v="100"/>
        <pc:sldMkLst>
          <pc:docMk/>
          <pc:sldMk cId="0" sldId="791"/>
        </pc:sldMkLst>
      </pc:sldChg>
      <pc:sldChg chg="modAnim">
        <pc:chgData name="Sharma Computer Academy" userId="08476b32c11f4418" providerId="LiveId" clId="{D1339FE1-810C-4980-A24E-378F9FD7E6CC}" dt="2021-04-24T06:13:53.466" v="102"/>
        <pc:sldMkLst>
          <pc:docMk/>
          <pc:sldMk cId="0" sldId="792"/>
        </pc:sldMkLst>
      </pc:sldChg>
      <pc:sldChg chg="modAnim">
        <pc:chgData name="Sharma Computer Academy" userId="08476b32c11f4418" providerId="LiveId" clId="{D1339FE1-810C-4980-A24E-378F9FD7E6CC}" dt="2021-04-24T06:14:12.001" v="105"/>
        <pc:sldMkLst>
          <pc:docMk/>
          <pc:sldMk cId="0" sldId="794"/>
        </pc:sldMkLst>
      </pc:sldChg>
      <pc:sldChg chg="modAnim">
        <pc:chgData name="Sharma Computer Academy" userId="08476b32c11f4418" providerId="LiveId" clId="{D1339FE1-810C-4980-A24E-378F9FD7E6CC}" dt="2021-04-24T06:14:41.907" v="109"/>
        <pc:sldMkLst>
          <pc:docMk/>
          <pc:sldMk cId="0" sldId="795"/>
        </pc:sldMkLst>
      </pc:sldChg>
      <pc:sldChg chg="modSp modAnim">
        <pc:chgData name="Sharma Computer Academy" userId="08476b32c11f4418" providerId="LiveId" clId="{D1339FE1-810C-4980-A24E-378F9FD7E6CC}" dt="2021-04-24T06:15:31.855" v="114"/>
        <pc:sldMkLst>
          <pc:docMk/>
          <pc:sldMk cId="0" sldId="796"/>
        </pc:sldMkLst>
        <pc:spChg chg="mod">
          <ac:chgData name="Sharma Computer Academy" userId="08476b32c11f4418" providerId="LiveId" clId="{D1339FE1-810C-4980-A24E-378F9FD7E6CC}" dt="2021-04-24T06:15:01.324" v="113" actId="113"/>
          <ac:spMkLst>
            <pc:docMk/>
            <pc:sldMk cId="0" sldId="796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D1339FE1-810C-4980-A24E-378F9FD7E6CC}" dt="2021-04-24T06:15:46.495" v="118"/>
        <pc:sldMkLst>
          <pc:docMk/>
          <pc:sldMk cId="0" sldId="797"/>
        </pc:sldMkLst>
      </pc:sldChg>
      <pc:sldChg chg="modAnim">
        <pc:chgData name="Sharma Computer Academy" userId="08476b32c11f4418" providerId="LiveId" clId="{D1339FE1-810C-4980-A24E-378F9FD7E6CC}" dt="2021-04-24T05:56:25.706" v="14"/>
        <pc:sldMkLst>
          <pc:docMk/>
          <pc:sldMk cId="0" sldId="799"/>
        </pc:sldMkLst>
      </pc:sldChg>
      <pc:sldChg chg="modAnim">
        <pc:chgData name="Sharma Computer Academy" userId="08476b32c11f4418" providerId="LiveId" clId="{D1339FE1-810C-4980-A24E-378F9FD7E6CC}" dt="2021-04-24T05:55:44.875" v="8"/>
        <pc:sldMkLst>
          <pc:docMk/>
          <pc:sldMk cId="0" sldId="800"/>
        </pc:sldMkLst>
      </pc:sldChg>
      <pc:sldChg chg="modAnim">
        <pc:chgData name="Sharma Computer Academy" userId="08476b32c11f4418" providerId="LiveId" clId="{D1339FE1-810C-4980-A24E-378F9FD7E6CC}" dt="2021-04-24T05:59:36.179" v="32"/>
        <pc:sldMkLst>
          <pc:docMk/>
          <pc:sldMk cId="0" sldId="801"/>
        </pc:sldMkLst>
      </pc:sldChg>
      <pc:sldChg chg="modAnim">
        <pc:chgData name="Sharma Computer Academy" userId="08476b32c11f4418" providerId="LiveId" clId="{D1339FE1-810C-4980-A24E-378F9FD7E6CC}" dt="2021-04-24T05:59:52.250" v="35"/>
        <pc:sldMkLst>
          <pc:docMk/>
          <pc:sldMk cId="0" sldId="802"/>
        </pc:sldMkLst>
      </pc:sldChg>
      <pc:sldChg chg="modSp modAnim">
        <pc:chgData name="Sharma Computer Academy" userId="08476b32c11f4418" providerId="LiveId" clId="{D1339FE1-810C-4980-A24E-378F9FD7E6CC}" dt="2021-04-24T06:00:31.471" v="41" actId="207"/>
        <pc:sldMkLst>
          <pc:docMk/>
          <pc:sldMk cId="0" sldId="803"/>
        </pc:sldMkLst>
        <pc:spChg chg="mod">
          <ac:chgData name="Sharma Computer Academy" userId="08476b32c11f4418" providerId="LiveId" clId="{D1339FE1-810C-4980-A24E-378F9FD7E6CC}" dt="2021-04-24T06:00:31.471" v="41" actId="207"/>
          <ac:spMkLst>
            <pc:docMk/>
            <pc:sldMk cId="0" sldId="803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D1339FE1-810C-4980-A24E-378F9FD7E6CC}" dt="2021-04-24T06:11:14.836" v="87"/>
        <pc:sldMkLst>
          <pc:docMk/>
          <pc:sldMk cId="0" sldId="805"/>
        </pc:sldMkLst>
      </pc:sldChg>
      <pc:sldChg chg="modAnim">
        <pc:chgData name="Sharma Computer Academy" userId="08476b32c11f4418" providerId="LiveId" clId="{D1339FE1-810C-4980-A24E-378F9FD7E6CC}" dt="2021-04-24T06:12:50.980" v="96"/>
        <pc:sldMkLst>
          <pc:docMk/>
          <pc:sldMk cId="0" sldId="8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Records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Retrieve All Records</a:t>
            </a:r>
          </a:p>
          <a:p>
            <a:pPr fontAlgn="base"/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retrieve</a:t>
            </a:r>
            <a:r>
              <a:rPr lang="en-IN" sz="2400" dirty="0">
                <a:latin typeface="Corbel" pitchFamily="34" charset="0"/>
              </a:rPr>
              <a:t> all of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records</a:t>
            </a:r>
            <a:r>
              <a:rPr lang="en-IN" sz="2400" dirty="0">
                <a:latin typeface="Corbel" pitchFamily="34" charset="0"/>
              </a:rPr>
              <a:t> in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database table</a:t>
            </a:r>
            <a:r>
              <a:rPr lang="en-IN" sz="2400" dirty="0">
                <a:latin typeface="Corbel" pitchFamily="34" charset="0"/>
              </a:rPr>
              <a:t>, we  use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all()</a:t>
            </a:r>
            <a:r>
              <a:rPr lang="en-IN" sz="2400" dirty="0">
                <a:latin typeface="Corbel" pitchFamily="34" charset="0"/>
              </a:rPr>
              <a:t> method: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As we can see</a:t>
            </a:r>
            <a:r>
              <a:rPr lang="en-IN" sz="2400" dirty="0">
                <a:latin typeface="Corbel" pitchFamily="34" charset="0"/>
              </a:rPr>
              <a:t>, this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not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very useful output </a:t>
            </a:r>
            <a:r>
              <a:rPr lang="en-IN" sz="2400" dirty="0">
                <a:latin typeface="Corbel" pitchFamily="34" charset="0"/>
              </a:rPr>
              <a:t>– we have no way of knowing which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‘Book Object’</a:t>
            </a:r>
            <a:r>
              <a:rPr lang="en-IN" sz="2400" dirty="0">
                <a:latin typeface="Corbel" pitchFamily="34" charset="0"/>
              </a:rPr>
              <a:t> is referring to.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overcome this problem </a:t>
            </a:r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must override </a:t>
            </a:r>
            <a:r>
              <a:rPr lang="en-IN" sz="2400" dirty="0">
                <a:latin typeface="Corbel" pitchFamily="34" charset="0"/>
              </a:rPr>
              <a:t>the method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__str__() </a:t>
            </a:r>
            <a:r>
              <a:rPr lang="en-IN" sz="2400" dirty="0">
                <a:latin typeface="Corbel" pitchFamily="34" charset="0"/>
              </a:rPr>
              <a:t>in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IN" sz="2400" dirty="0">
                <a:latin typeface="Corbel" pitchFamily="34" charset="0"/>
              </a:rPr>
              <a:t> model class.</a:t>
            </a: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0372"/>
            <a:ext cx="8715436" cy="985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Records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Let’s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go back </a:t>
            </a:r>
            <a:r>
              <a:rPr lang="en-IN" sz="2400" dirty="0">
                <a:latin typeface="Corbel" pitchFamily="34" charset="0"/>
              </a:rPr>
              <a:t>to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IN" sz="2400" dirty="0">
                <a:latin typeface="Corbel" pitchFamily="34" charset="0"/>
              </a:rPr>
              <a:t> model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class definition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override</a:t>
            </a:r>
            <a:r>
              <a:rPr lang="en-IN" sz="2400" dirty="0">
                <a:latin typeface="Corbel" pitchFamily="34" charset="0"/>
              </a:rPr>
              <a:t> the method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__()</a:t>
            </a:r>
            <a:r>
              <a:rPr lang="en-IN" sz="2400" dirty="0">
                <a:latin typeface="Corbel" pitchFamily="34" charset="0"/>
              </a:rPr>
              <a:t>:</a:t>
            </a: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200" b="1" u="sng" dirty="0">
                <a:latin typeface="Corbel" pitchFamily="34" charset="0"/>
              </a:rPr>
              <a:t>models.py</a:t>
            </a:r>
            <a:endParaRPr lang="en-IN" sz="2200" b="1" u="sng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django.db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import models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Book(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models.Model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book_id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models.IntegerField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models.TextField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book_price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models.FloatField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subject=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=30)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pub_date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models.DateField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def __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str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__(self):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	return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self.book_name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Records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__() </a:t>
            </a:r>
            <a:r>
              <a:rPr lang="en-IN" sz="2400" dirty="0">
                <a:latin typeface="Corbel" pitchFamily="34" charset="0"/>
              </a:rPr>
              <a:t>method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generates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string representation </a:t>
            </a:r>
            <a:r>
              <a:rPr lang="en-IN" sz="2400" dirty="0">
                <a:latin typeface="Corbel" pitchFamily="34" charset="0"/>
              </a:rPr>
              <a:t>of any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object.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For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IN" sz="2400" dirty="0">
                <a:latin typeface="Corbel" pitchFamily="34" charset="0"/>
              </a:rPr>
              <a:t> model, we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simply returning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book.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will have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close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restart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terminal</a:t>
            </a:r>
            <a:r>
              <a:rPr lang="en-IN" sz="2400" dirty="0">
                <a:latin typeface="Corbel" pitchFamily="34" charset="0"/>
              </a:rPr>
              <a:t> for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changes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take effect</a:t>
            </a:r>
            <a:r>
              <a:rPr lang="en-IN" sz="2400" dirty="0">
                <a:latin typeface="Corbel" pitchFamily="34" charset="0"/>
              </a:rPr>
              <a:t>, but after we have added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__() </a:t>
            </a:r>
            <a:r>
              <a:rPr lang="en-IN" sz="2400" dirty="0">
                <a:latin typeface="Corbel" pitchFamily="34" charset="0"/>
              </a:rPr>
              <a:t>method,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terminal output </a:t>
            </a:r>
            <a:r>
              <a:rPr lang="en-IN" sz="2400" dirty="0">
                <a:latin typeface="Corbel" pitchFamily="34" charset="0"/>
              </a:rPr>
              <a:t>should look like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same as shown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next slide</a:t>
            </a:r>
            <a:endParaRPr lang="en-IN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Records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1" y="1428736"/>
            <a:ext cx="8715437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Single Record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Retrieve A Single Record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retrieve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single records </a:t>
            </a:r>
            <a:r>
              <a:rPr lang="en-IN" sz="2400" dirty="0">
                <a:latin typeface="Corbel" pitchFamily="34" charset="0"/>
              </a:rPr>
              <a:t>with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IN" sz="2400" dirty="0">
                <a:latin typeface="Corbel" pitchFamily="34" charset="0"/>
              </a:rPr>
              <a:t> method by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simply passing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field name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keyword argument </a:t>
            </a:r>
            <a:r>
              <a:rPr lang="en-IN" sz="2400" dirty="0">
                <a:latin typeface="Corbel" pitchFamily="34" charset="0"/>
              </a:rPr>
              <a:t>based upon which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record</a:t>
            </a:r>
            <a:r>
              <a:rPr lang="en-IN" sz="2400" dirty="0">
                <a:latin typeface="Corbel" pitchFamily="34" charset="0"/>
              </a:rPr>
              <a:t> should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selected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286256"/>
            <a:ext cx="8715436" cy="913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Single Record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However,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IN" sz="2400" dirty="0">
                <a:latin typeface="Corbel" pitchFamily="34" charset="0"/>
              </a:rPr>
              <a:t> method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only works for single objects</a:t>
            </a:r>
            <a:r>
              <a:rPr lang="en-IN" sz="2400" dirty="0">
                <a:latin typeface="Corbel" pitchFamily="34" charset="0"/>
              </a:rPr>
              <a:t>. If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search term </a:t>
            </a:r>
            <a:r>
              <a:rPr lang="en-IN" sz="2400" dirty="0">
                <a:latin typeface="Corbel" pitchFamily="34" charset="0"/>
              </a:rPr>
              <a:t>returns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multiple records</a:t>
            </a:r>
            <a:r>
              <a:rPr lang="en-IN" sz="2400" dirty="0">
                <a:latin typeface="Corbel" pitchFamily="34" charset="0"/>
              </a:rPr>
              <a:t>, we will get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error: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r>
              <a:rPr lang="en-IN" sz="2400" dirty="0">
                <a:latin typeface="Corbel" pitchFamily="34" charset="0"/>
              </a:rPr>
              <a:t>And if 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try to retrieve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record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doesn’t exist</a:t>
            </a:r>
            <a:r>
              <a:rPr lang="en-IN" sz="2400" dirty="0">
                <a:latin typeface="Corbel" pitchFamily="34" charset="0"/>
              </a:rPr>
              <a:t>, then also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will throw a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DoesNotExist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error:</a:t>
            </a:r>
            <a:endParaRPr lang="en-US" sz="2400" dirty="0"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1428760"/>
          </a:xfrm>
          <a:prstGeom prst="rect">
            <a:avLst/>
          </a:prstGeom>
        </p:spPr>
      </p:pic>
      <p:pic>
        <p:nvPicPr>
          <p:cNvPr id="8" name="Picture 7" descr="djangoscreen7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5072074"/>
            <a:ext cx="8786874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Multiple Record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Retrieving Multiple Records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Whereas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get() </a:t>
            </a:r>
            <a:r>
              <a:rPr lang="en-IN" sz="2400" dirty="0">
                <a:latin typeface="Corbel" pitchFamily="34" charset="0"/>
              </a:rPr>
              <a:t>method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limited to returning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single record</a:t>
            </a:r>
            <a:r>
              <a:rPr lang="en-IN" sz="2400" dirty="0">
                <a:latin typeface="Corbel" pitchFamily="34" charset="0"/>
              </a:rPr>
              <a:t>,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filter()</a:t>
            </a:r>
            <a:r>
              <a:rPr lang="en-IN" sz="2400" dirty="0">
                <a:latin typeface="Corbel" pitchFamily="34" charset="0"/>
              </a:rPr>
              <a:t> method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allows us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filter our data </a:t>
            </a:r>
            <a:r>
              <a:rPr lang="en-IN" sz="2400" dirty="0">
                <a:latin typeface="Corbel" pitchFamily="34" charset="0"/>
              </a:rPr>
              <a:t>to return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zero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more</a:t>
            </a:r>
            <a:r>
              <a:rPr lang="en-IN" sz="2400" dirty="0">
                <a:latin typeface="Corbel" pitchFamily="34" charset="0"/>
              </a:rPr>
              <a:t> records.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filter </a:t>
            </a:r>
            <a:r>
              <a:rPr lang="en-IN" sz="2400" dirty="0">
                <a:latin typeface="Corbel" pitchFamily="34" charset="0"/>
              </a:rPr>
              <a:t>with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single search term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72074"/>
            <a:ext cx="871543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</a:t>
            </a:r>
            <a:r>
              <a:rPr lang="en-US" sz="3200" b="1" dirty="0" err="1">
                <a:latin typeface="Corbel" pitchFamily="34" charset="0"/>
              </a:rPr>
              <a:t>QuerySet</a:t>
            </a:r>
            <a:r>
              <a:rPr lang="en-US" sz="3200" b="1" dirty="0">
                <a:latin typeface="Corbel" pitchFamily="34" charset="0"/>
              </a:rPr>
              <a:t>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The </a:t>
            </a:r>
            <a:r>
              <a:rPr lang="en-US" sz="2400" b="1" u="sng" dirty="0" err="1">
                <a:latin typeface="Corbel" pitchFamily="34" charset="0"/>
              </a:rPr>
              <a:t>QuerySet</a:t>
            </a:r>
            <a:r>
              <a:rPr lang="en-US" sz="2400" b="1" u="sng" dirty="0">
                <a:latin typeface="Corbel" pitchFamily="34" charset="0"/>
              </a:rPr>
              <a:t> Class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In all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previous examples </a:t>
            </a:r>
            <a:r>
              <a:rPr lang="en-IN" dirty="0">
                <a:latin typeface="Corbel" pitchFamily="34" charset="0"/>
              </a:rPr>
              <a:t>, we can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observe that </a:t>
            </a:r>
            <a:r>
              <a:rPr lang="en-IN" dirty="0">
                <a:latin typeface="Corbel" pitchFamily="34" charset="0"/>
              </a:rPr>
              <a:t>the methods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all()</a:t>
            </a:r>
            <a:r>
              <a:rPr lang="en-IN" dirty="0">
                <a:latin typeface="Corbel" pitchFamily="34" charset="0"/>
              </a:rPr>
              <a:t> and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filter()</a:t>
            </a:r>
            <a:r>
              <a:rPr lang="en-IN" dirty="0">
                <a:latin typeface="Corbel" pitchFamily="34" charset="0"/>
              </a:rPr>
              <a:t> returned us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something</a:t>
            </a:r>
            <a:r>
              <a:rPr lang="en-IN" dirty="0">
                <a:latin typeface="Corbel" pitchFamily="34" charset="0"/>
              </a:rPr>
              <a:t> called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dirty="0">
                <a:latin typeface="Corbel" pitchFamily="34" charset="0"/>
              </a:rPr>
              <a:t> is a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class </a:t>
            </a:r>
            <a:r>
              <a:rPr lang="en-IN" dirty="0">
                <a:latin typeface="Corbel" pitchFamily="34" charset="0"/>
              </a:rPr>
              <a:t>in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 .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It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represents</a:t>
            </a:r>
            <a:r>
              <a:rPr lang="en-IN" dirty="0">
                <a:latin typeface="Corbel" pitchFamily="34" charset="0"/>
              </a:rPr>
              <a:t> a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collection</a:t>
            </a:r>
            <a:r>
              <a:rPr lang="en-IN" dirty="0">
                <a:latin typeface="Corbel" pitchFamily="34" charset="0"/>
              </a:rPr>
              <a:t> of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objects</a:t>
            </a:r>
            <a:r>
              <a:rPr lang="en-IN" dirty="0">
                <a:latin typeface="Corbel" pitchFamily="34" charset="0"/>
              </a:rPr>
              <a:t> from our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dirty="0">
                <a:latin typeface="Corbel" pitchFamily="34" charset="0"/>
              </a:rPr>
              <a:t>. </a:t>
            </a:r>
          </a:p>
          <a:p>
            <a:pPr fontAlgn="base"/>
            <a:endParaRPr lang="en-IN" sz="2200" dirty="0"/>
          </a:p>
          <a:p>
            <a:pPr fontAlgn="base"/>
            <a:endParaRPr lang="en-IN" sz="2200" dirty="0"/>
          </a:p>
          <a:p>
            <a:pPr fontAlgn="base"/>
            <a:endParaRPr lang="en-IN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</a:t>
            </a:r>
            <a:r>
              <a:rPr lang="en-US" sz="3200" b="1" dirty="0" err="1">
                <a:latin typeface="Corbel" pitchFamily="34" charset="0"/>
              </a:rPr>
              <a:t>QuerySet</a:t>
            </a:r>
            <a:r>
              <a:rPr lang="en-US" sz="3200" b="1" dirty="0">
                <a:latin typeface="Corbel" pitchFamily="34" charset="0"/>
              </a:rPr>
              <a:t>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The </a:t>
            </a:r>
            <a:r>
              <a:rPr lang="en-US" sz="2400" b="1" u="sng" dirty="0" err="1">
                <a:latin typeface="Corbel" pitchFamily="34" charset="0"/>
              </a:rPr>
              <a:t>QuerySet</a:t>
            </a:r>
            <a:r>
              <a:rPr lang="en-US" sz="2400" b="1" u="sng" dirty="0">
                <a:latin typeface="Corbel" pitchFamily="34" charset="0"/>
              </a:rPr>
              <a:t> Class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It can have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zero</a:t>
            </a:r>
            <a:r>
              <a:rPr lang="en-IN" dirty="0">
                <a:latin typeface="Corbel" pitchFamily="34" charset="0"/>
              </a:rPr>
              <a:t>,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one</a:t>
            </a:r>
            <a:r>
              <a:rPr lang="en-IN" dirty="0">
                <a:latin typeface="Corbel" pitchFamily="34" charset="0"/>
              </a:rPr>
              <a:t> or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many</a:t>
            </a:r>
            <a:r>
              <a:rPr lang="en-IN" dirty="0">
                <a:latin typeface="Corbel" pitchFamily="34" charset="0"/>
              </a:rPr>
              <a:t> filters. 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Filters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narrow down </a:t>
            </a:r>
            <a:r>
              <a:rPr lang="en-IN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query results </a:t>
            </a:r>
            <a:r>
              <a:rPr lang="en-IN" dirty="0">
                <a:latin typeface="Corbel" pitchFamily="34" charset="0"/>
              </a:rPr>
              <a:t>based on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given parameters. 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So the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methods</a:t>
            </a:r>
            <a:r>
              <a:rPr lang="en-IN" dirty="0">
                <a:latin typeface="Corbel" pitchFamily="34" charset="0"/>
              </a:rPr>
              <a:t> like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filter() </a:t>
            </a:r>
            <a:r>
              <a:rPr lang="en-IN" dirty="0">
                <a:latin typeface="Corbel" pitchFamily="34" charset="0"/>
              </a:rPr>
              <a:t>perform this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kind of filtering </a:t>
            </a:r>
            <a:r>
              <a:rPr lang="en-IN" dirty="0">
                <a:latin typeface="Corbel" pitchFamily="34" charset="0"/>
              </a:rPr>
              <a:t>and then return us the filtered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</a:t>
            </a:r>
            <a:r>
              <a:rPr lang="en-US" sz="3200" b="1" dirty="0" err="1">
                <a:latin typeface="Corbel" pitchFamily="34" charset="0"/>
              </a:rPr>
              <a:t>QuerySet</a:t>
            </a:r>
            <a:r>
              <a:rPr lang="en-US" sz="3200" b="1" dirty="0">
                <a:latin typeface="Corbel" pitchFamily="34" charset="0"/>
              </a:rPr>
              <a:t>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The </a:t>
            </a:r>
            <a:r>
              <a:rPr lang="en-US" sz="2400" b="1" u="sng" dirty="0" err="1">
                <a:latin typeface="Corbel" pitchFamily="34" charset="0"/>
              </a:rPr>
              <a:t>QuerySet</a:t>
            </a:r>
            <a:r>
              <a:rPr lang="en-US" sz="2400" b="1" u="sng" dirty="0">
                <a:latin typeface="Corbel" pitchFamily="34" charset="0"/>
              </a:rPr>
              <a:t> Class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If we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want to view </a:t>
            </a:r>
            <a:r>
              <a:rPr lang="en-IN" dirty="0">
                <a:latin typeface="Corbel" pitchFamily="34" charset="0"/>
              </a:rPr>
              <a:t>the query that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 executed for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generating</a:t>
            </a:r>
            <a:r>
              <a:rPr lang="en-IN" dirty="0">
                <a:latin typeface="Corbel" pitchFamily="34" charset="0"/>
              </a:rPr>
              <a:t> a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dirty="0">
                <a:latin typeface="Corbel" pitchFamily="34" charset="0"/>
              </a:rPr>
              <a:t> object , then we can 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access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u="sng" dirty="0">
                <a:solidFill>
                  <a:srgbClr val="0070C0"/>
                </a:solidFill>
                <a:latin typeface="Corbel" pitchFamily="34" charset="0"/>
              </a:rPr>
              <a:t>query</a:t>
            </a:r>
            <a:r>
              <a:rPr lang="en-IN" dirty="0">
                <a:latin typeface="Corbel" pitchFamily="34" charset="0"/>
              </a:rPr>
              <a:t> attribute of the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dirty="0">
                <a:latin typeface="Corbel" pitchFamily="34" charset="0"/>
              </a:rPr>
              <a:t> object as shown below:</a:t>
            </a:r>
          </a:p>
          <a:p>
            <a:pPr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b="1" u="sng" dirty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lvl="2" fontAlgn="base"/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Book.objects.all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 lvl="2"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book_list.query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US" b="1" u="sng" dirty="0">
                <a:solidFill>
                  <a:schemeClr val="tx1"/>
                </a:solidFill>
                <a:latin typeface="Corbel" pitchFamily="34" charset="0"/>
              </a:rPr>
              <a:t>Output</a:t>
            </a:r>
            <a:endParaRPr lang="en-IN" b="1" u="sng" dirty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0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6000768"/>
            <a:ext cx="8858312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Interactive Shell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Retrieving Multiple Record Using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Interactive Shell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also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filter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multiple search terms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both the examples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filter() 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translates the search terms into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SQL WHERE</a:t>
            </a:r>
            <a:r>
              <a:rPr lang="en-IN" sz="2400" dirty="0">
                <a:latin typeface="Corbel" pitchFamily="34" charset="0"/>
              </a:rPr>
              <a:t> clause.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2602"/>
            <a:ext cx="8715436" cy="7770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Multiple Record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To filter using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logical OR </a:t>
            </a:r>
            <a:r>
              <a:rPr lang="en-IN" sz="2400" dirty="0">
                <a:latin typeface="Corbel" pitchFamily="34" charset="0"/>
              </a:rPr>
              <a:t>operator we can use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|</a:t>
            </a:r>
            <a:r>
              <a:rPr lang="en-IN" sz="2400" dirty="0">
                <a:latin typeface="Corbel" pitchFamily="34" charset="0"/>
              </a:rPr>
              <a:t> symbol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between</a:t>
            </a:r>
            <a:r>
              <a:rPr lang="en-IN" sz="2400" dirty="0">
                <a:latin typeface="Corbel" pitchFamily="34" charset="0"/>
              </a:rPr>
              <a:t> 2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filter operations: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857496"/>
            <a:ext cx="7858180" cy="4900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Retrieving Multiple Record Using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Interactive Shell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 default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filter() </a:t>
            </a:r>
            <a:r>
              <a:rPr lang="en-IN" sz="2400" dirty="0">
                <a:latin typeface="Corbel" pitchFamily="34" charset="0"/>
              </a:rPr>
              <a:t>method uses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exact match lookups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more control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search</a:t>
            </a:r>
            <a:r>
              <a:rPr lang="en-IN" sz="2400" dirty="0">
                <a:latin typeface="Corbel" pitchFamily="34" charset="0"/>
              </a:rPr>
              <a:t> using one of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field lookups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Retrieving Multiple Record Using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Interactive Shell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 example</a:t>
            </a:r>
            <a:r>
              <a:rPr lang="en-US" sz="2400" dirty="0">
                <a:latin typeface="Corbel" pitchFamily="34" charset="0"/>
              </a:rPr>
              <a:t>, we can search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all the books </a:t>
            </a:r>
            <a:r>
              <a:rPr lang="en-US" sz="2400" dirty="0">
                <a:latin typeface="Corbel" pitchFamily="34" charset="0"/>
              </a:rPr>
              <a:t>whose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name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contains </a:t>
            </a:r>
            <a:r>
              <a:rPr lang="en-US" sz="2400" dirty="0">
                <a:latin typeface="Corbel" pitchFamily="34" charset="0"/>
              </a:rPr>
              <a:t>the word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“Mastering”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way:</a:t>
            </a:r>
          </a:p>
          <a:p>
            <a:pPr fontAlgn="base"/>
            <a:endParaRPr lang="en-US" sz="2200" dirty="0"/>
          </a:p>
          <a:p>
            <a:pPr fontAlgn="base"/>
            <a:endParaRPr lang="en-IN" sz="2200" dirty="0"/>
          </a:p>
          <a:p>
            <a:pPr fontAlgn="base"/>
            <a:endParaRPr lang="en-IN" sz="2200" dirty="0"/>
          </a:p>
          <a:p>
            <a:pPr fontAlgn="base"/>
            <a:endParaRPr lang="en-IN" sz="2200" dirty="0"/>
          </a:p>
          <a:p>
            <a:pPr fontAlgn="base"/>
            <a:r>
              <a:rPr lang="en-IN" sz="2400" dirty="0">
                <a:latin typeface="Corbel" pitchFamily="34" charset="0"/>
              </a:rPr>
              <a:t>Note that there’s a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double underscore </a:t>
            </a:r>
            <a:r>
              <a:rPr lang="en-IN" sz="2400" dirty="0">
                <a:latin typeface="Corbel" pitchFamily="34" charset="0"/>
              </a:rPr>
              <a:t>between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book_name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contains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__contains</a:t>
            </a:r>
            <a:r>
              <a:rPr lang="en-IN" sz="2400" dirty="0">
                <a:latin typeface="Corbel" pitchFamily="34" charset="0"/>
              </a:rPr>
              <a:t> part gets translated by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into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SQL LIKE</a:t>
            </a:r>
            <a:r>
              <a:rPr lang="en-IN" sz="2400" dirty="0">
                <a:latin typeface="Corbel" pitchFamily="34" charset="0"/>
              </a:rPr>
              <a:t> statement</a:t>
            </a:r>
            <a:endParaRPr lang="en-US" sz="2400" dirty="0">
              <a:latin typeface="Corbel" pitchFamily="34" charset="0"/>
            </a:endParaRPr>
          </a:p>
          <a:p>
            <a:pPr fontAlgn="base"/>
            <a:endParaRPr lang="en-IN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857496"/>
            <a:ext cx="8270306" cy="77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Retrieving Multiple Record Using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Interactive Shell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Some </a:t>
            </a:r>
            <a:r>
              <a:rPr lang="en-US" sz="2400" dirty="0">
                <a:latin typeface="Corbel" pitchFamily="34" charset="0"/>
              </a:rPr>
              <a:t>other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important field look ups </a:t>
            </a:r>
            <a:r>
              <a:rPr lang="en-US" sz="2400" dirty="0">
                <a:latin typeface="Corbel" pitchFamily="34" charset="0"/>
              </a:rPr>
              <a:t>are:</a:t>
            </a:r>
          </a:p>
          <a:p>
            <a:pPr lvl="1" fontAlgn="base"/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icontains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700" dirty="0">
                <a:latin typeface="Corbel" pitchFamily="34" charset="0"/>
              </a:rPr>
              <a:t>: </a:t>
            </a:r>
            <a:r>
              <a:rPr lang="en-IN" sz="1700" b="1" dirty="0">
                <a:solidFill>
                  <a:srgbClr val="0070C0"/>
                </a:solidFill>
                <a:latin typeface="Corbel" pitchFamily="34" charset="0"/>
              </a:rPr>
              <a:t>Case-insensitive containment test.</a:t>
            </a:r>
          </a:p>
          <a:p>
            <a:pPr lvl="2" fontAlgn="base"/>
            <a:r>
              <a:rPr lang="en-IN" sz="1700" b="1" dirty="0" err="1">
                <a:solidFill>
                  <a:srgbClr val="00B050"/>
                </a:solidFill>
                <a:latin typeface="Corbel" pitchFamily="34" charset="0"/>
              </a:rPr>
              <a:t>Eg</a:t>
            </a:r>
            <a:r>
              <a:rPr lang="en-IN" sz="1700" b="1" dirty="0">
                <a:solidFill>
                  <a:srgbClr val="00B050"/>
                </a:solidFill>
                <a:latin typeface="Corbel" pitchFamily="34" charset="0"/>
              </a:rPr>
              <a:t>:</a:t>
            </a:r>
            <a:r>
              <a:rPr lang="en-IN" sz="1700" dirty="0">
                <a:latin typeface="Corbel" pitchFamily="34" charset="0"/>
              </a:rPr>
              <a:t> </a:t>
            </a:r>
            <a:r>
              <a:rPr lang="en-IN" sz="17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7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700" b="1" dirty="0" err="1">
                <a:solidFill>
                  <a:srgbClr val="7030A0"/>
                </a:solidFill>
                <a:latin typeface="Corbel" pitchFamily="34" charset="0"/>
              </a:rPr>
              <a:t>subject__icontains</a:t>
            </a:r>
            <a:r>
              <a:rPr lang="en-IN" sz="1700" b="1" dirty="0">
                <a:solidFill>
                  <a:srgbClr val="7030A0"/>
                </a:solidFill>
                <a:latin typeface="Corbel" pitchFamily="34" charset="0"/>
              </a:rPr>
              <a:t>=‘Java’)</a:t>
            </a:r>
            <a:endParaRPr lang="en-US" sz="15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</a:t>
            </a:r>
            <a:r>
              <a:rPr lang="en-US" sz="1900" dirty="0">
                <a:latin typeface="Corbel" pitchFamily="34" charset="0"/>
              </a:rPr>
              <a:t>: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Search a value in a given list</a:t>
            </a:r>
          </a:p>
          <a:p>
            <a:pPr lvl="2" fontAlgn="base"/>
            <a:r>
              <a:rPr lang="en-IN" sz="1700" b="1" dirty="0" err="1">
                <a:solidFill>
                  <a:srgbClr val="C00000"/>
                </a:solidFill>
                <a:latin typeface="Corbel" pitchFamily="34" charset="0"/>
              </a:rPr>
              <a:t>Eg</a:t>
            </a:r>
            <a:r>
              <a:rPr lang="en-IN" sz="1700" b="1" dirty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IN" sz="1700" dirty="0">
                <a:latin typeface="Corbel" pitchFamily="34" charset="0"/>
              </a:rPr>
              <a:t> </a:t>
            </a:r>
            <a:r>
              <a:rPr lang="en-IN" sz="17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7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700" b="1" dirty="0" err="1">
                <a:solidFill>
                  <a:srgbClr val="7030A0"/>
                </a:solidFill>
                <a:latin typeface="Corbel" pitchFamily="34" charset="0"/>
              </a:rPr>
              <a:t>subject__in</a:t>
            </a:r>
            <a:r>
              <a:rPr lang="en-IN" sz="1700" b="1" dirty="0">
                <a:solidFill>
                  <a:srgbClr val="7030A0"/>
                </a:solidFill>
                <a:latin typeface="Corbel" pitchFamily="34" charset="0"/>
              </a:rPr>
              <a:t>=[‘Java’, ‘Python’])</a:t>
            </a:r>
            <a:endParaRPr lang="en-US" sz="15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 fontAlgn="base"/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gt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:</a:t>
            </a:r>
            <a:r>
              <a:rPr lang="en-US" sz="1700" dirty="0">
                <a:latin typeface="Corbel" pitchFamily="34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Greater than</a:t>
            </a:r>
          </a:p>
          <a:p>
            <a:pPr lvl="2" fontAlgn="base"/>
            <a:r>
              <a:rPr lang="en-US" sz="1500" b="1" dirty="0" err="1">
                <a:solidFill>
                  <a:srgbClr val="00B050"/>
                </a:solidFill>
                <a:latin typeface="Corbel" pitchFamily="34" charset="0"/>
              </a:rPr>
              <a:t>Eg</a:t>
            </a:r>
            <a:r>
              <a:rPr lang="en-US" sz="1500" b="1" dirty="0">
                <a:solidFill>
                  <a:srgbClr val="00B050"/>
                </a:solidFill>
                <a:latin typeface="Corbel" pitchFamily="34" charset="0"/>
              </a:rPr>
              <a:t>:</a:t>
            </a:r>
            <a:r>
              <a:rPr lang="en-US" sz="15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15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5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500" b="1" dirty="0" err="1">
                <a:solidFill>
                  <a:srgbClr val="7030A0"/>
                </a:solidFill>
                <a:latin typeface="Corbel" pitchFamily="34" charset="0"/>
              </a:rPr>
              <a:t>book_price__gt</a:t>
            </a:r>
            <a:r>
              <a:rPr lang="en-IN" sz="1500" b="1" dirty="0">
                <a:solidFill>
                  <a:srgbClr val="7030A0"/>
                </a:solidFill>
                <a:latin typeface="Corbel" pitchFamily="34" charset="0"/>
              </a:rPr>
              <a:t>=400)</a:t>
            </a:r>
            <a:endParaRPr lang="en-US" sz="1500" dirty="0"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 fontAlgn="base"/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gte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, </a:t>
            </a:r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lt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 , </a:t>
            </a:r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lte</a:t>
            </a:r>
            <a:endParaRPr lang="en-US" sz="17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startswith,istartswith,endswith,iendswith</a:t>
            </a:r>
            <a:endParaRPr lang="en-US" sz="1700" b="1" dirty="0">
              <a:solidFill>
                <a:srgbClr val="C00000"/>
              </a:solidFill>
              <a:latin typeface="Corbel" pitchFamily="34" charset="0"/>
            </a:endParaRPr>
          </a:p>
          <a:p>
            <a:pPr lvl="2" fontAlgn="base"/>
            <a:r>
              <a:rPr lang="en-US" sz="1500" b="1" dirty="0" err="1">
                <a:solidFill>
                  <a:srgbClr val="00B050"/>
                </a:solidFill>
                <a:latin typeface="Corbel" pitchFamily="34" charset="0"/>
              </a:rPr>
              <a:t>Eg</a:t>
            </a:r>
            <a:r>
              <a:rPr lang="en-US" sz="1500" b="1" dirty="0">
                <a:solidFill>
                  <a:srgbClr val="00B050"/>
                </a:solidFill>
                <a:latin typeface="Corbel" pitchFamily="34" charset="0"/>
              </a:rPr>
              <a:t>:</a:t>
            </a:r>
            <a:r>
              <a:rPr lang="en-US" sz="1500" dirty="0">
                <a:latin typeface="Corbel" pitchFamily="34" charset="0"/>
              </a:rPr>
              <a:t> </a:t>
            </a:r>
            <a:r>
              <a:rPr lang="en-IN" sz="16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6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600" b="1" dirty="0" err="1">
                <a:solidFill>
                  <a:srgbClr val="7030A0"/>
                </a:solidFill>
                <a:latin typeface="Corbel" pitchFamily="34" charset="0"/>
              </a:rPr>
              <a:t>subject__startswith</a:t>
            </a:r>
            <a:r>
              <a:rPr lang="en-IN" sz="1600" b="1" dirty="0">
                <a:solidFill>
                  <a:srgbClr val="7030A0"/>
                </a:solidFill>
                <a:latin typeface="Corbel" pitchFamily="34" charset="0"/>
              </a:rPr>
              <a:t>=‘C’)</a:t>
            </a:r>
            <a:endParaRPr lang="en-US" sz="1500" dirty="0">
              <a:latin typeface="Corbel" pitchFamily="34" charset="0"/>
            </a:endParaRPr>
          </a:p>
          <a:p>
            <a:pPr fontAlgn="base">
              <a:buNone/>
            </a:pPr>
            <a:endParaRPr lang="en-US" sz="2200" dirty="0">
              <a:latin typeface="Corbel" pitchFamily="34" charset="0"/>
            </a:endParaRPr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Retrieving Multiple Record Using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Interactive Shell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600" b="1" dirty="0">
                <a:solidFill>
                  <a:srgbClr val="C00000"/>
                </a:solidFill>
                <a:latin typeface="Corbel" pitchFamily="34" charset="0"/>
              </a:rPr>
              <a:t>range </a:t>
            </a:r>
            <a:r>
              <a:rPr lang="en-US" sz="1600" dirty="0">
                <a:latin typeface="Corbel" pitchFamily="34" charset="0"/>
              </a:rPr>
              <a:t>: </a:t>
            </a:r>
            <a:r>
              <a:rPr lang="en-IN" sz="1600" b="1" dirty="0">
                <a:solidFill>
                  <a:srgbClr val="0070C0"/>
                </a:solidFill>
                <a:latin typeface="Corbel" pitchFamily="34" charset="0"/>
              </a:rPr>
              <a:t>Range Test</a:t>
            </a:r>
          </a:p>
          <a:p>
            <a:pPr lvl="2" fontAlgn="base"/>
            <a:r>
              <a:rPr lang="en-IN" sz="1700" b="1" dirty="0" err="1">
                <a:solidFill>
                  <a:srgbClr val="00B050"/>
                </a:solidFill>
                <a:latin typeface="Corbel" pitchFamily="34" charset="0"/>
              </a:rPr>
              <a:t>Eg</a:t>
            </a:r>
            <a:r>
              <a:rPr lang="en-IN" sz="1700" b="1" dirty="0">
                <a:solidFill>
                  <a:srgbClr val="00B050"/>
                </a:solidFill>
                <a:latin typeface="Corbel" pitchFamily="34" charset="0"/>
              </a:rPr>
              <a:t>:</a:t>
            </a:r>
            <a:r>
              <a:rPr lang="en-IN" sz="1700" dirty="0">
                <a:solidFill>
                  <a:srgbClr val="00B050"/>
                </a:solidFill>
                <a:latin typeface="Corbel" pitchFamily="34" charset="0"/>
              </a:rPr>
              <a:t> </a:t>
            </a:r>
          </a:p>
          <a:p>
            <a:pPr lvl="3" fontAlgn="base">
              <a:buNone/>
            </a:pPr>
            <a:r>
              <a:rPr lang="en-IN" sz="18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import 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datetime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</a:p>
          <a:p>
            <a:pPr lvl="3" fontAlgn="base">
              <a:buNone/>
            </a:pP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start_date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 = 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datetime.date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(2005, 1, 1) </a:t>
            </a:r>
          </a:p>
          <a:p>
            <a:pPr lvl="3" fontAlgn="base">
              <a:buNone/>
            </a:pP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end_date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 = 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datetime.date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(2005, 3, 31) </a:t>
            </a:r>
          </a:p>
          <a:p>
            <a:pPr lvl="3" fontAlgn="base">
              <a:buNone/>
            </a:pP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      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pub_date__range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=(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start_date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end_date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))</a:t>
            </a:r>
            <a:endParaRPr lang="en-US" sz="1400" b="1" dirty="0">
              <a:solidFill>
                <a:srgbClr val="7030A0"/>
              </a:solidFill>
              <a:latin typeface="Corbel" pitchFamily="34" charset="0"/>
            </a:endParaRPr>
          </a:p>
          <a:p>
            <a:pPr lvl="2" fontAlgn="base"/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 can use range anywhere we can use BETWEEN in SQL — for dates, numbers and even characters.</a:t>
            </a:r>
          </a:p>
          <a:p>
            <a:pPr lvl="1" fontAlgn="base"/>
            <a:r>
              <a:rPr lang="en-US" sz="1600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US" sz="1600" dirty="0">
                <a:latin typeface="Corbel" pitchFamily="34" charset="0"/>
              </a:rPr>
              <a:t>: </a:t>
            </a:r>
            <a:r>
              <a:rPr lang="en-US" sz="1600" b="1" dirty="0">
                <a:solidFill>
                  <a:srgbClr val="0070C0"/>
                </a:solidFill>
                <a:latin typeface="Corbel" pitchFamily="34" charset="0"/>
              </a:rPr>
              <a:t>Used for </a:t>
            </a:r>
            <a:r>
              <a:rPr lang="en-US" sz="1600" b="1" dirty="0" err="1">
                <a:solidFill>
                  <a:srgbClr val="0070C0"/>
                </a:solidFill>
                <a:latin typeface="Corbel" pitchFamily="34" charset="0"/>
              </a:rPr>
              <a:t>datetime</a:t>
            </a:r>
            <a:r>
              <a:rPr lang="en-US" sz="1600" b="1" dirty="0">
                <a:solidFill>
                  <a:srgbClr val="0070C0"/>
                </a:solidFill>
                <a:latin typeface="Corbel" pitchFamily="34" charset="0"/>
              </a:rPr>
              <a:t> fields</a:t>
            </a:r>
          </a:p>
          <a:p>
            <a:pPr lvl="2" fontAlgn="base"/>
            <a:r>
              <a:rPr lang="en-IN" sz="1700" b="1" dirty="0" err="1">
                <a:solidFill>
                  <a:srgbClr val="00B050"/>
                </a:solidFill>
                <a:latin typeface="Corbel" pitchFamily="34" charset="0"/>
              </a:rPr>
              <a:t>Eg</a:t>
            </a:r>
            <a:r>
              <a:rPr lang="en-IN" sz="1700" b="1" dirty="0">
                <a:solidFill>
                  <a:srgbClr val="00B050"/>
                </a:solidFill>
                <a:latin typeface="Corbel" pitchFamily="34" charset="0"/>
              </a:rPr>
              <a:t>:</a:t>
            </a:r>
            <a:r>
              <a:rPr lang="en-IN" sz="1700" dirty="0">
                <a:solidFill>
                  <a:srgbClr val="00B050"/>
                </a:solidFill>
                <a:latin typeface="Corbel" pitchFamily="34" charset="0"/>
              </a:rPr>
              <a:t> </a:t>
            </a:r>
          </a:p>
          <a:p>
            <a:pPr lvl="3" fontAlgn="base">
              <a:buNone/>
            </a:pPr>
            <a:r>
              <a:rPr lang="en-IN" sz="18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pub_date__date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=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datetime.date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(2005, 1, 1)) 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pub_date__date__gt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=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datetime.date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(2005, 1, 1))</a:t>
            </a:r>
            <a:endParaRPr lang="en-US" sz="1400" b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r>
              <a:rPr lang="en-US" sz="1600" b="1" dirty="0">
                <a:solidFill>
                  <a:srgbClr val="C00000"/>
                </a:solidFill>
                <a:latin typeface="Corbel" pitchFamily="34" charset="0"/>
              </a:rPr>
              <a:t>year:</a:t>
            </a:r>
            <a:r>
              <a:rPr lang="en-US" sz="1600" dirty="0">
                <a:latin typeface="Corbel" pitchFamily="34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rbel" pitchFamily="34" charset="0"/>
              </a:rPr>
              <a:t>An exact year match</a:t>
            </a:r>
          </a:p>
          <a:p>
            <a:pPr lvl="2" fontAlgn="base"/>
            <a:r>
              <a:rPr lang="en-US" sz="1400" b="1" dirty="0" err="1">
                <a:solidFill>
                  <a:srgbClr val="00B050"/>
                </a:solidFill>
                <a:latin typeface="Corbel" pitchFamily="34" charset="0"/>
              </a:rPr>
              <a:t>Eg</a:t>
            </a:r>
            <a:r>
              <a:rPr lang="en-US" sz="1400" b="1" dirty="0">
                <a:solidFill>
                  <a:srgbClr val="00B050"/>
                </a:solidFill>
                <a:latin typeface="Corbel" pitchFamily="34" charset="0"/>
              </a:rPr>
              <a:t>:</a:t>
            </a:r>
            <a:r>
              <a:rPr lang="en-US" sz="1400" dirty="0">
                <a:latin typeface="Corbel" pitchFamily="34" charset="0"/>
              </a:rPr>
              <a:t> 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pub_date__year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=2005)</a:t>
            </a:r>
            <a:endParaRPr lang="en-US" sz="1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lvl="1" fontAlgn="base"/>
            <a:r>
              <a:rPr lang="en-US" sz="1600" b="1" dirty="0" err="1">
                <a:solidFill>
                  <a:srgbClr val="C00000"/>
                </a:solidFill>
                <a:latin typeface="Corbel" pitchFamily="34" charset="0"/>
              </a:rPr>
              <a:t>day,month,week,week_day</a:t>
            </a:r>
            <a:r>
              <a:rPr lang="en-US" sz="1600" b="1" dirty="0">
                <a:solidFill>
                  <a:srgbClr val="C00000"/>
                </a:solidFill>
                <a:latin typeface="Corbel" pitchFamily="34" charset="0"/>
              </a:rPr>
              <a:t> </a:t>
            </a:r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Retrieving Multiple Record Using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Interactive Shell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1600" b="1" dirty="0" err="1">
                <a:solidFill>
                  <a:srgbClr val="C00000"/>
                </a:solidFill>
                <a:latin typeface="Corbel" pitchFamily="34" charset="0"/>
              </a:rPr>
              <a:t>isnull</a:t>
            </a:r>
            <a:r>
              <a:rPr lang="en-US" sz="16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600" dirty="0">
                <a:latin typeface="Corbel" pitchFamily="34" charset="0"/>
              </a:rPr>
              <a:t>: </a:t>
            </a:r>
            <a:r>
              <a:rPr lang="en-IN" sz="1600" b="1" dirty="0">
                <a:solidFill>
                  <a:srgbClr val="0070C0"/>
                </a:solidFill>
                <a:latin typeface="Corbel" pitchFamily="34" charset="0"/>
              </a:rPr>
              <a:t>Takes either True or False, which correspond to SQL queries of IS NULL and IS NOT NULL, respectively</a:t>
            </a:r>
            <a:r>
              <a:rPr lang="en-IN" sz="1600" dirty="0">
                <a:latin typeface="Corbel" pitchFamily="34" charset="0"/>
              </a:rPr>
              <a:t>.</a:t>
            </a:r>
            <a:endParaRPr lang="en-IN" sz="1600" b="1" dirty="0">
              <a:solidFill>
                <a:srgbClr val="0070C0"/>
              </a:solidFill>
              <a:latin typeface="Corbel" pitchFamily="34" charset="0"/>
            </a:endParaRPr>
          </a:p>
          <a:p>
            <a:pPr lvl="2" fontAlgn="base"/>
            <a:r>
              <a:rPr lang="en-IN" sz="1700" b="1" dirty="0" err="1">
                <a:solidFill>
                  <a:srgbClr val="00B050"/>
                </a:solidFill>
                <a:latin typeface="Corbel" pitchFamily="34" charset="0"/>
              </a:rPr>
              <a:t>Eg</a:t>
            </a:r>
            <a:r>
              <a:rPr lang="en-IN" sz="1700" b="1" dirty="0">
                <a:solidFill>
                  <a:srgbClr val="00B050"/>
                </a:solidFill>
                <a:latin typeface="Corbel" pitchFamily="34" charset="0"/>
              </a:rPr>
              <a:t>:</a:t>
            </a:r>
            <a:r>
              <a:rPr lang="en-IN" sz="1700" dirty="0">
                <a:solidFill>
                  <a:srgbClr val="00B050"/>
                </a:solidFill>
                <a:latin typeface="Corbel" pitchFamily="34" charset="0"/>
              </a:rPr>
              <a:t> </a:t>
            </a:r>
          </a:p>
          <a:p>
            <a:pPr lvl="3" fontAlgn="base">
              <a:buNone/>
            </a:pPr>
            <a:r>
              <a:rPr lang="en-IN" sz="18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Book.objects.filter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1400" b="1" dirty="0" err="1">
                <a:solidFill>
                  <a:srgbClr val="7030A0"/>
                </a:solidFill>
                <a:latin typeface="Corbel" pitchFamily="34" charset="0"/>
              </a:rPr>
              <a:t>pub_date__isnull</a:t>
            </a:r>
            <a:r>
              <a:rPr lang="en-IN" sz="1400" b="1" dirty="0">
                <a:solidFill>
                  <a:srgbClr val="7030A0"/>
                </a:solidFill>
                <a:latin typeface="Corbel" pitchFamily="34" charset="0"/>
              </a:rPr>
              <a:t>=True)</a:t>
            </a:r>
            <a:endParaRPr lang="en-US" sz="1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Two Important Points About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filter()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search string </a:t>
            </a:r>
            <a:r>
              <a:rPr lang="en-IN" sz="2400" dirty="0">
                <a:latin typeface="Corbel" pitchFamily="34" charset="0"/>
              </a:rPr>
              <a:t>doesn’t match,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filter() 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return</a:t>
            </a:r>
            <a:r>
              <a:rPr lang="en-IN" sz="2400" dirty="0">
                <a:latin typeface="Corbel" pitchFamily="34" charset="0"/>
              </a:rPr>
              <a:t> an empty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QuerySet</a:t>
            </a:r>
            <a:r>
              <a:rPr lang="en-IN" sz="2400" dirty="0">
                <a:latin typeface="Corbel" pitchFamily="34" charset="0"/>
              </a:rPr>
              <a:t>:</a:t>
            </a:r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 want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fetch all records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table </a:t>
            </a:r>
            <a:r>
              <a:rPr lang="en-IN" sz="2400" dirty="0">
                <a:latin typeface="Corbel" pitchFamily="34" charset="0"/>
              </a:rPr>
              <a:t>with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filter( )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must leave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query string </a:t>
            </a:r>
            <a:r>
              <a:rPr lang="en-IN" sz="2400" dirty="0">
                <a:latin typeface="Corbel" pitchFamily="34" charset="0"/>
              </a:rPr>
              <a:t>blank:</a:t>
            </a: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2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34801"/>
            <a:ext cx="8715436" cy="1274017"/>
          </a:xfrm>
          <a:prstGeom prst="rect">
            <a:avLst/>
          </a:prstGeom>
        </p:spPr>
      </p:pic>
      <p:pic>
        <p:nvPicPr>
          <p:cNvPr id="8" name="Picture 7" descr="djangoscreen7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5072074"/>
            <a:ext cx="8786874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Ordering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Retrieve Data In Sorted Order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 may notice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previous examples </a:t>
            </a:r>
            <a:r>
              <a:rPr lang="en-IN" sz="2400" dirty="0">
                <a:latin typeface="Corbel" pitchFamily="34" charset="0"/>
              </a:rPr>
              <a:t>that records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being retrieved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 order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If we want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sort</a:t>
            </a:r>
            <a:r>
              <a:rPr lang="en-IN" sz="2400" dirty="0">
                <a:latin typeface="Corbel" pitchFamily="34" charset="0"/>
              </a:rPr>
              <a:t> the records by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field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, we use the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order_by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400" dirty="0">
                <a:latin typeface="Corbel" pitchFamily="34" charset="0"/>
              </a:rPr>
              <a:t> method:</a:t>
            </a:r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8715436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Ordering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Retrieve Data In Descending Order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 want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sort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descending order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add a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minus</a:t>
            </a:r>
            <a:r>
              <a:rPr lang="en-IN" sz="2400" dirty="0">
                <a:latin typeface="Corbel" pitchFamily="34" charset="0"/>
              </a:rPr>
              <a:t> (-) sign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before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field name</a:t>
            </a:r>
            <a:r>
              <a:rPr lang="en-IN" sz="2400" dirty="0">
                <a:latin typeface="Corbel" pitchFamily="34" charset="0"/>
              </a:rPr>
              <a:t>:</a:t>
            </a:r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71876"/>
            <a:ext cx="871543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Interactive Shell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Before moving </a:t>
            </a:r>
            <a:r>
              <a:rPr lang="en-IN" sz="2400" dirty="0">
                <a:latin typeface="Corbel" pitchFamily="34" charset="0"/>
              </a:rPr>
              <a:t>any further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working with models </a:t>
            </a:r>
            <a:r>
              <a:rPr lang="en-IN" sz="2400" dirty="0">
                <a:latin typeface="Corbel" pitchFamily="34" charset="0"/>
              </a:rPr>
              <a:t>, we ’re going to be using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interactive shell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interactive shell </a:t>
            </a:r>
            <a:r>
              <a:rPr lang="en-IN" sz="2400" dirty="0">
                <a:latin typeface="Corbel" pitchFamily="34" charset="0"/>
              </a:rPr>
              <a:t>runs just like the regular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IN" sz="2400" dirty="0">
                <a:latin typeface="Corbel" pitchFamily="34" charset="0"/>
              </a:rPr>
              <a:t>interactive shell, except it loads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project’s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settings module </a:t>
            </a:r>
            <a:r>
              <a:rPr lang="en-IN" sz="2400" dirty="0">
                <a:latin typeface="Corbel" pitchFamily="34" charset="0"/>
              </a:rPr>
              <a:t>and other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-specific modules</a:t>
            </a:r>
            <a:r>
              <a:rPr lang="en-IN" sz="2400" dirty="0">
                <a:latin typeface="Corbel" pitchFamily="34" charset="0"/>
              </a:rPr>
              <a:t>, so we can work directly with our </a:t>
            </a:r>
            <a:r>
              <a:rPr lang="en-IN" sz="2400" dirty="0" err="1"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project.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To use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interactive shell</a:t>
            </a:r>
            <a:r>
              <a:rPr lang="en-IN" sz="2400" dirty="0">
                <a:latin typeface="Corbel" pitchFamily="34" charset="0"/>
              </a:rPr>
              <a:t>, we must first be running the virtual environment, and then run the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following command </a:t>
            </a:r>
            <a:r>
              <a:rPr lang="en-IN" sz="2400" dirty="0">
                <a:latin typeface="Corbel" pitchFamily="34" charset="0"/>
              </a:rPr>
              <a:t>from inside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project folder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python manage.py shell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Ordering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Sorting On Multiple Fields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can also sort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multiple fields:</a:t>
            </a: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86125"/>
            <a:ext cx="8715436" cy="1242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Chaining Lookups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Using multiple methods</a:t>
            </a:r>
          </a:p>
          <a:p>
            <a:pPr lvl="1" fontAlgn="base"/>
            <a:r>
              <a:rPr lang="en-IN" dirty="0">
                <a:latin typeface="Corbel" pitchFamily="34" charset="0"/>
              </a:rPr>
              <a:t>It’s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very common </a:t>
            </a:r>
            <a:r>
              <a:rPr lang="en-IN" dirty="0">
                <a:latin typeface="Corbel" pitchFamily="34" charset="0"/>
              </a:rPr>
              <a:t>to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want</a:t>
            </a:r>
            <a:r>
              <a:rPr lang="en-IN" dirty="0">
                <a:latin typeface="Corbel" pitchFamily="34" charset="0"/>
              </a:rPr>
              <a:t> to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set a sort order </a:t>
            </a:r>
            <a:r>
              <a:rPr lang="en-IN" dirty="0">
                <a:latin typeface="Corbel" pitchFamily="34" charset="0"/>
              </a:rPr>
              <a:t>on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subset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our database records</a:t>
            </a:r>
            <a:r>
              <a:rPr lang="en-IN" dirty="0">
                <a:latin typeface="Corbel" pitchFamily="34" charset="0"/>
              </a:rPr>
              <a:t>. 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We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achieve this </a:t>
            </a:r>
            <a:r>
              <a:rPr lang="en-IN" dirty="0">
                <a:latin typeface="Corbel" pitchFamily="34" charset="0"/>
              </a:rPr>
              <a:t>in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dirty="0">
                <a:latin typeface="Corbel" pitchFamily="34" charset="0"/>
              </a:rPr>
              <a:t> by </a:t>
            </a:r>
            <a:r>
              <a:rPr lang="en-IN" b="1" i="1" dirty="0">
                <a:solidFill>
                  <a:srgbClr val="C00000"/>
                </a:solidFill>
                <a:latin typeface="Corbel" pitchFamily="34" charset="0"/>
              </a:rPr>
              <a:t>chaining lookups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r>
              <a:rPr lang="en-IN" dirty="0">
                <a:latin typeface="Corbel" pitchFamily="34" charset="0"/>
              </a:rPr>
              <a:t>In this example, the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filter()</a:t>
            </a:r>
            <a:r>
              <a:rPr lang="en-IN" dirty="0">
                <a:latin typeface="Corbel" pitchFamily="34" charset="0"/>
              </a:rPr>
              <a:t> method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first retrieves all books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IN" dirty="0">
                <a:latin typeface="Corbel" pitchFamily="34" charset="0"/>
              </a:rPr>
              <a:t>and then the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order_by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dirty="0">
                <a:latin typeface="Corbel" pitchFamily="34" charset="0"/>
              </a:rPr>
              <a:t> method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sorts them </a:t>
            </a:r>
            <a:r>
              <a:rPr lang="en-IN" dirty="0">
                <a:latin typeface="Corbel" pitchFamily="34" charset="0"/>
              </a:rPr>
              <a:t>in 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ascending order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book_price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4752"/>
            <a:ext cx="8715436" cy="874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Slicing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Getting Partial Data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 can also </a:t>
            </a:r>
            <a:r>
              <a:rPr lang="en-IN" sz="2400" dirty="0">
                <a:latin typeface="Corbel" pitchFamily="34" charset="0"/>
              </a:rPr>
              <a:t>access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single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element </a:t>
            </a:r>
            <a:r>
              <a:rPr lang="en-IN" sz="2400" dirty="0">
                <a:latin typeface="Corbel" pitchFamily="34" charset="0"/>
              </a:rPr>
              <a:t>by using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subscript operator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handy</a:t>
            </a:r>
            <a:r>
              <a:rPr lang="en-IN" sz="2400" dirty="0">
                <a:latin typeface="Corbel" pitchFamily="34" charset="0"/>
              </a:rPr>
              <a:t> when we want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access</a:t>
            </a:r>
            <a:r>
              <a:rPr lang="en-IN" sz="2400" dirty="0">
                <a:latin typeface="Corbel" pitchFamily="34" charset="0"/>
              </a:rPr>
              <a:t> only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particular record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latin typeface="Corbel" pitchFamily="34" charset="0"/>
              </a:rPr>
              <a:t>For example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retrieve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first published book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10328"/>
            <a:ext cx="8715436" cy="120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Slicing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Getting Partial Data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 can also </a:t>
            </a:r>
            <a:r>
              <a:rPr lang="en-IN" sz="2400" dirty="0">
                <a:latin typeface="Corbel" pitchFamily="34" charset="0"/>
              </a:rPr>
              <a:t>return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fixed number of rows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IN" sz="2400" dirty="0">
                <a:latin typeface="Corbel" pitchFamily="34" charset="0"/>
              </a:rPr>
              <a:t>using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Python’s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 slicing </a:t>
            </a:r>
            <a:r>
              <a:rPr lang="en-IN" sz="2400" dirty="0">
                <a:latin typeface="Corbel" pitchFamily="34" charset="0"/>
              </a:rPr>
              <a:t>syntax.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handy</a:t>
            </a:r>
            <a:r>
              <a:rPr lang="en-IN" sz="2400" dirty="0">
                <a:latin typeface="Corbel" pitchFamily="34" charset="0"/>
              </a:rPr>
              <a:t> when we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paginating data</a:t>
            </a:r>
            <a:r>
              <a:rPr lang="en-IN" sz="2400" dirty="0">
                <a:latin typeface="Corbel" pitchFamily="34" charset="0"/>
              </a:rPr>
              <a:t>, or want to return only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Top 10 </a:t>
            </a:r>
            <a:r>
              <a:rPr lang="en-IN" sz="2400" dirty="0">
                <a:latin typeface="Corbel" pitchFamily="34" charset="0"/>
              </a:rPr>
              <a:t>of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latin typeface="Corbel" pitchFamily="34" charset="0"/>
              </a:rPr>
              <a:t>For example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retrieve only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first 3 </a:t>
            </a:r>
            <a:r>
              <a:rPr lang="en-IN" sz="2400" dirty="0">
                <a:latin typeface="Corbel" pitchFamily="34" charset="0"/>
              </a:rPr>
              <a:t>book names: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72140"/>
            <a:ext cx="8715436" cy="823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Slicing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Getting Partial Data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What we can’t do </a:t>
            </a:r>
            <a:r>
              <a:rPr lang="en-IN" sz="2400" dirty="0">
                <a:latin typeface="Corbel" pitchFamily="34" charset="0"/>
              </a:rPr>
              <a:t>is use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negative indexing</a:t>
            </a:r>
            <a:r>
              <a:rPr lang="en-IN" sz="2400" dirty="0">
                <a:latin typeface="Corbel" pitchFamily="34" charset="0"/>
              </a:rPr>
              <a:t>. So, this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won’t work:</a:t>
            </a:r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714752"/>
            <a:ext cx="8786874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 have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reference</a:t>
            </a:r>
            <a:r>
              <a:rPr lang="en-IN" sz="2400" dirty="0">
                <a:latin typeface="Corbel" pitchFamily="34" charset="0"/>
              </a:rPr>
              <a:t> to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model </a:t>
            </a:r>
            <a:r>
              <a:rPr lang="en-IN" sz="2400" dirty="0">
                <a:latin typeface="Corbel" pitchFamily="34" charset="0"/>
              </a:rPr>
              <a:t>record,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IN" sz="2400" dirty="0">
                <a:latin typeface="Corbel" pitchFamily="34" charset="0"/>
              </a:rPr>
              <a:t> is as simple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updating it’s attributes </a:t>
            </a:r>
            <a:r>
              <a:rPr lang="en-IN" sz="2400" dirty="0">
                <a:latin typeface="Corbel" pitchFamily="34" charset="0"/>
              </a:rPr>
              <a:t>using Python's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dotted notation </a:t>
            </a:r>
            <a:r>
              <a:rPr lang="en-IN" sz="2400" dirty="0">
                <a:latin typeface="Corbel" pitchFamily="34" charset="0"/>
              </a:rPr>
              <a:t>and then calling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save() </a:t>
            </a:r>
            <a:r>
              <a:rPr lang="en-IN" sz="2400" dirty="0">
                <a:latin typeface="Corbel" pitchFamily="34" charset="0"/>
              </a:rPr>
              <a:t>method on it.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,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price</a:t>
            </a:r>
            <a:r>
              <a:rPr lang="en-US" sz="2400" dirty="0">
                <a:latin typeface="Corbel" pitchFamily="34" charset="0"/>
              </a:rPr>
              <a:t> of the book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Let Us C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400</a:t>
            </a:r>
            <a:r>
              <a:rPr lang="en-US" sz="2400" dirty="0">
                <a:latin typeface="Corbel" pitchFamily="34" charset="0"/>
              </a:rPr>
              <a:t> , we need to do 3 steps:</a:t>
            </a:r>
          </a:p>
          <a:p>
            <a:pPr lvl="1"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Get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US" dirty="0">
                <a:latin typeface="Corbel" pitchFamily="34" charset="0"/>
              </a:rPr>
              <a:t> object pertaining to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Let Us C</a:t>
            </a:r>
          </a:p>
          <a:p>
            <a:pPr lvl="1" fontAlgn="base"/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book_price</a:t>
            </a:r>
            <a:r>
              <a:rPr lang="en-US" dirty="0">
                <a:latin typeface="Corbel" pitchFamily="34" charset="0"/>
              </a:rPr>
              <a:t> field by assigning it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400</a:t>
            </a:r>
          </a:p>
          <a:p>
            <a:pPr lvl="1" fontAlgn="base"/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Save</a:t>
            </a:r>
            <a:r>
              <a:rPr lang="en-US" dirty="0">
                <a:latin typeface="Corbel" pitchFamily="34" charset="0"/>
              </a:rPr>
              <a:t> the changes to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dirty="0">
                <a:latin typeface="Corbel" pitchFamily="34" charset="0"/>
              </a:rPr>
              <a:t> by calling the method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save()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572140"/>
            <a:ext cx="8786874" cy="785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verify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changes have been done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checking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table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sqlite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browser</a:t>
            </a:r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56" y="2571744"/>
            <a:ext cx="8844300" cy="414340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While 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method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updating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 record </a:t>
            </a:r>
            <a:r>
              <a:rPr lang="en-IN" sz="2400" dirty="0">
                <a:latin typeface="Corbel" pitchFamily="34" charset="0"/>
              </a:rPr>
              <a:t>is straight forward, it’s inefficient as it will save </a:t>
            </a:r>
            <a:r>
              <a:rPr lang="en-IN" sz="2400" b="1" i="1" dirty="0">
                <a:solidFill>
                  <a:srgbClr val="C00000"/>
                </a:solidFill>
                <a:latin typeface="Corbel" pitchFamily="34" charset="0"/>
              </a:rPr>
              <a:t>all</a:t>
            </a:r>
            <a:r>
              <a:rPr lang="en-IN" sz="2400" i="1" dirty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the field values, not just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book_price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ensure records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updated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most efficient manner </a:t>
            </a:r>
            <a:r>
              <a:rPr lang="en-IN" sz="2400" dirty="0">
                <a:latin typeface="Corbel" pitchFamily="34" charset="0"/>
              </a:rPr>
              <a:t>possible, we should use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update()</a:t>
            </a:r>
            <a:r>
              <a:rPr lang="en-IN" sz="2400" dirty="0">
                <a:latin typeface="Corbel" pitchFamily="34" charset="0"/>
              </a:rPr>
              <a:t> method.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>
              <a:buNone/>
            </a:pPr>
            <a:endParaRPr lang="en-US" sz="2200" dirty="0">
              <a:latin typeface="Corbel" pitchFamily="34" charset="0"/>
            </a:endParaRPr>
          </a:p>
          <a:p>
            <a:pPr fontAlgn="base">
              <a:buNone/>
            </a:pPr>
            <a:endParaRPr lang="en-IN" sz="22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method belongs to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QuerySet</a:t>
            </a:r>
            <a:r>
              <a:rPr lang="en-IN" sz="2400" dirty="0">
                <a:latin typeface="Corbel" pitchFamily="34" charset="0"/>
              </a:rPr>
              <a:t> object and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accepts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field name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keyword argument 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latin typeface="Corbel" pitchFamily="34" charset="0"/>
              </a:rPr>
              <a:t>updates </a:t>
            </a:r>
            <a:r>
              <a:rPr lang="en-IN" sz="2400" dirty="0">
                <a:latin typeface="Corbel" pitchFamily="34" charset="0"/>
              </a:rPr>
              <a:t>the record and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returns</a:t>
            </a:r>
            <a:r>
              <a:rPr lang="en-IN" sz="2400" dirty="0">
                <a:latin typeface="Corbel" pitchFamily="34" charset="0"/>
              </a:rPr>
              <a:t>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integer</a:t>
            </a:r>
            <a:r>
              <a:rPr lang="en-IN" sz="2400" dirty="0">
                <a:latin typeface="Corbel" pitchFamily="34" charset="0"/>
              </a:rPr>
              <a:t> indicating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how many rows</a:t>
            </a:r>
            <a:r>
              <a:rPr lang="en-IN" sz="2400" dirty="0">
                <a:latin typeface="Corbel" pitchFamily="34" charset="0"/>
              </a:rPr>
              <a:t> have been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updated</a:t>
            </a: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9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86124"/>
            <a:ext cx="8786874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Interactive Shell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Load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previous project </a:t>
            </a:r>
            <a:r>
              <a:rPr lang="en-IN" sz="2400" dirty="0">
                <a:latin typeface="Corbel" pitchFamily="34" charset="0"/>
              </a:rPr>
              <a:t> folder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VS Code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Launch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and open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command prompt window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Now  go to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project folder </a:t>
            </a:r>
            <a:r>
              <a:rPr lang="en-US" sz="2400" dirty="0">
                <a:latin typeface="Corbel" pitchFamily="34" charset="0"/>
              </a:rPr>
              <a:t>and run the following command:</a:t>
            </a: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pPr lvl="1"/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python manage.py shell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Updating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can also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multiple fields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passing them </a:t>
            </a:r>
            <a:r>
              <a:rPr lang="en-IN" sz="2400" dirty="0">
                <a:latin typeface="Corbel" pitchFamily="34" charset="0"/>
              </a:rPr>
              <a:t>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keyword argument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to set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book_price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subject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400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lang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for the book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Let Us C </a:t>
            </a:r>
            <a:r>
              <a:rPr lang="en-US" sz="2400" dirty="0">
                <a:latin typeface="Corbel" pitchFamily="34" charset="0"/>
              </a:rPr>
              <a:t>,our code would be:</a:t>
            </a:r>
            <a:endParaRPr lang="en-IN" sz="24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9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071942"/>
            <a:ext cx="8786874" cy="793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Deleting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200" dirty="0">
                <a:latin typeface="Corbel" pitchFamily="34" charset="0"/>
              </a:rPr>
              <a:t>We can delete a record in 2 ways:</a:t>
            </a:r>
          </a:p>
          <a:p>
            <a:pPr lvl="1" fontAlgn="base"/>
            <a:endParaRPr lang="en-US" sz="1700" b="1" dirty="0">
              <a:latin typeface="Corbel" pitchFamily="34" charset="0"/>
            </a:endParaRPr>
          </a:p>
          <a:p>
            <a:pPr lvl="1" fontAlgn="base"/>
            <a:endParaRPr lang="en-US" sz="1700" b="1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By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fetching</a:t>
            </a:r>
            <a:r>
              <a:rPr lang="en-US" dirty="0">
                <a:latin typeface="Corbel" pitchFamily="34" charset="0"/>
              </a:rPr>
              <a:t> an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individual record </a:t>
            </a:r>
            <a:r>
              <a:rPr lang="en-US" dirty="0">
                <a:latin typeface="Corbel" pitchFamily="34" charset="0"/>
              </a:rPr>
              <a:t>from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US" dirty="0">
                <a:latin typeface="Corbel" pitchFamily="34" charset="0"/>
              </a:rPr>
              <a:t>and calling the method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delete()</a:t>
            </a:r>
            <a:r>
              <a:rPr lang="en-US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on our </a:t>
            </a:r>
            <a:r>
              <a:rPr lang="en-US" dirty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US" dirty="0">
                <a:latin typeface="Corbel" pitchFamily="34" charset="0"/>
              </a:rPr>
              <a:t> object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By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fetching</a:t>
            </a:r>
            <a:r>
              <a:rPr lang="en-US" dirty="0">
                <a:latin typeface="Corbel" pitchFamily="34" charset="0"/>
              </a:rPr>
              <a:t> an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individual record </a:t>
            </a:r>
            <a:r>
              <a:rPr lang="en-US" dirty="0">
                <a:latin typeface="Corbel" pitchFamily="34" charset="0"/>
              </a:rPr>
              <a:t>from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 </a:t>
            </a:r>
            <a:r>
              <a:rPr lang="en-US" dirty="0">
                <a:latin typeface="Corbel" pitchFamily="34" charset="0"/>
              </a:rPr>
              <a:t>and calling the method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delete() </a:t>
            </a:r>
            <a:r>
              <a:rPr lang="en-US" dirty="0">
                <a:latin typeface="Corbel" pitchFamily="34" charset="0"/>
              </a:rPr>
              <a:t>on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QuerySet</a:t>
            </a:r>
            <a:endParaRPr lang="en-US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IN" sz="17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Deleting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,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delete</a:t>
            </a:r>
            <a:r>
              <a:rPr lang="en-US" sz="2400" dirty="0">
                <a:latin typeface="Corbel" pitchFamily="34" charset="0"/>
              </a:rPr>
              <a:t> the book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Let Us C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the first approach</a:t>
            </a:r>
            <a:r>
              <a:rPr lang="en-US" sz="2400" dirty="0">
                <a:latin typeface="Corbel" pitchFamily="34" charset="0"/>
              </a:rPr>
              <a:t> , our code will be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r>
              <a:rPr lang="en-IN" sz="2400" dirty="0">
                <a:latin typeface="Corbel" pitchFamily="34" charset="0"/>
              </a:rPr>
              <a:t>The return value for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delete()</a:t>
            </a:r>
            <a:r>
              <a:rPr lang="en-IN" sz="2400" dirty="0">
                <a:latin typeface="Corbel" pitchFamily="34" charset="0"/>
              </a:rPr>
              <a:t> method lists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total number of records affected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(one in this example) and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dictionary listing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all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tables that will be affected </a:t>
            </a:r>
            <a:r>
              <a:rPr lang="en-IN" sz="2400" dirty="0">
                <a:latin typeface="Corbel" pitchFamily="34" charset="0"/>
              </a:rPr>
              <a:t>by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delete operation </a:t>
            </a:r>
            <a:r>
              <a:rPr lang="en-IN" sz="2400" dirty="0">
                <a:latin typeface="Corbel" pitchFamily="34" charset="0"/>
              </a:rPr>
              <a:t>and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number of records deleted </a:t>
            </a:r>
            <a:r>
              <a:rPr lang="en-IN" sz="2400" dirty="0">
                <a:latin typeface="Corbel" pitchFamily="34" charset="0"/>
              </a:rPr>
              <a:t>in each table.</a:t>
            </a: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571744"/>
            <a:ext cx="7265378" cy="785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Deleting Records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delete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the books </a:t>
            </a:r>
            <a:r>
              <a:rPr lang="en-US" sz="2400" dirty="0">
                <a:latin typeface="Corbel" pitchFamily="34" charset="0"/>
              </a:rPr>
              <a:t>whose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price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greater than 400 </a:t>
            </a:r>
            <a:r>
              <a:rPr lang="en-US" sz="2400" dirty="0">
                <a:latin typeface="Corbel" pitchFamily="34" charset="0"/>
              </a:rPr>
              <a:t>our code will be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delete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the records </a:t>
            </a:r>
            <a:r>
              <a:rPr lang="en-US" sz="2400" dirty="0">
                <a:latin typeface="Corbel" pitchFamily="34" charset="0"/>
              </a:rPr>
              <a:t>from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US" sz="2400" dirty="0">
                <a:latin typeface="Corbel" pitchFamily="34" charset="0"/>
              </a:rPr>
              <a:t> our code will be 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712696"/>
            <a:ext cx="8358246" cy="930618"/>
          </a:xfrm>
          <a:prstGeom prst="rect">
            <a:avLst/>
          </a:prstGeom>
        </p:spPr>
      </p:pic>
      <p:pic>
        <p:nvPicPr>
          <p:cNvPr id="8" name="Picture 7" descr="djangoscreen9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4429132"/>
            <a:ext cx="8358246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Interactive Shell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terminal output </a:t>
            </a:r>
            <a:r>
              <a:rPr lang="en-US" sz="2400" dirty="0">
                <a:latin typeface="Corbel" pitchFamily="34" charset="0"/>
              </a:rPr>
              <a:t>should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look like this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071678"/>
            <a:ext cx="8715435" cy="428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Inserting Records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insert a new book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from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console </a:t>
            </a:r>
            <a:r>
              <a:rPr lang="en-US" sz="2400" dirty="0">
                <a:latin typeface="Corbel" pitchFamily="34" charset="0"/>
              </a:rPr>
              <a:t>we follow 3 steps: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Import the Book model</a:t>
            </a:r>
          </a:p>
          <a:p>
            <a:pPr fontAlgn="base"/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Create a Book object</a:t>
            </a:r>
          </a:p>
          <a:p>
            <a:pPr fontAlgn="base"/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Call the save() method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Inserting Records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Interactive Shell </a:t>
            </a:r>
            <a:r>
              <a:rPr lang="en-US" sz="2400" dirty="0">
                <a:latin typeface="Corbel" pitchFamily="34" charset="0"/>
              </a:rPr>
              <a:t>, type the following code:</a:t>
            </a: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r>
              <a:rPr lang="en-US" sz="2400" dirty="0">
                <a:latin typeface="Corbel" pitchFamily="34" charset="0"/>
              </a:rPr>
              <a:t>This 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save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new record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 </a:t>
            </a:r>
            <a:r>
              <a:rPr lang="en-US" sz="2400" dirty="0">
                <a:latin typeface="Corbel" pitchFamily="34" charset="0"/>
              </a:rPr>
              <a:t>and 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verify</a:t>
            </a:r>
            <a:r>
              <a:rPr lang="en-US" sz="2400" dirty="0">
                <a:latin typeface="Corbel" pitchFamily="34" charset="0"/>
              </a:rPr>
              <a:t> this by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opening the database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sqlite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browser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US" sz="24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7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715436" cy="1071570"/>
          </a:xfrm>
          <a:prstGeom prst="rect">
            <a:avLst/>
          </a:prstGeom>
        </p:spPr>
      </p:pic>
      <p:pic>
        <p:nvPicPr>
          <p:cNvPr id="8" name="Picture 7" descr="djangoscreen7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572008"/>
            <a:ext cx="8858312" cy="2162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Records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The Manager class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Before</a:t>
            </a:r>
            <a:r>
              <a:rPr lang="en-IN" sz="2400" dirty="0">
                <a:latin typeface="Corbel" pitchFamily="34" charset="0"/>
              </a:rPr>
              <a:t> we can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understand </a:t>
            </a:r>
            <a:r>
              <a:rPr lang="en-IN" sz="2400" dirty="0">
                <a:latin typeface="Corbel" pitchFamily="34" charset="0"/>
              </a:rPr>
              <a:t>how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retrieve records </a:t>
            </a:r>
            <a:r>
              <a:rPr lang="en-IN" sz="2400" dirty="0">
                <a:latin typeface="Corbel" pitchFamily="34" charset="0"/>
              </a:rPr>
              <a:t>, we must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understand</a:t>
            </a:r>
            <a:r>
              <a:rPr lang="en-IN" sz="2400" dirty="0">
                <a:latin typeface="Corbel" pitchFamily="34" charset="0"/>
              </a:rPr>
              <a:t> about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Manager</a:t>
            </a:r>
            <a:r>
              <a:rPr lang="en-IN" sz="2400" dirty="0">
                <a:latin typeface="Corbel" pitchFamily="34" charset="0"/>
              </a:rPr>
              <a:t> class.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Manager</a:t>
            </a:r>
            <a:r>
              <a:rPr lang="en-IN" sz="2400" dirty="0">
                <a:latin typeface="Corbel" pitchFamily="34" charset="0"/>
              </a:rPr>
              <a:t> is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interface</a:t>
            </a:r>
            <a:r>
              <a:rPr lang="en-IN" sz="2400" dirty="0">
                <a:latin typeface="Corbel" pitchFamily="34" charset="0"/>
              </a:rPr>
              <a:t> through 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query operations</a:t>
            </a:r>
            <a:r>
              <a:rPr lang="en-IN" sz="2400" dirty="0">
                <a:latin typeface="Corbel" pitchFamily="34" charset="0"/>
              </a:rPr>
              <a:t> are provided to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models.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Retrieving Records Using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 </a:t>
            </a:r>
            <a:r>
              <a:rPr lang="en-US" sz="3000" b="1" dirty="0" err="1">
                <a:latin typeface="Corbel" pitchFamily="34" charset="0"/>
              </a:rPr>
              <a:t>Django</a:t>
            </a:r>
            <a:r>
              <a:rPr lang="en-US" sz="3000" b="1" dirty="0">
                <a:latin typeface="Corbel" pitchFamily="34" charset="0"/>
              </a:rPr>
              <a:t> Interactive Shell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>
                <a:latin typeface="Corbel" pitchFamily="34" charset="0"/>
              </a:rPr>
              <a:t>The Manager class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 least </a:t>
            </a:r>
            <a:r>
              <a:rPr lang="en-IN" sz="2400" dirty="0">
                <a:latin typeface="Corbel" pitchFamily="34" charset="0"/>
              </a:rPr>
              <a:t>one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Manager</a:t>
            </a:r>
            <a:r>
              <a:rPr lang="en-IN" sz="2400" dirty="0">
                <a:latin typeface="Corbel" pitchFamily="34" charset="0"/>
              </a:rPr>
              <a:t> exists 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every model </a:t>
            </a:r>
            <a:r>
              <a:rPr lang="en-IN" sz="2400" dirty="0">
                <a:latin typeface="Corbel" pitchFamily="34" charset="0"/>
              </a:rPr>
              <a:t>in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application</a:t>
            </a:r>
            <a:r>
              <a:rPr lang="en-IN" sz="2400" dirty="0">
                <a:latin typeface="Corbel" pitchFamily="34" charset="0"/>
              </a:rPr>
              <a:t> whose name by default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objects</a:t>
            </a:r>
            <a:endParaRPr lang="en-IN" sz="22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All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methods</a:t>
            </a:r>
            <a:r>
              <a:rPr lang="en-US" sz="2400" dirty="0">
                <a:latin typeface="Corbel" pitchFamily="34" charset="0"/>
              </a:rPr>
              <a:t> that we call using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objects</a:t>
            </a:r>
            <a:r>
              <a:rPr lang="en-US" sz="2400" dirty="0">
                <a:latin typeface="Corbel" pitchFamily="34" charset="0"/>
              </a:rPr>
              <a:t> like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all()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get()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filter()</a:t>
            </a:r>
            <a:r>
              <a:rPr lang="en-US" sz="2400" dirty="0">
                <a:latin typeface="Corbel" pitchFamily="34" charset="0"/>
              </a:rPr>
              <a:t>  etc belong to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Manager </a:t>
            </a:r>
            <a:r>
              <a:rPr lang="en-US" sz="2400" dirty="0">
                <a:latin typeface="Corbel" pitchFamily="34" charset="0"/>
              </a:rPr>
              <a:t>class 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/>
          </a:p>
          <a:p>
            <a:pPr fontAlgn="base">
              <a:buNone/>
            </a:pPr>
            <a:endParaRPr lang="en-US" sz="2200" dirty="0"/>
          </a:p>
          <a:p>
            <a:pPr fontAlgn="base">
              <a:buNone/>
            </a:pPr>
            <a:endParaRPr lang="en-IN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7121</TotalTime>
  <Words>2083</Words>
  <Application>Microsoft Office PowerPoint</Application>
  <PresentationFormat>On-screen Show (4:3)</PresentationFormat>
  <Paragraphs>388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Using Django Interactive Shell</vt:lpstr>
      <vt:lpstr>Using Django Interactive Shell</vt:lpstr>
      <vt:lpstr>Using Django Interactive Shell</vt:lpstr>
      <vt:lpstr>Inserting Records Using   Django Interactive Shell</vt:lpstr>
      <vt:lpstr>Inserting Records Using   Django Interactive Shell</vt:lpstr>
      <vt:lpstr>Retrieving Records Using   Django Interactive Shell</vt:lpstr>
      <vt:lpstr>Retrieving Records Using   Django Interactive Shell</vt:lpstr>
      <vt:lpstr>Retrieving Records Using   Django Interactive Shell</vt:lpstr>
      <vt:lpstr>Retrieving Records Using   Django Interactive Shell</vt:lpstr>
      <vt:lpstr>Retrieving Records Using   Django Interactive Shell</vt:lpstr>
      <vt:lpstr>Retrieving Records Using   Django Interactive Shell</vt:lpstr>
      <vt:lpstr>Retrieving Single Record Using   Django Interactive Shell</vt:lpstr>
      <vt:lpstr>Retrieving Single Record Using   Django Interactive Shell</vt:lpstr>
      <vt:lpstr>Retrieving Multiple Record Using   Django Interactive Shell</vt:lpstr>
      <vt:lpstr>What Is QuerySet ?</vt:lpstr>
      <vt:lpstr>What Is QuerySet ?</vt:lpstr>
      <vt:lpstr>What Is QuerySet ?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Retrieving Multiple Record Using   Django Interactive Shell</vt:lpstr>
      <vt:lpstr>Two Important Points About filter()</vt:lpstr>
      <vt:lpstr>Ordering Data</vt:lpstr>
      <vt:lpstr>Ordering Data</vt:lpstr>
      <vt:lpstr>Ordering Data</vt:lpstr>
      <vt:lpstr>Chaining Lookups</vt:lpstr>
      <vt:lpstr>Slicing Data</vt:lpstr>
      <vt:lpstr>Slicing Data</vt:lpstr>
      <vt:lpstr>Slicing Data</vt:lpstr>
      <vt:lpstr>Updating Records</vt:lpstr>
      <vt:lpstr>Updating Records</vt:lpstr>
      <vt:lpstr>Updating Records</vt:lpstr>
      <vt:lpstr>Updating Records</vt:lpstr>
      <vt:lpstr>Updating Records</vt:lpstr>
      <vt:lpstr>Updating Records</vt:lpstr>
      <vt:lpstr>Deleting Records</vt:lpstr>
      <vt:lpstr>Deleting Records</vt:lpstr>
      <vt:lpstr>Deleting Records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629</cp:revision>
  <dcterms:created xsi:type="dcterms:W3CDTF">2015-12-21T13:46:48Z</dcterms:created>
  <dcterms:modified xsi:type="dcterms:W3CDTF">2022-06-09T06:01:38Z</dcterms:modified>
</cp:coreProperties>
</file>