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702" r:id="rId4"/>
    <p:sldId id="807" r:id="rId5"/>
    <p:sldId id="808" r:id="rId6"/>
    <p:sldId id="809" r:id="rId7"/>
    <p:sldId id="810" r:id="rId8"/>
    <p:sldId id="811" r:id="rId9"/>
    <p:sldId id="812" r:id="rId10"/>
    <p:sldId id="813" r:id="rId11"/>
    <p:sldId id="814" r:id="rId12"/>
    <p:sldId id="815" r:id="rId13"/>
    <p:sldId id="816" r:id="rId14"/>
    <p:sldId id="81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279EF30-0E65-4D40-B3F7-B52743EE8178}"/>
    <pc:docChg chg="custSel modSld">
      <pc:chgData name="Sharma Computer Academy" userId="08476b32c11f4418" providerId="LiveId" clId="{5279EF30-0E65-4D40-B3F7-B52743EE8178}" dt="2022-06-15T04:51:55.479" v="51" actId="255"/>
      <pc:docMkLst>
        <pc:docMk/>
      </pc:docMkLst>
      <pc:sldChg chg="modSp mod">
        <pc:chgData name="Sharma Computer Academy" userId="08476b32c11f4418" providerId="LiveId" clId="{5279EF30-0E65-4D40-B3F7-B52743EE8178}" dt="2022-06-15T04:51:55.479" v="51" actId="255"/>
        <pc:sldMkLst>
          <pc:docMk/>
          <pc:sldMk cId="0" sldId="808"/>
        </pc:sldMkLst>
        <pc:graphicFrameChg chg="mod modGraphic">
          <ac:chgData name="Sharma Computer Academy" userId="08476b32c11f4418" providerId="LiveId" clId="{5279EF30-0E65-4D40-B3F7-B52743EE8178}" dt="2022-06-15T04:51:55.479" v="51" actId="255"/>
          <ac:graphicFrameMkLst>
            <pc:docMk/>
            <pc:sldMk cId="0" sldId="808"/>
            <ac:graphicFrameMk id="7" creationId="{00000000-0000-0000-0000-000000000000}"/>
          </ac:graphicFrameMkLst>
        </pc:graphicFrameChg>
      </pc:sldChg>
    </pc:docChg>
  </pc:docChgLst>
  <pc:docChgLst>
    <pc:chgData name="Sharma Computer Academy" userId="08476b32c11f4418" providerId="LiveId" clId="{88E1498E-D3B7-4614-814B-79B19697B123}"/>
    <pc:docChg chg="modSld">
      <pc:chgData name="Sharma Computer Academy" userId="08476b32c11f4418" providerId="LiveId" clId="{88E1498E-D3B7-4614-814B-79B19697B123}" dt="2021-04-25T03:35:52.251" v="15"/>
      <pc:docMkLst>
        <pc:docMk/>
      </pc:docMkLst>
      <pc:sldChg chg="modAnim">
        <pc:chgData name="Sharma Computer Academy" userId="08476b32c11f4418" providerId="LiveId" clId="{88E1498E-D3B7-4614-814B-79B19697B123}" dt="2021-04-25T03:32:57.454" v="2"/>
        <pc:sldMkLst>
          <pc:docMk/>
          <pc:sldMk cId="0" sldId="702"/>
        </pc:sldMkLst>
      </pc:sldChg>
      <pc:sldChg chg="modAnim">
        <pc:chgData name="Sharma Computer Academy" userId="08476b32c11f4418" providerId="LiveId" clId="{88E1498E-D3B7-4614-814B-79B19697B123}" dt="2021-04-25T03:33:15.468" v="4"/>
        <pc:sldMkLst>
          <pc:docMk/>
          <pc:sldMk cId="0" sldId="807"/>
        </pc:sldMkLst>
      </pc:sldChg>
      <pc:sldChg chg="modAnim">
        <pc:chgData name="Sharma Computer Academy" userId="08476b32c11f4418" providerId="LiveId" clId="{88E1498E-D3B7-4614-814B-79B19697B123}" dt="2021-04-25T03:34:25.091" v="8"/>
        <pc:sldMkLst>
          <pc:docMk/>
          <pc:sldMk cId="0" sldId="809"/>
        </pc:sldMkLst>
      </pc:sldChg>
      <pc:sldChg chg="modAnim">
        <pc:chgData name="Sharma Computer Academy" userId="08476b32c11f4418" providerId="LiveId" clId="{88E1498E-D3B7-4614-814B-79B19697B123}" dt="2021-04-25T03:34:52.999" v="10"/>
        <pc:sldMkLst>
          <pc:docMk/>
          <pc:sldMk cId="0" sldId="810"/>
        </pc:sldMkLst>
      </pc:sldChg>
      <pc:sldChg chg="modAnim">
        <pc:chgData name="Sharma Computer Academy" userId="08476b32c11f4418" providerId="LiveId" clId="{88E1498E-D3B7-4614-814B-79B19697B123}" dt="2021-04-25T03:35:13.433" v="12"/>
        <pc:sldMkLst>
          <pc:docMk/>
          <pc:sldMk cId="0" sldId="811"/>
        </pc:sldMkLst>
      </pc:sldChg>
      <pc:sldChg chg="modAnim">
        <pc:chgData name="Sharma Computer Academy" userId="08476b32c11f4418" providerId="LiveId" clId="{88E1498E-D3B7-4614-814B-79B19697B123}" dt="2021-04-25T03:35:52.251" v="15"/>
        <pc:sldMkLst>
          <pc:docMk/>
          <pc:sldMk cId="0" sldId="8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15-06-2022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15-06-2022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4400" dirty="0">
                <a:solidFill>
                  <a:srgbClr val="FF0000"/>
                </a:solidFill>
                <a:latin typeface="Corbel" pitchFamily="34" charset="0"/>
              </a:rPr>
              <a:t>Lecture 24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showBrowser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 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try: 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browser = 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request.META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['HTTP_USER_AGENT'] 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except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KeyError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 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browser = 'unknown' </a:t>
            </a:r>
          </a:p>
          <a:p>
            <a:pPr fontAlgn="base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return 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HttpResponse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(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f"Your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 browser is {browser}")</a:t>
            </a:r>
            <a:endParaRPr lang="en-IN" sz="2000" b="1" u="sng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output shown by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above code </a:t>
            </a:r>
            <a:r>
              <a:rPr lang="en-IN" sz="2400" dirty="0">
                <a:latin typeface="Corbel" pitchFamily="34" charset="0"/>
              </a:rPr>
              <a:t>will be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complete string </a:t>
            </a:r>
            <a:r>
              <a:rPr lang="en-IN" sz="2400" dirty="0">
                <a:latin typeface="Corbel" pitchFamily="34" charset="0"/>
              </a:rPr>
              <a:t>containing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many other values </a:t>
            </a:r>
            <a:r>
              <a:rPr lang="en-IN" sz="2400" dirty="0">
                <a:latin typeface="Corbel" pitchFamily="34" charset="0"/>
              </a:rPr>
              <a:t>along with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browser name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Rewrite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code</a:t>
            </a:r>
            <a:r>
              <a:rPr lang="en-IN" sz="2400" dirty="0">
                <a:latin typeface="Corbel" pitchFamily="34" charset="0"/>
              </a:rPr>
              <a:t> so that it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only displays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browser name</a:t>
            </a:r>
          </a:p>
          <a:p>
            <a:pPr fontAlgn="base"/>
            <a:endParaRPr lang="en-US" sz="1900" b="1" dirty="0">
              <a:solidFill>
                <a:schemeClr val="accent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homePageView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try: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browser = 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request.META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['HTTP_USER_AGENT']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if "Chrome" in browser: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			browser="Chrome"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		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elif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 "Firefox" in browser: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			browser="Firefox"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except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KeyError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browser = 'unknown'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return 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HttpResponse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(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f"Your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 browser is {browser}")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Modify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previous code </a:t>
            </a:r>
            <a:r>
              <a:rPr lang="en-IN" sz="2400" dirty="0">
                <a:latin typeface="Corbel" pitchFamily="34" charset="0"/>
              </a:rPr>
              <a:t>, so that it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displays </a:t>
            </a:r>
            <a:r>
              <a:rPr lang="en-IN" sz="2400" dirty="0">
                <a:latin typeface="Corbel" pitchFamily="34" charset="0"/>
              </a:rPr>
              <a:t>all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HTTP HEADERS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their values </a:t>
            </a:r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tabular form</a:t>
            </a:r>
          </a:p>
          <a:p>
            <a:pPr fontAlgn="base"/>
            <a:endParaRPr lang="en-US" sz="19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homePageView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mydict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=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request.META</a:t>
            </a:r>
            <a:endParaRPr lang="en-IN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html=[]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html.append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("&lt;table border='1'&gt;")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	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html.append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("&lt;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tr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&gt;&lt;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th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&gt;Header Name&lt;/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th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&gt;&lt;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th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&gt;Header Value&lt;/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th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&gt;&lt;/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tr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&gt;")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	for 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k,v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 in 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mydict.items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():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		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html.append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(f"&lt;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tr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&gt;&lt;td&gt;{k}&lt;/td&gt;&lt;td&gt;{v}&lt;/td&gt;&lt;/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tr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&gt;")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	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html.append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("&lt;/html&gt;")</a:t>
            </a: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	return 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HttpResponse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(html)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Developing Our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Exploring The Request Object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Accessing HTTP Headers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 err="1">
                <a:latin typeface="Corbel" pitchFamily="34" charset="0"/>
              </a:rPr>
              <a:t>HttpRequest</a:t>
            </a:r>
            <a:r>
              <a:rPr lang="en-US" sz="3200" b="1" dirty="0">
                <a:latin typeface="Corbel" pitchFamily="34" charset="0"/>
              </a:rPr>
              <a:t>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We learnt about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HttpRequest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objects when we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first learnt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view</a:t>
            </a:r>
            <a:r>
              <a:rPr lang="en-IN" sz="2400" dirty="0">
                <a:latin typeface="Corbel" pitchFamily="34" charset="0"/>
              </a:rPr>
              <a:t> functions.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Recall</a:t>
            </a:r>
            <a:r>
              <a:rPr lang="en-IN" sz="2400" dirty="0">
                <a:latin typeface="Corbel" pitchFamily="34" charset="0"/>
              </a:rPr>
              <a:t> that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each view function </a:t>
            </a:r>
            <a:r>
              <a:rPr lang="en-IN" sz="2400" dirty="0">
                <a:latin typeface="Corbel" pitchFamily="34" charset="0"/>
              </a:rPr>
              <a:t>takes an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HttpRequest</a:t>
            </a:r>
            <a:r>
              <a:rPr lang="en-IN" sz="2400" dirty="0">
                <a:latin typeface="Corbel" pitchFamily="34" charset="0"/>
              </a:rPr>
              <a:t> object as its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first parameter</a:t>
            </a:r>
            <a:r>
              <a:rPr lang="en-IN" sz="2400" dirty="0">
                <a:latin typeface="Corbel" pitchFamily="34" charset="0"/>
              </a:rPr>
              <a:t>, as in our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hello() </a:t>
            </a:r>
            <a:r>
              <a:rPr lang="en-IN" sz="2400" dirty="0">
                <a:latin typeface="Corbel" pitchFamily="34" charset="0"/>
              </a:rPr>
              <a:t>view:</a:t>
            </a:r>
          </a:p>
          <a:p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	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django.http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HttpResponse</a:t>
            </a:r>
            <a:endParaRPr lang="en-IN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def hello(request):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		return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HttpResponse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("Hello world")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 err="1">
                <a:latin typeface="Corbel" pitchFamily="34" charset="0"/>
              </a:rPr>
              <a:t>HttpRequest</a:t>
            </a:r>
            <a:r>
              <a:rPr lang="en-US" sz="3200" b="1" dirty="0">
                <a:latin typeface="Corbel" pitchFamily="34" charset="0"/>
              </a:rPr>
              <a:t> Object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HttpRequest</a:t>
            </a:r>
            <a:r>
              <a:rPr lang="en-IN" sz="2400" dirty="0">
                <a:latin typeface="Corbel" pitchFamily="34" charset="0"/>
              </a:rPr>
              <a:t> object, has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number of interesting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attributes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methods</a:t>
            </a:r>
            <a:r>
              <a:rPr lang="en-IN" sz="2400" dirty="0">
                <a:latin typeface="Corbel" pitchFamily="34" charset="0"/>
              </a:rPr>
              <a:t> that we should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familiarize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ourself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with</a:t>
            </a:r>
            <a:r>
              <a:rPr lang="en-IN" sz="2400" dirty="0">
                <a:latin typeface="Corbel" pitchFamily="34" charset="0"/>
              </a:rPr>
              <a:t>, so that we know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what’s possible.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We can use these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attributes</a:t>
            </a:r>
            <a:r>
              <a:rPr lang="en-IN" sz="2400" dirty="0">
                <a:latin typeface="Corbel" pitchFamily="34" charset="0"/>
              </a:rPr>
              <a:t>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get information </a:t>
            </a:r>
            <a:r>
              <a:rPr lang="en-IN" sz="2400" dirty="0">
                <a:latin typeface="Corbel" pitchFamily="34" charset="0"/>
              </a:rPr>
              <a:t>about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current request </a:t>
            </a:r>
            <a:r>
              <a:rPr lang="en-IN" sz="2400" dirty="0">
                <a:latin typeface="Corbel" pitchFamily="34" charset="0"/>
              </a:rPr>
              <a:t>(i.e., the user/web browser that’s loading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current page </a:t>
            </a:r>
            <a:r>
              <a:rPr lang="en-IN" sz="2400" dirty="0">
                <a:latin typeface="Corbel" pitchFamily="34" charset="0"/>
              </a:rPr>
              <a:t>on our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-powered site</a:t>
            </a:r>
            <a:r>
              <a:rPr lang="en-IN" sz="2400" dirty="0">
                <a:latin typeface="Corbel" pitchFamily="34" charset="0"/>
              </a:rPr>
              <a:t>, at the time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view</a:t>
            </a:r>
            <a:r>
              <a:rPr lang="en-IN" sz="2400" dirty="0">
                <a:latin typeface="Corbel" pitchFamily="34" charset="0"/>
              </a:rPr>
              <a:t> function is executed.</a:t>
            </a:r>
            <a:endParaRPr lang="en-IN" sz="1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Information About The URL</a:t>
            </a:r>
            <a:endParaRPr lang="en-IN" sz="3200" b="1" dirty="0">
              <a:latin typeface="Corbel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284081902"/>
              </p:ext>
            </p:extLst>
          </p:nvPr>
        </p:nvGraphicFramePr>
        <p:xfrm>
          <a:off x="142842" y="1357298"/>
          <a:ext cx="8858313" cy="5200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6752">
                <a:tc>
                  <a:txBody>
                    <a:bodyPr/>
                    <a:lstStyle/>
                    <a:p>
                      <a:pPr fontAlgn="base"/>
                      <a:r>
                        <a:rPr lang="en-IN" sz="1800" b="1" dirty="0">
                          <a:solidFill>
                            <a:srgbClr val="FFFFFF"/>
                          </a:solidFill>
                          <a:latin typeface="Corbel" pitchFamily="34" charset="0"/>
                        </a:rPr>
                        <a:t>Attribute/method</a:t>
                      </a:r>
                    </a:p>
                  </a:txBody>
                  <a:tcPr marL="161925" marR="161925" marT="161925" marB="1619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b="1" dirty="0">
                          <a:solidFill>
                            <a:srgbClr val="FFFFFF"/>
                          </a:solidFill>
                          <a:latin typeface="Corbel" pitchFamily="34" charset="0"/>
                        </a:rPr>
                        <a:t>Description</a:t>
                      </a:r>
                    </a:p>
                  </a:txBody>
                  <a:tcPr marL="161925" marR="161925" marT="161925" marB="1619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800" b="1" dirty="0">
                          <a:solidFill>
                            <a:srgbClr val="FFFFFF"/>
                          </a:solidFill>
                          <a:latin typeface="Corbel" pitchFamily="34" charset="0"/>
                        </a:rPr>
                        <a:t>Example</a:t>
                      </a:r>
                    </a:p>
                  </a:txBody>
                  <a:tcPr marL="161925" marR="161925" marT="161925" marB="1619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423"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 dirty="0" err="1">
                          <a:solidFill>
                            <a:srgbClr val="7030A0"/>
                          </a:solidFill>
                          <a:latin typeface="Corbel" pitchFamily="34" charset="0"/>
                        </a:rPr>
                        <a:t>request.path</a:t>
                      </a:r>
                      <a:endParaRPr lang="en-IN" sz="1600" b="1" dirty="0">
                        <a:solidFill>
                          <a:srgbClr val="7030A0"/>
                        </a:solidFill>
                        <a:latin typeface="Corbel" pitchFamily="34" charset="0"/>
                      </a:endParaRPr>
                    </a:p>
                  </a:txBody>
                  <a:tcPr marL="161925" marR="161925" marT="161925" marB="1619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 dirty="0">
                          <a:solidFill>
                            <a:srgbClr val="666666"/>
                          </a:solidFill>
                          <a:latin typeface="Corbel" pitchFamily="34" charset="0"/>
                        </a:rPr>
                        <a:t>The full path, not including the domain but including the leading slash.</a:t>
                      </a:r>
                    </a:p>
                  </a:txBody>
                  <a:tcPr marL="161925" marR="161925" marT="161925" marB="1619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 dirty="0">
                          <a:solidFill>
                            <a:srgbClr val="666666"/>
                          </a:solidFill>
                          <a:latin typeface="Corbel" pitchFamily="34" charset="0"/>
                        </a:rPr>
                        <a:t>“/home/“</a:t>
                      </a:r>
                    </a:p>
                  </a:txBody>
                  <a:tcPr marL="161925" marR="161925" marT="161925" marB="1619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8487"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 dirty="0" err="1">
                          <a:solidFill>
                            <a:srgbClr val="7030A0"/>
                          </a:solidFill>
                          <a:latin typeface="Corbel" pitchFamily="34" charset="0"/>
                        </a:rPr>
                        <a:t>request.get_host</a:t>
                      </a:r>
                      <a:r>
                        <a:rPr lang="en-IN" sz="1600" b="1" dirty="0">
                          <a:solidFill>
                            <a:srgbClr val="7030A0"/>
                          </a:solidFill>
                          <a:latin typeface="Corbel" pitchFamily="34" charset="0"/>
                        </a:rPr>
                        <a:t>()</a:t>
                      </a:r>
                    </a:p>
                  </a:txBody>
                  <a:tcPr marL="161925" marR="161925" marT="161925" marB="1619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 dirty="0">
                          <a:solidFill>
                            <a:srgbClr val="666666"/>
                          </a:solidFill>
                          <a:latin typeface="Corbel" pitchFamily="34" charset="0"/>
                        </a:rPr>
                        <a:t>The host (i.e., the “domain,” in common parlance).</a:t>
                      </a:r>
                    </a:p>
                  </a:txBody>
                  <a:tcPr marL="161925" marR="161925" marT="161925" marB="1619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 dirty="0">
                          <a:solidFill>
                            <a:srgbClr val="666666"/>
                          </a:solidFill>
                          <a:latin typeface="Corbel" pitchFamily="34" charset="0"/>
                        </a:rPr>
                        <a:t>“127.0.0.1:8000” or “www.example.com“</a:t>
                      </a:r>
                    </a:p>
                  </a:txBody>
                  <a:tcPr marL="161925" marR="161925" marT="161925" marB="1619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8552"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 dirty="0" err="1">
                          <a:solidFill>
                            <a:srgbClr val="7030A0"/>
                          </a:solidFill>
                          <a:latin typeface="Corbel" pitchFamily="34" charset="0"/>
                        </a:rPr>
                        <a:t>request.get_full_path</a:t>
                      </a:r>
                      <a:r>
                        <a:rPr lang="en-IN" sz="1600" b="1" dirty="0">
                          <a:solidFill>
                            <a:srgbClr val="7030A0"/>
                          </a:solidFill>
                          <a:latin typeface="Corbel" pitchFamily="34" charset="0"/>
                        </a:rPr>
                        <a:t>()</a:t>
                      </a:r>
                    </a:p>
                  </a:txBody>
                  <a:tcPr marL="161925" marR="161925" marT="161925" marB="1619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 dirty="0">
                          <a:solidFill>
                            <a:srgbClr val="666666"/>
                          </a:solidFill>
                          <a:latin typeface="Corbel" pitchFamily="34" charset="0"/>
                        </a:rPr>
                        <a:t>The path, plus a query string (if available).</a:t>
                      </a:r>
                    </a:p>
                  </a:txBody>
                  <a:tcPr marL="161925" marR="161925" marT="161925" marB="1619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0" dirty="0">
                          <a:solidFill>
                            <a:srgbClr val="666666"/>
                          </a:solidFill>
                          <a:latin typeface="Corbel" pitchFamily="34" charset="0"/>
                        </a:rPr>
                        <a:t>“/home/?q=test“</a:t>
                      </a:r>
                    </a:p>
                  </a:txBody>
                  <a:tcPr marL="161925" marR="161925" marT="161925" marB="1619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8552"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 dirty="0" err="1">
                          <a:solidFill>
                            <a:srgbClr val="7030A0"/>
                          </a:solidFill>
                          <a:latin typeface="Corbel" pitchFamily="34" charset="0"/>
                        </a:rPr>
                        <a:t>request.build_absolute_uri</a:t>
                      </a:r>
                      <a:r>
                        <a:rPr lang="en-IN" sz="1600" b="1" dirty="0">
                          <a:solidFill>
                            <a:srgbClr val="7030A0"/>
                          </a:solidFill>
                          <a:latin typeface="Corbel" pitchFamily="34" charset="0"/>
                        </a:rPr>
                        <a:t>()</a:t>
                      </a:r>
                    </a:p>
                  </a:txBody>
                  <a:tcPr marL="161925" marR="161925" marT="161925" marB="161925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kumimoji="0" lang="en-US" sz="1600" b="0" i="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Returns the absolute URI form of </a:t>
                      </a:r>
                      <a:r>
                        <a:rPr kumimoji="0" lang="en-US" sz="1600" kern="12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orbel" panose="020B0503020204020204" pitchFamily="34" charset="0"/>
                          <a:ea typeface="+mn-ea"/>
                          <a:cs typeface="+mn-cs"/>
                        </a:rPr>
                        <a:t>location</a:t>
                      </a:r>
                      <a:endParaRPr lang="en-IN" sz="1600" b="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orbel" pitchFamily="34" charset="0"/>
                      </a:endParaRPr>
                    </a:p>
                  </a:txBody>
                  <a:tcPr marL="161925" marR="161925" marT="161925" marB="16192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orbel" panose="020B0503020204020204" pitchFamily="34" charset="0"/>
                        </a:rPr>
                        <a:t>http://127.0.0.1:8000/home/?q=test</a:t>
                      </a:r>
                    </a:p>
                  </a:txBody>
                  <a:tcPr marL="114300" marT="91440" marB="91440"/>
                </a:tc>
                <a:extLst>
                  <a:ext uri="{0D108BD9-81ED-4DB2-BD59-A6C34878D82A}">
                    <a16:rowId xmlns:a16="http://schemas.microsoft.com/office/drawing/2014/main" val="1862203063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Information About The URL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We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should always use </a:t>
            </a:r>
            <a:r>
              <a:rPr lang="en-IN" sz="2400" dirty="0">
                <a:latin typeface="Corbel" pitchFamily="34" charset="0"/>
              </a:rPr>
              <a:t>these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attributes/methods</a:t>
            </a:r>
            <a:r>
              <a:rPr lang="en-IN" sz="2400" dirty="0">
                <a:latin typeface="Corbel" pitchFamily="34" charset="0"/>
              </a:rPr>
              <a:t> instead 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hard-coding URLs </a:t>
            </a:r>
            <a:r>
              <a:rPr lang="en-IN" sz="2400" dirty="0">
                <a:latin typeface="Corbel" pitchFamily="34" charset="0"/>
              </a:rPr>
              <a:t>in our views.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makes for </a:t>
            </a:r>
            <a:r>
              <a:rPr lang="en-IN" sz="2400" dirty="0">
                <a:latin typeface="Corbel" pitchFamily="34" charset="0"/>
              </a:rPr>
              <a:t>more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flexible code </a:t>
            </a:r>
            <a:r>
              <a:rPr lang="en-IN" sz="2400" dirty="0">
                <a:latin typeface="Corbel" pitchFamily="34" charset="0"/>
              </a:rPr>
              <a:t>that can be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reused</a:t>
            </a:r>
            <a:r>
              <a:rPr lang="en-IN" sz="2400" dirty="0">
                <a:latin typeface="Corbel" pitchFamily="34" charset="0"/>
              </a:rPr>
              <a:t> in other places. </a:t>
            </a:r>
          </a:p>
          <a:p>
            <a:pPr fontAlgn="base"/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For example:</a:t>
            </a:r>
          </a:p>
          <a:p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# BAD! </a:t>
            </a:r>
          </a:p>
          <a:p>
            <a:pPr lvl="1">
              <a:buNone/>
            </a:pPr>
            <a:r>
              <a:rPr lang="en-IN" sz="1600" b="1" dirty="0">
                <a:solidFill>
                  <a:srgbClr val="C00000"/>
                </a:solidFill>
                <a:latin typeface="Corbel" pitchFamily="34" charset="0"/>
              </a:rPr>
              <a:t>def </a:t>
            </a:r>
            <a:r>
              <a:rPr lang="en-IN" sz="1600" b="1" dirty="0" err="1">
                <a:solidFill>
                  <a:srgbClr val="C00000"/>
                </a:solidFill>
                <a:latin typeface="Corbel" pitchFamily="34" charset="0"/>
              </a:rPr>
              <a:t>current_url_view_bad</a:t>
            </a:r>
            <a:r>
              <a:rPr lang="en-IN" sz="1600" b="1" dirty="0">
                <a:solidFill>
                  <a:srgbClr val="C00000"/>
                </a:solidFill>
                <a:latin typeface="Corbel" pitchFamily="34" charset="0"/>
              </a:rPr>
              <a:t>(request): </a:t>
            </a:r>
          </a:p>
          <a:p>
            <a:pPr lvl="1">
              <a:buNone/>
            </a:pPr>
            <a:r>
              <a:rPr lang="en-IN" sz="1600" b="1" dirty="0">
                <a:solidFill>
                  <a:srgbClr val="C00000"/>
                </a:solidFill>
                <a:latin typeface="Corbel" pitchFamily="34" charset="0"/>
              </a:rPr>
              <a:t>	return </a:t>
            </a:r>
            <a:r>
              <a:rPr lang="en-IN" sz="1600" b="1" dirty="0" err="1">
                <a:solidFill>
                  <a:srgbClr val="C00000"/>
                </a:solidFill>
                <a:latin typeface="Corbel" pitchFamily="34" charset="0"/>
              </a:rPr>
              <a:t>HttpResponse</a:t>
            </a:r>
            <a:r>
              <a:rPr lang="en-IN" sz="1600" b="1" dirty="0">
                <a:solidFill>
                  <a:srgbClr val="C00000"/>
                </a:solidFill>
                <a:latin typeface="Corbel" pitchFamily="34" charset="0"/>
              </a:rPr>
              <a:t>("Welcome to the page at /search/") </a:t>
            </a:r>
            <a:br>
              <a:rPr lang="en-IN" sz="1600" b="1" dirty="0">
                <a:solidFill>
                  <a:srgbClr val="C00000"/>
                </a:solidFill>
                <a:latin typeface="Corbel" pitchFamily="34" charset="0"/>
              </a:rPr>
            </a:br>
            <a:endParaRPr lang="en-IN" sz="1600" b="1" dirty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# GOOD </a:t>
            </a:r>
          </a:p>
          <a:p>
            <a:pPr lvl="1">
              <a:buNone/>
            </a:pPr>
            <a:r>
              <a:rPr lang="en-IN" sz="1600" b="1" dirty="0">
                <a:solidFill>
                  <a:srgbClr val="C00000"/>
                </a:solidFill>
                <a:latin typeface="Corbel" pitchFamily="34" charset="0"/>
              </a:rPr>
              <a:t>def </a:t>
            </a:r>
            <a:r>
              <a:rPr lang="en-IN" sz="1600" b="1" dirty="0" err="1">
                <a:solidFill>
                  <a:srgbClr val="C00000"/>
                </a:solidFill>
                <a:latin typeface="Corbel" pitchFamily="34" charset="0"/>
              </a:rPr>
              <a:t>current_url_view_good</a:t>
            </a:r>
            <a:r>
              <a:rPr lang="en-IN" sz="1600" b="1" dirty="0">
                <a:solidFill>
                  <a:srgbClr val="C00000"/>
                </a:solidFill>
                <a:latin typeface="Corbel" pitchFamily="34" charset="0"/>
              </a:rPr>
              <a:t>(request): </a:t>
            </a:r>
          </a:p>
          <a:p>
            <a:pPr lvl="1">
              <a:buNone/>
            </a:pPr>
            <a:r>
              <a:rPr lang="en-IN" sz="1600" b="1" dirty="0">
                <a:solidFill>
                  <a:srgbClr val="C00000"/>
                </a:solidFill>
                <a:latin typeface="Corbel" pitchFamily="34" charset="0"/>
              </a:rPr>
              <a:t>	return </a:t>
            </a:r>
            <a:r>
              <a:rPr lang="en-IN" sz="1600" b="1" dirty="0" err="1">
                <a:solidFill>
                  <a:srgbClr val="C00000"/>
                </a:solidFill>
                <a:latin typeface="Corbel" pitchFamily="34" charset="0"/>
              </a:rPr>
              <a:t>HttpResponse</a:t>
            </a:r>
            <a:r>
              <a:rPr lang="en-IN" sz="1600" b="1" dirty="0">
                <a:solidFill>
                  <a:srgbClr val="C00000"/>
                </a:solidFill>
                <a:latin typeface="Corbel" pitchFamily="34" charset="0"/>
              </a:rPr>
              <a:t>(</a:t>
            </a:r>
            <a:r>
              <a:rPr lang="en-IN" sz="1600" b="1" dirty="0" err="1">
                <a:solidFill>
                  <a:srgbClr val="C00000"/>
                </a:solidFill>
                <a:latin typeface="Corbel" pitchFamily="34" charset="0"/>
              </a:rPr>
              <a:t>f"Welcome</a:t>
            </a:r>
            <a:r>
              <a:rPr lang="en-IN" sz="1600" b="1" dirty="0">
                <a:solidFill>
                  <a:srgbClr val="C00000"/>
                </a:solidFill>
                <a:latin typeface="Corbel" pitchFamily="34" charset="0"/>
              </a:rPr>
              <a:t> to the page at {</a:t>
            </a:r>
            <a:r>
              <a:rPr lang="en-IN" sz="1600" b="1" dirty="0" err="1">
                <a:solidFill>
                  <a:srgbClr val="C00000"/>
                </a:solidFill>
                <a:latin typeface="Corbel" pitchFamily="34" charset="0"/>
              </a:rPr>
              <a:t>request.path</a:t>
            </a:r>
            <a:r>
              <a:rPr lang="en-IN" sz="1600" b="1" dirty="0">
                <a:solidFill>
                  <a:srgbClr val="C00000"/>
                </a:solidFill>
                <a:latin typeface="Corbel" pitchFamily="34" charset="0"/>
              </a:rPr>
              <a:t>}")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Information About The URL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Another important attribute </a:t>
            </a:r>
            <a:r>
              <a:rPr lang="en-IN" sz="2400" dirty="0">
                <a:latin typeface="Corbel" pitchFamily="34" charset="0"/>
              </a:rPr>
              <a:t>is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request.META</a:t>
            </a:r>
            <a:r>
              <a:rPr lang="en-IN" sz="2400" dirty="0">
                <a:latin typeface="Corbel" pitchFamily="34" charset="0"/>
              </a:rPr>
              <a:t> which is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 dictionary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containing all available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HTTP headers </a:t>
            </a:r>
            <a:r>
              <a:rPr lang="en-IN" sz="2400" dirty="0">
                <a:latin typeface="Corbel" pitchFamily="34" charset="0"/>
              </a:rPr>
              <a:t>for the given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request – i</a:t>
            </a:r>
            <a:r>
              <a:rPr lang="en-IN" sz="2400" dirty="0">
                <a:latin typeface="Corbel" pitchFamily="34" charset="0"/>
              </a:rPr>
              <a:t>ncluding the user’s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IP address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user agent </a:t>
            </a:r>
            <a:r>
              <a:rPr lang="en-IN" sz="2400" dirty="0">
                <a:latin typeface="Corbel" pitchFamily="34" charset="0"/>
              </a:rPr>
              <a:t>(generally the name and version of the web browser).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Note that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full list of available headers </a:t>
            </a:r>
            <a:r>
              <a:rPr lang="en-IN" sz="2400" dirty="0">
                <a:latin typeface="Corbel" pitchFamily="34" charset="0"/>
              </a:rPr>
              <a:t>depends on which headers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the user sent </a:t>
            </a:r>
            <a:r>
              <a:rPr lang="en-IN" sz="2400" dirty="0">
                <a:latin typeface="Corbel" pitchFamily="34" charset="0"/>
              </a:rPr>
              <a:t>and which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headers</a:t>
            </a:r>
            <a:r>
              <a:rPr lang="en-IN" sz="2400" dirty="0">
                <a:latin typeface="Corbel" pitchFamily="34" charset="0"/>
              </a:rPr>
              <a:t> our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web server sets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Information About The URL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Some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commonly available keys </a:t>
            </a:r>
            <a:r>
              <a:rPr lang="en-IN" sz="2400" dirty="0">
                <a:latin typeface="Corbel" pitchFamily="34" charset="0"/>
              </a:rPr>
              <a:t>in 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dictionary </a:t>
            </a:r>
            <a:r>
              <a:rPr lang="en-IN" sz="2400" dirty="0">
                <a:latin typeface="Corbel" pitchFamily="34" charset="0"/>
              </a:rPr>
              <a:t>are:</a:t>
            </a:r>
          </a:p>
          <a:p>
            <a:pPr lvl="1" fontAlgn="base"/>
            <a:endParaRPr lang="en-IN" sz="1900" dirty="0">
              <a:latin typeface="Corbel" pitchFamily="34" charset="0"/>
            </a:endParaRPr>
          </a:p>
          <a:p>
            <a:pPr lvl="1" fontAlgn="base"/>
            <a:r>
              <a:rPr lang="en-IN" sz="1900" b="1" dirty="0">
                <a:solidFill>
                  <a:srgbClr val="C00000"/>
                </a:solidFill>
                <a:latin typeface="Corbel" pitchFamily="34" charset="0"/>
              </a:rPr>
              <a:t>HTTP_USER_AGENT</a:t>
            </a:r>
            <a:r>
              <a:rPr lang="en-IN" sz="1900" dirty="0">
                <a:latin typeface="Corbel" pitchFamily="34" charset="0"/>
              </a:rPr>
              <a:t> – The user’s browser’s user-agent string, if any. This looks something like: "Mozilla/5.0 (X11; U; Linux`` i686; </a:t>
            </a:r>
            <a:r>
              <a:rPr lang="en-IN" sz="1900" dirty="0" err="1">
                <a:latin typeface="Corbel" pitchFamily="34" charset="0"/>
              </a:rPr>
              <a:t>fr</a:t>
            </a:r>
            <a:r>
              <a:rPr lang="en-IN" sz="1900" dirty="0">
                <a:latin typeface="Corbel" pitchFamily="34" charset="0"/>
              </a:rPr>
              <a:t>-FR; rv:1.8.1.17) Gecko/20080829 Firefox/2.0.0.17".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lvl="1" fontAlgn="base"/>
            <a:r>
              <a:rPr lang="en-IN" sz="1900" b="1" dirty="0">
                <a:solidFill>
                  <a:srgbClr val="C00000"/>
                </a:solidFill>
                <a:latin typeface="Corbel" pitchFamily="34" charset="0"/>
              </a:rPr>
              <a:t>REMOTE_ADDR</a:t>
            </a:r>
            <a:r>
              <a:rPr lang="en-IN" sz="1900" dirty="0">
                <a:latin typeface="Corbel" pitchFamily="34" charset="0"/>
              </a:rPr>
              <a:t> – The IP address of the client, e.g., "12.345.67.89". (If the request has passed through any proxies, then this might be a comma-separated list of IP addresses, e.g., "12.345.67.89,23.456.78.90</a:t>
            </a:r>
            <a:r>
              <a:rPr lang="en-IN" sz="1900" dirty="0"/>
              <a:t>".)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Write a view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display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name of the browser </a:t>
            </a:r>
            <a:r>
              <a:rPr lang="en-IN" sz="2400" dirty="0">
                <a:latin typeface="Corbel" pitchFamily="34" charset="0"/>
              </a:rPr>
              <a:t>, the user is using.</a:t>
            </a:r>
          </a:p>
          <a:p>
            <a:pPr fontAlgn="base"/>
            <a:endParaRPr lang="en-US" sz="1900" dirty="0">
              <a:latin typeface="Corbel" pitchFamily="34" charset="0"/>
            </a:endParaRPr>
          </a:p>
          <a:p>
            <a:pPr fontAlgn="base"/>
            <a:r>
              <a:rPr lang="en-US" sz="2400" b="1" u="sng" dirty="0">
                <a:latin typeface="Corbel" pitchFamily="34" charset="0"/>
              </a:rPr>
              <a:t>Special  Note: </a:t>
            </a:r>
          </a:p>
          <a:p>
            <a:pPr fontAlgn="base"/>
            <a:endParaRPr lang="en-US" sz="2400" b="1" u="sng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Since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HTTP headers </a:t>
            </a:r>
            <a:r>
              <a:rPr lang="en-IN" sz="2400" dirty="0">
                <a:latin typeface="Corbel" pitchFamily="34" charset="0"/>
              </a:rPr>
              <a:t>are </a:t>
            </a:r>
            <a:r>
              <a:rPr lang="en-IN" sz="2400" b="1" i="1" dirty="0">
                <a:solidFill>
                  <a:srgbClr val="7030A0"/>
                </a:solidFill>
                <a:latin typeface="Corbel" pitchFamily="34" charset="0"/>
              </a:rPr>
              <a:t>external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data – </a:t>
            </a:r>
            <a:r>
              <a:rPr lang="en-IN" sz="2400" dirty="0">
                <a:latin typeface="Corbel" pitchFamily="34" charset="0"/>
              </a:rPr>
              <a:t>that is,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they’re submitted </a:t>
            </a:r>
            <a:r>
              <a:rPr lang="en-IN" sz="2400" dirty="0">
                <a:latin typeface="Corbel" pitchFamily="34" charset="0"/>
              </a:rPr>
              <a:t>by our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users’ browsers </a:t>
            </a:r>
            <a:r>
              <a:rPr lang="en-IN" sz="2400" dirty="0">
                <a:latin typeface="Corbel" pitchFamily="34" charset="0"/>
              </a:rPr>
              <a:t>– they shouldn’t be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trusted</a:t>
            </a:r>
            <a:r>
              <a:rPr lang="en-IN" sz="2400" dirty="0">
                <a:latin typeface="Corbel" pitchFamily="34" charset="0"/>
              </a:rPr>
              <a:t> . </a:t>
            </a:r>
          </a:p>
          <a:p>
            <a:pPr fontAlgn="base"/>
            <a:r>
              <a:rPr lang="en-IN" sz="2400" dirty="0">
                <a:latin typeface="Corbel" pitchFamily="34" charset="0"/>
              </a:rPr>
              <a:t>This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means that </a:t>
            </a:r>
            <a:r>
              <a:rPr lang="en-IN" sz="2400" dirty="0" err="1">
                <a:latin typeface="Corbel" pitchFamily="34" charset="0"/>
              </a:rPr>
              <a:t>becuase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request.META</a:t>
            </a:r>
            <a:r>
              <a:rPr lang="en-IN" sz="2400" dirty="0">
                <a:latin typeface="Corbel" pitchFamily="34" charset="0"/>
              </a:rPr>
              <a:t> is just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basic Python dictionary</a:t>
            </a:r>
            <a:r>
              <a:rPr lang="en-IN" sz="2400" dirty="0">
                <a:latin typeface="Corbel" pitchFamily="34" charset="0"/>
              </a:rPr>
              <a:t>, we’ll get a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KeyError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exception if we try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access 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key</a:t>
            </a:r>
            <a:r>
              <a:rPr lang="en-IN" sz="2400" dirty="0">
                <a:latin typeface="Corbel" pitchFamily="34" charset="0"/>
              </a:rPr>
              <a:t> that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doesn’t exist</a:t>
            </a:r>
            <a:endParaRPr lang="en-IN" sz="2400" b="1" u="sng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7155</TotalTime>
  <Words>868</Words>
  <Application>Microsoft Office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The HttpRequest Object</vt:lpstr>
      <vt:lpstr>The HttpRequest Object</vt:lpstr>
      <vt:lpstr>Information About The URL</vt:lpstr>
      <vt:lpstr>Information About The URL</vt:lpstr>
      <vt:lpstr>Information About The URL</vt:lpstr>
      <vt:lpstr>Information About The URL</vt:lpstr>
      <vt:lpstr>Exercise</vt:lpstr>
      <vt:lpstr>Solution</vt:lpstr>
      <vt:lpstr>Exercise</vt:lpstr>
      <vt:lpstr>Solution</vt:lpstr>
      <vt:lpstr>Exercise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625</cp:revision>
  <dcterms:created xsi:type="dcterms:W3CDTF">2015-12-21T13:46:48Z</dcterms:created>
  <dcterms:modified xsi:type="dcterms:W3CDTF">2022-06-15T04:52:19Z</dcterms:modified>
</cp:coreProperties>
</file>