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57" r:id="rId3"/>
    <p:sldId id="702" r:id="rId4"/>
    <p:sldId id="807" r:id="rId5"/>
    <p:sldId id="818" r:id="rId6"/>
    <p:sldId id="821" r:id="rId7"/>
    <p:sldId id="822" r:id="rId8"/>
    <p:sldId id="883" r:id="rId9"/>
    <p:sldId id="823" r:id="rId10"/>
    <p:sldId id="827" r:id="rId11"/>
    <p:sldId id="833" r:id="rId12"/>
    <p:sldId id="843" r:id="rId13"/>
    <p:sldId id="844" r:id="rId14"/>
    <p:sldId id="847" r:id="rId15"/>
    <p:sldId id="854" r:id="rId16"/>
    <p:sldId id="868" r:id="rId17"/>
    <p:sldId id="870" r:id="rId18"/>
    <p:sldId id="869" r:id="rId19"/>
    <p:sldId id="884" r:id="rId20"/>
    <p:sldId id="871" r:id="rId21"/>
    <p:sldId id="885" r:id="rId22"/>
    <p:sldId id="875" r:id="rId23"/>
    <p:sldId id="876" r:id="rId24"/>
    <p:sldId id="877" r:id="rId25"/>
    <p:sldId id="878" r:id="rId26"/>
    <p:sldId id="879" r:id="rId27"/>
    <p:sldId id="880" r:id="rId28"/>
    <p:sldId id="862" r:id="rId29"/>
    <p:sldId id="865" r:id="rId30"/>
    <p:sldId id="881" r:id="rId31"/>
    <p:sldId id="882" r:id="rId32"/>
    <p:sldId id="886" r:id="rId33"/>
    <p:sldId id="887" r:id="rId34"/>
    <p:sldId id="888" r:id="rId35"/>
    <p:sldId id="889" r:id="rId36"/>
    <p:sldId id="890" r:id="rId37"/>
    <p:sldId id="891" r:id="rId38"/>
    <p:sldId id="892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2A34EBB-1868-42EF-A060-65B35F4327E8}"/>
    <pc:docChg chg="modSld">
      <pc:chgData name="Sharma Computer Academy" userId="08476b32c11f4418" providerId="LiveId" clId="{52A34EBB-1868-42EF-A060-65B35F4327E8}" dt="2021-04-25T03:38:34.437" v="11"/>
      <pc:docMkLst>
        <pc:docMk/>
      </pc:docMkLst>
      <pc:sldChg chg="modAnim">
        <pc:chgData name="Sharma Computer Academy" userId="08476b32c11f4418" providerId="LiveId" clId="{52A34EBB-1868-42EF-A060-65B35F4327E8}" dt="2021-04-25T03:37:55.087" v="6"/>
        <pc:sldMkLst>
          <pc:docMk/>
          <pc:sldMk cId="0" sldId="702"/>
        </pc:sldMkLst>
      </pc:sldChg>
      <pc:sldChg chg="modAnim">
        <pc:chgData name="Sharma Computer Academy" userId="08476b32c11f4418" providerId="LiveId" clId="{52A34EBB-1868-42EF-A060-65B35F4327E8}" dt="2021-04-25T03:38:34.437" v="11"/>
        <pc:sldMkLst>
          <pc:docMk/>
          <pc:sldMk cId="0" sldId="818"/>
        </pc:sldMkLst>
      </pc:sldChg>
    </pc:docChg>
  </pc:docChgLst>
  <pc:docChgLst>
    <pc:chgData name="Sharma Computer Academy" userId="08476b32c11f4418" providerId="LiveId" clId="{1ACD82EB-CFA1-4C3E-80F3-5E22B4905702}"/>
    <pc:docChg chg="modSld">
      <pc:chgData name="Sharma Computer Academy" userId="08476b32c11f4418" providerId="LiveId" clId="{1ACD82EB-CFA1-4C3E-80F3-5E22B4905702}" dt="2021-04-30T07:28:54.285" v="4" actId="6549"/>
      <pc:docMkLst>
        <pc:docMk/>
      </pc:docMkLst>
      <pc:sldChg chg="modSp">
        <pc:chgData name="Sharma Computer Academy" userId="08476b32c11f4418" providerId="LiveId" clId="{1ACD82EB-CFA1-4C3E-80F3-5E22B4905702}" dt="2021-04-30T07:28:54.285" v="4" actId="6549"/>
        <pc:sldMkLst>
          <pc:docMk/>
          <pc:sldMk cId="0" sldId="818"/>
        </pc:sldMkLst>
        <pc:spChg chg="mod">
          <ac:chgData name="Sharma Computer Academy" userId="08476b32c11f4418" providerId="LiveId" clId="{1ACD82EB-CFA1-4C3E-80F3-5E22B4905702}" dt="2021-04-30T07:28:54.285" v="4" actId="6549"/>
          <ac:spMkLst>
            <pc:docMk/>
            <pc:sldMk cId="0" sldId="81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30-04-2021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30-04-2021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127.0.0.1:8000/search_book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25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US" sz="2400" dirty="0">
                <a:latin typeface="Corbel" pitchFamily="34" charset="0"/>
              </a:rPr>
              <a:t> create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Book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Model </a:t>
            </a:r>
            <a:r>
              <a:rPr lang="en-US" sz="2400" dirty="0">
                <a:latin typeface="Corbel" pitchFamily="34" charset="0"/>
              </a:rPr>
              <a:t>to represent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Book</a:t>
            </a:r>
            <a:r>
              <a:rPr lang="en-US" sz="2400" dirty="0">
                <a:latin typeface="Corbel" pitchFamily="34" charset="0"/>
              </a:rPr>
              <a:t> table 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Following</a:t>
            </a:r>
            <a:r>
              <a:rPr lang="en-US" sz="2400" dirty="0">
                <a:latin typeface="Corbel" pitchFamily="34" charset="0"/>
              </a:rPr>
              <a:t> is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structure</a:t>
            </a:r>
            <a:r>
              <a:rPr lang="en-US" sz="2400" dirty="0">
                <a:latin typeface="Corbel" pitchFamily="34" charset="0"/>
              </a:rPr>
              <a:t> we want for 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Book</a:t>
            </a:r>
            <a:r>
              <a:rPr lang="en-US" sz="2400" dirty="0">
                <a:latin typeface="Corbel" pitchFamily="34" charset="0"/>
              </a:rPr>
              <a:t> table 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597" y="3643314"/>
          <a:ext cx="8215368" cy="2594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8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8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84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084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rbel" pitchFamily="34" charset="0"/>
                        </a:rPr>
                        <a:t>Column</a:t>
                      </a:r>
                      <a:r>
                        <a:rPr lang="en-US" sz="1800" baseline="0" dirty="0">
                          <a:latin typeface="Corbel" pitchFamily="34" charset="0"/>
                        </a:rPr>
                        <a:t> Name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rbel" pitchFamily="34" charset="0"/>
                        </a:rPr>
                        <a:t>Data Type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rbel" pitchFamily="34" charset="0"/>
                        </a:rPr>
                        <a:t>Description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44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rbel" pitchFamily="34" charset="0"/>
                        </a:rPr>
                        <a:t>Book_id</a:t>
                      </a:r>
                      <a:endParaRPr lang="en-IN" sz="18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rbel" pitchFamily="34" charset="0"/>
                        </a:rPr>
                        <a:t>Number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rbel" pitchFamily="34" charset="0"/>
                        </a:rPr>
                        <a:t>To store unique book id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44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rbel" pitchFamily="34" charset="0"/>
                        </a:rPr>
                        <a:t>Book_name</a:t>
                      </a:r>
                      <a:endParaRPr lang="en-IN" sz="18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rbel" pitchFamily="34" charset="0"/>
                        </a:rPr>
                        <a:t>Varchar2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rbel" pitchFamily="34" charset="0"/>
                        </a:rPr>
                        <a:t>To store name of the book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44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rbel" pitchFamily="34" charset="0"/>
                        </a:rPr>
                        <a:t>Book_price</a:t>
                      </a:r>
                      <a:endParaRPr lang="en-IN" sz="18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rbel" pitchFamily="34" charset="0"/>
                        </a:rPr>
                        <a:t>Number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rbel" pitchFamily="34" charset="0"/>
                        </a:rPr>
                        <a:t>To store price of the book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11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itchFamily="34" charset="0"/>
                        </a:rPr>
                        <a:t>Subject</a:t>
                      </a:r>
                      <a:endParaRPr lang="en-IN" sz="18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rbel" pitchFamily="34" charset="0"/>
                        </a:rPr>
                        <a:t>Varchar2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rbel" pitchFamily="34" charset="0"/>
                        </a:rPr>
                        <a:t>To store subject</a:t>
                      </a:r>
                      <a:r>
                        <a:rPr lang="en-US" sz="1800" baseline="0" dirty="0">
                          <a:latin typeface="Corbel" pitchFamily="34" charset="0"/>
                        </a:rPr>
                        <a:t> name of the book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844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rbel" pitchFamily="34" charset="0"/>
                        </a:rPr>
                        <a:t>Pub_date</a:t>
                      </a:r>
                      <a:endParaRPr lang="en-IN" sz="18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rbel" pitchFamily="34" charset="0"/>
                        </a:rPr>
                        <a:t>Date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rbel" pitchFamily="34" charset="0"/>
                        </a:rPr>
                        <a:t>To</a:t>
                      </a:r>
                      <a:r>
                        <a:rPr lang="en-US" sz="1800" baseline="0" dirty="0">
                          <a:latin typeface="Corbel" pitchFamily="34" charset="0"/>
                        </a:rPr>
                        <a:t> store date of publishing</a:t>
                      </a:r>
                      <a:endParaRPr lang="en-IN" sz="18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Open</a:t>
            </a:r>
            <a:r>
              <a:rPr lang="en-IN" dirty="0">
                <a:latin typeface="Corbel" pitchFamily="34" charset="0"/>
              </a:rPr>
              <a:t> the 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models.py</a:t>
            </a:r>
            <a:r>
              <a:rPr lang="en-IN" dirty="0">
                <a:latin typeface="Corbel" pitchFamily="34" charset="0"/>
              </a:rPr>
              <a:t> file in our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formdemoapp1</a:t>
            </a:r>
            <a:r>
              <a:rPr lang="en-IN" dirty="0">
                <a:latin typeface="Corbel" pitchFamily="34" charset="0"/>
              </a:rPr>
              <a:t> folder and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add</a:t>
            </a:r>
            <a:r>
              <a:rPr lang="en-IN" dirty="0">
                <a:latin typeface="Corbel" pitchFamily="34" charset="0"/>
              </a:rPr>
              <a:t> the following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 code: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18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formdemoapp1/models.py</a:t>
            </a:r>
            <a:endParaRPr lang="en-IN" sz="2200" b="1" u="sng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endParaRPr lang="en-IN" sz="18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django.db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models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 Book(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models.Model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book_id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models.IntegerField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book_name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models.TextField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book_price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models.FloatField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subject=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models.CharField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max_length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=30)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pub_date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models.DateField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Now </a:t>
            </a:r>
            <a:r>
              <a:rPr lang="en-IN" sz="2400" dirty="0">
                <a:latin typeface="Corbel" pitchFamily="34" charset="0"/>
              </a:rPr>
              <a:t>that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we’ve created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Book</a:t>
            </a:r>
            <a:r>
              <a:rPr lang="en-IN" sz="2400" dirty="0">
                <a:latin typeface="Corbel" pitchFamily="34" charset="0"/>
              </a:rPr>
              <a:t> model, we should now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sync it </a:t>
            </a:r>
            <a:r>
              <a:rPr lang="en-IN" sz="2400" dirty="0">
                <a:latin typeface="Corbel" pitchFamily="34" charset="0"/>
              </a:rPr>
              <a:t>with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database</a:t>
            </a:r>
            <a:r>
              <a:rPr lang="en-IN" sz="2400" dirty="0">
                <a:latin typeface="Corbel" pitchFamily="34" charset="0"/>
              </a:rPr>
              <a:t> using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migrations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Make sure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virtual environment </a:t>
            </a:r>
            <a:r>
              <a:rPr lang="en-IN" sz="2400" dirty="0">
                <a:latin typeface="Corbel" pitchFamily="34" charset="0"/>
              </a:rPr>
              <a:t>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running</a:t>
            </a:r>
            <a:r>
              <a:rPr lang="en-IN" sz="2400" dirty="0">
                <a:latin typeface="Corbel" pitchFamily="34" charset="0"/>
              </a:rPr>
              <a:t> and then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change </a:t>
            </a:r>
            <a:r>
              <a:rPr lang="en-IN" sz="2400" dirty="0">
                <a:latin typeface="Corbel" pitchFamily="34" charset="0"/>
              </a:rPr>
              <a:t>into 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formdemoproj1</a:t>
            </a:r>
            <a:r>
              <a:rPr lang="en-IN" sz="2400" dirty="0">
                <a:latin typeface="Corbel" pitchFamily="34" charset="0"/>
              </a:rPr>
              <a:t> directory.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From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VS command prompt</a:t>
            </a:r>
            <a:r>
              <a:rPr lang="en-IN" sz="2400" dirty="0">
                <a:latin typeface="Corbel" pitchFamily="34" charset="0"/>
              </a:rPr>
              <a:t>, run:</a:t>
            </a:r>
            <a:endParaRPr lang="en-US" sz="2400" dirty="0">
              <a:latin typeface="Corbel" pitchFamily="34" charset="0"/>
            </a:endParaRPr>
          </a:p>
          <a:p>
            <a:pPr lvl="1"/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python manage.py </a:t>
            </a:r>
            <a:r>
              <a:rPr lang="en-IN" sz="1900" b="1" dirty="0" err="1">
                <a:solidFill>
                  <a:srgbClr val="C00000"/>
                </a:solidFill>
                <a:latin typeface="Corbel" pitchFamily="34" charset="0"/>
              </a:rPr>
              <a:t>makemigrations</a:t>
            </a:r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 formdemoapp1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Hit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enter</a:t>
            </a:r>
            <a:r>
              <a:rPr lang="en-IN" sz="2400" dirty="0">
                <a:latin typeface="Corbel" pitchFamily="34" charset="0"/>
              </a:rPr>
              <a:t>, and then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run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lvl="1"/>
            <a:r>
              <a:rPr lang="en-IN" sz="1900" b="1" dirty="0">
                <a:solidFill>
                  <a:srgbClr val="C00000"/>
                </a:solidFill>
                <a:latin typeface="Corbel" pitchFamily="34" charset="0"/>
              </a:rPr>
              <a:t>python manage.py migrate formdemoapp1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7" name="Content Placeholder 6" descr="djangoscreen6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3788" cy="5286411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After</a:t>
            </a:r>
            <a:r>
              <a:rPr lang="en-US" sz="2400" dirty="0">
                <a:latin typeface="Corbel" pitchFamily="34" charset="0"/>
              </a:rPr>
              <a:t> we have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synced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model </a:t>
            </a:r>
            <a:r>
              <a:rPr lang="en-US" sz="2400" dirty="0">
                <a:latin typeface="Corbel" pitchFamily="34" charset="0"/>
              </a:rPr>
              <a:t>with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US" sz="2400" dirty="0">
                <a:latin typeface="Corbel" pitchFamily="34" charset="0"/>
              </a:rPr>
              <a:t> , our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next task</a:t>
            </a:r>
            <a:r>
              <a:rPr lang="en-US" sz="2400" dirty="0">
                <a:latin typeface="Corbel" pitchFamily="34" charset="0"/>
              </a:rPr>
              <a:t> is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add</a:t>
            </a:r>
            <a:r>
              <a:rPr lang="en-US" sz="2400" dirty="0">
                <a:latin typeface="Corbel" pitchFamily="34" charset="0"/>
              </a:rPr>
              <a:t> some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book objects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US" sz="2400" dirty="0">
                <a:latin typeface="Corbel" pitchFamily="34" charset="0"/>
              </a:rPr>
              <a:t> using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Django’s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database API</a:t>
            </a:r>
            <a:endParaRPr lang="en-US" sz="2400" dirty="0">
              <a:latin typeface="Corbel" pitchFamily="34" charset="0"/>
            </a:endParaRP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dirty="0"/>
          </a:p>
          <a:p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can be done </a:t>
            </a:r>
            <a:r>
              <a:rPr lang="en-US" sz="2400" dirty="0">
                <a:latin typeface="Corbel" pitchFamily="34" charset="0"/>
              </a:rPr>
              <a:t>either by using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SQLite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browser </a:t>
            </a:r>
            <a:r>
              <a:rPr lang="en-US" sz="2400" dirty="0">
                <a:latin typeface="Corbel" pitchFamily="34" charset="0"/>
              </a:rPr>
              <a:t>or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shell.</a:t>
            </a: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either approach </a:t>
            </a:r>
            <a:r>
              <a:rPr lang="en-US" sz="2400" dirty="0">
                <a:latin typeface="Corbel" pitchFamily="34" charset="0"/>
              </a:rPr>
              <a:t>add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data</a:t>
            </a:r>
            <a:r>
              <a:rPr lang="en-US" sz="2400" dirty="0">
                <a:latin typeface="Corbel" pitchFamily="34" charset="0"/>
              </a:rPr>
              <a:t> shown 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next slide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formdemoapp1_Book</a:t>
            </a:r>
            <a:r>
              <a:rPr lang="en-US" sz="2400" dirty="0">
                <a:latin typeface="Corbel" pitchFamily="34" charset="0"/>
              </a:rPr>
              <a:t> table 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database.</a:t>
            </a:r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42843" y="1428736"/>
          <a:ext cx="8858310" cy="3395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0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3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1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16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16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9036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rbel" pitchFamily="34" charset="0"/>
                        </a:rPr>
                        <a:t>book_id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rbel" pitchFamily="34" charset="0"/>
                        </a:rPr>
                        <a:t>book_name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rbel" pitchFamily="34" charset="0"/>
                        </a:rPr>
                        <a:t>book_price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rbel" pitchFamily="34" charset="0"/>
                        </a:rPr>
                        <a:t>subject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rbel" pitchFamily="34" charset="0"/>
                        </a:rPr>
                        <a:t>pub_date</a:t>
                      </a:r>
                      <a:endParaRPr lang="en-IN" sz="2000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036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101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Let Us C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250.0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C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2001-01-15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036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102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Mastering Python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450.0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Python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2014-10-21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36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103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Python Projects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350.0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Python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2016-04-09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036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104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Let Us C++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350.0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C++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2006-04-19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036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105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Mastering C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340.0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C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2014-12-22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36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106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Learning Java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650.0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Java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Corbel" pitchFamily="34" charset="0"/>
                        </a:rPr>
                        <a:t>2018-11-19</a:t>
                      </a:r>
                      <a:endParaRPr lang="en-IN" sz="2000" b="1" dirty="0">
                        <a:latin typeface="Corbe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US" sz="2400" dirty="0">
                <a:latin typeface="Corbel" pitchFamily="34" charset="0"/>
              </a:rPr>
              <a:t> that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we have added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books</a:t>
            </a:r>
            <a:r>
              <a:rPr lang="en-US" sz="2400" dirty="0">
                <a:latin typeface="Corbel" pitchFamily="34" charset="0"/>
              </a:rPr>
              <a:t> to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database</a:t>
            </a:r>
            <a:r>
              <a:rPr lang="en-US" sz="2400" dirty="0">
                <a:latin typeface="Corbel" pitchFamily="34" charset="0"/>
              </a:rPr>
              <a:t> we must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design</a:t>
            </a:r>
            <a:r>
              <a:rPr lang="en-US" sz="2400" dirty="0">
                <a:latin typeface="Corbel" pitchFamily="34" charset="0"/>
              </a:rPr>
              <a:t> 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form </a:t>
            </a:r>
            <a:r>
              <a:rPr lang="en-US" sz="2400" dirty="0">
                <a:latin typeface="Corbel" pitchFamily="34" charset="0"/>
              </a:rPr>
              <a:t>so that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user can type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subject name </a:t>
            </a:r>
            <a:r>
              <a:rPr lang="en-US" sz="2400" dirty="0">
                <a:latin typeface="Corbel" pitchFamily="34" charset="0"/>
              </a:rPr>
              <a:t>in it 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searching books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We will </a:t>
            </a:r>
            <a:r>
              <a:rPr lang="en-US" sz="2400" dirty="0">
                <a:latin typeface="Corbel" pitchFamily="34" charset="0"/>
              </a:rPr>
              <a:t>also have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tie-up</a:t>
            </a:r>
            <a:r>
              <a:rPr lang="en-US" sz="2400" dirty="0">
                <a:latin typeface="Corbel" pitchFamily="34" charset="0"/>
              </a:rPr>
              <a:t> this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form</a:t>
            </a:r>
            <a:r>
              <a:rPr lang="en-US" sz="2400" dirty="0">
                <a:latin typeface="Corbel" pitchFamily="34" charset="0"/>
              </a:rPr>
              <a:t> to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view function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rendering</a:t>
            </a:r>
            <a:r>
              <a:rPr lang="en-US" sz="2400" dirty="0">
                <a:latin typeface="Corbel" pitchFamily="34" charset="0"/>
              </a:rPr>
              <a:t> it to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user.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>
              <a:buNone/>
            </a:pPr>
            <a:endParaRPr lang="en-IN" sz="19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HTML form </a:t>
            </a:r>
            <a:r>
              <a:rPr lang="en-US" sz="2400" dirty="0">
                <a:latin typeface="Corbel" pitchFamily="34" charset="0"/>
              </a:rPr>
              <a:t>go to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html file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search_form.html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write</a:t>
            </a:r>
            <a:r>
              <a:rPr lang="en-US" sz="2400" dirty="0">
                <a:latin typeface="Corbel" pitchFamily="34" charset="0"/>
              </a:rPr>
              <a:t> the following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simple HTML code </a:t>
            </a:r>
            <a:r>
              <a:rPr lang="en-US" sz="2400" dirty="0">
                <a:latin typeface="Corbel" pitchFamily="34" charset="0"/>
              </a:rPr>
              <a:t>in it: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&lt;title&gt;Search&lt;/title&gt;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&lt;form action=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"/search/"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method="get"&gt;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Enter Subject Name:&lt;input type="text" name="subject"&gt;&lt;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&lt;input type="submit" value="Search"&gt;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pPr fontAlgn="base">
              <a:buNone/>
            </a:pP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>
              <a:buNone/>
            </a:pPr>
            <a:endParaRPr lang="en-IN" sz="19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connect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search_form.html</a:t>
            </a:r>
            <a:r>
              <a:rPr lang="en-US" sz="2400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to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view</a:t>
            </a:r>
            <a:r>
              <a:rPr lang="en-US" sz="2400" dirty="0">
                <a:latin typeface="Corbel" pitchFamily="34" charset="0"/>
              </a:rPr>
              <a:t> function do the following:</a:t>
            </a:r>
          </a:p>
          <a:p>
            <a:pPr lvl="1" fontAlgn="base"/>
            <a:endParaRPr lang="en-US" sz="1900" dirty="0">
              <a:latin typeface="Corbel" pitchFamily="34" charset="0"/>
            </a:endParaRP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dirty="0">
                <a:latin typeface="Corbel" pitchFamily="34" charset="0"/>
              </a:rPr>
              <a:t>In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US" dirty="0">
                <a:latin typeface="Corbel" pitchFamily="34" charset="0"/>
              </a:rPr>
              <a:t> , create a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function</a:t>
            </a:r>
            <a:r>
              <a:rPr lang="en-US" dirty="0">
                <a:latin typeface="Corbel" pitchFamily="34" charset="0"/>
              </a:rPr>
              <a:t> called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searchFormView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()</a:t>
            </a: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Write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code</a:t>
            </a:r>
            <a:r>
              <a:rPr lang="en-US" dirty="0">
                <a:latin typeface="Corbel" pitchFamily="34" charset="0"/>
              </a:rPr>
              <a:t> shown in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next slide</a:t>
            </a:r>
            <a:r>
              <a:rPr lang="en-US" dirty="0">
                <a:latin typeface="Corbel" pitchFamily="34" charset="0"/>
              </a:rPr>
              <a:t> in it.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lvl="1" fontAlgn="base"/>
            <a:endParaRPr lang="en-US" sz="1900" dirty="0"/>
          </a:p>
          <a:p>
            <a:pPr fontAlgn="base"/>
            <a:endParaRPr lang="en-US" sz="2400" dirty="0"/>
          </a:p>
          <a:p>
            <a:pPr fontAlgn="base">
              <a:buNone/>
            </a:pPr>
            <a:endParaRPr lang="en-IN" sz="19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showSearchPage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return render(request, 'formdemoapp1/search_form.html')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This code </a:t>
            </a:r>
            <a:r>
              <a:rPr lang="en-US" sz="2400" dirty="0">
                <a:latin typeface="Corbel" pitchFamily="34" charset="0"/>
              </a:rPr>
              <a:t>simply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renders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search_form.html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as soon as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user </a:t>
            </a:r>
            <a:r>
              <a:rPr lang="en-US" sz="2400" dirty="0">
                <a:latin typeface="Corbel" pitchFamily="34" charset="0"/>
              </a:rPr>
              <a:t>types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/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search_books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/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/>
            <a:endParaRPr lang="en-US" sz="1900" dirty="0"/>
          </a:p>
          <a:p>
            <a:pPr fontAlgn="base"/>
            <a:endParaRPr lang="en-US" sz="2400" dirty="0"/>
          </a:p>
          <a:p>
            <a:pPr fontAlgn="base">
              <a:buNone/>
            </a:pPr>
            <a:endParaRPr lang="en-IN" sz="19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Getting User Input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Handling HTML Forms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IN" sz="2400" dirty="0">
                <a:latin typeface="Corbel" pitchFamily="34" charset="0"/>
              </a:rPr>
              <a:t> we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need to create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URL conf </a:t>
            </a:r>
            <a:r>
              <a:rPr lang="en-IN" sz="2400" dirty="0">
                <a:latin typeface="Corbel" pitchFamily="34" charset="0"/>
              </a:rPr>
              <a:t>so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can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find</a:t>
            </a:r>
            <a:r>
              <a:rPr lang="en-IN" sz="2400" dirty="0">
                <a:latin typeface="Corbel" pitchFamily="34" charset="0"/>
              </a:rPr>
              <a:t> our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new view. 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 do this </a:t>
            </a:r>
            <a:r>
              <a:rPr lang="en-US" sz="2400" dirty="0">
                <a:latin typeface="Corbel" pitchFamily="34" charset="0"/>
              </a:rPr>
              <a:t>follow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below mentioned </a:t>
            </a:r>
            <a:r>
              <a:rPr lang="en-US" sz="2400" dirty="0">
                <a:latin typeface="Corbel" pitchFamily="34" charset="0"/>
              </a:rPr>
              <a:t>steps</a:t>
            </a:r>
            <a:endParaRPr lang="en-IN" sz="2400" dirty="0">
              <a:latin typeface="Corbel" pitchFamily="34" charset="0"/>
            </a:endParaRPr>
          </a:p>
          <a:p>
            <a:pPr lvl="1" fontAlgn="base"/>
            <a:r>
              <a:rPr lang="en-IN" sz="2000" dirty="0">
                <a:latin typeface="Corbel" pitchFamily="34" charset="0"/>
              </a:rPr>
              <a:t>Open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sz="2000" dirty="0">
                <a:latin typeface="Corbel" pitchFamily="34" charset="0"/>
              </a:rPr>
              <a:t> in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formdemoapp1</a:t>
            </a:r>
            <a:r>
              <a:rPr lang="en-IN" sz="2000" dirty="0">
                <a:latin typeface="Corbel" pitchFamily="34" charset="0"/>
              </a:rPr>
              <a:t> folder </a:t>
            </a:r>
          </a:p>
          <a:p>
            <a:pPr lvl="1" fontAlgn="base"/>
            <a:endParaRPr lang="en-IN" sz="2000" dirty="0">
              <a:latin typeface="Corbel" pitchFamily="34" charset="0"/>
            </a:endParaRPr>
          </a:p>
          <a:p>
            <a:pPr lvl="1" fontAlgn="base"/>
            <a:r>
              <a:rPr lang="en-IN" sz="2000" dirty="0">
                <a:latin typeface="Corbel" pitchFamily="34" charset="0"/>
              </a:rPr>
              <a:t>Add the following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URL pattern </a:t>
            </a:r>
            <a:r>
              <a:rPr lang="en-IN" sz="2000" dirty="0">
                <a:latin typeface="Corbel" pitchFamily="34" charset="0"/>
              </a:rPr>
              <a:t>to this new 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sz="2000" dirty="0">
                <a:latin typeface="Corbel" pitchFamily="34" charset="0"/>
              </a:rPr>
              <a:t>:</a:t>
            </a:r>
            <a:endParaRPr lang="en-US" sz="2000" dirty="0">
              <a:latin typeface="Corbel" pitchFamily="34" charset="0"/>
            </a:endParaRPr>
          </a:p>
          <a:p>
            <a:pPr>
              <a:buNone/>
            </a:pPr>
            <a:endParaRPr lang="en-IN" sz="1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path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. import views</a:t>
            </a:r>
          </a:p>
          <a:p>
            <a:pPr>
              <a:buNone/>
            </a:pP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[</a:t>
            </a:r>
          </a:p>
          <a:p>
            <a:pPr>
              <a:buNone/>
            </a:pP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path('</a:t>
            </a:r>
            <a:r>
              <a:rPr lang="en-IN" sz="1800" b="1" dirty="0" err="1">
                <a:solidFill>
                  <a:srgbClr val="00B050"/>
                </a:solidFill>
                <a:latin typeface="Corbel" pitchFamily="34" charset="0"/>
              </a:rPr>
              <a:t>search_books</a:t>
            </a: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/',</a:t>
            </a:r>
            <a:r>
              <a:rPr lang="en-IN" sz="1800" b="1" dirty="0" err="1">
                <a:solidFill>
                  <a:srgbClr val="00B050"/>
                </a:solidFill>
                <a:latin typeface="Corbel" pitchFamily="34" charset="0"/>
              </a:rPr>
              <a:t>views.showSearchPage</a:t>
            </a: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  <a:endParaRPr lang="en-IN" sz="1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>
              <a:buNone/>
            </a:pPr>
            <a:endParaRPr lang="en-IN" sz="19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IN" sz="2400" dirty="0">
                <a:latin typeface="Corbel" pitchFamily="34" charset="0"/>
              </a:rPr>
              <a:t>open the file called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formdemoproj1</a:t>
            </a:r>
            <a:r>
              <a:rPr lang="en-IN" sz="2400" dirty="0">
                <a:latin typeface="Corbel" pitchFamily="34" charset="0"/>
              </a:rPr>
              <a:t> folder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update the code </a:t>
            </a:r>
            <a:r>
              <a:rPr lang="en-IN" sz="2400" dirty="0">
                <a:latin typeface="Corbel" pitchFamily="34" charset="0"/>
              </a:rPr>
              <a:t>in it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as shown </a:t>
            </a:r>
            <a:r>
              <a:rPr lang="en-IN" sz="2400" dirty="0">
                <a:latin typeface="Corbel" pitchFamily="34" charset="0"/>
              </a:rPr>
              <a:t>below in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green.</a:t>
            </a:r>
          </a:p>
          <a:p>
            <a:pPr fontAlgn="base"/>
            <a:endParaRPr lang="en-US" sz="2400" b="1" u="sng" dirty="0"/>
          </a:p>
          <a:p>
            <a:pPr fontAlgn="base"/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(formdemoproj1/urls.py)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django.contrib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admin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path,include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[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path('admin/',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admin.site.urls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path('',include('formdemoapp1.urls'))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>
              <a:buNone/>
            </a:pPr>
            <a:br>
              <a:rPr lang="en-IN" sz="2000" dirty="0"/>
            </a:br>
            <a:endParaRPr lang="en-IN" sz="2000" dirty="0"/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If we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run the app </a:t>
            </a:r>
            <a:r>
              <a:rPr lang="en-US" sz="2400" dirty="0">
                <a:latin typeface="Corbel" pitchFamily="34" charset="0"/>
              </a:rPr>
              <a:t>and type the </a:t>
            </a:r>
            <a:r>
              <a:rPr lang="en-US" sz="2400" dirty="0" err="1">
                <a:latin typeface="Corbel" pitchFamily="34" charset="0"/>
              </a:rPr>
              <a:t>url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u="sng" dirty="0">
                <a:solidFill>
                  <a:srgbClr val="002060"/>
                </a:solidFill>
                <a:latin typeface="Corbel" pitchFamily="34" charset="0"/>
              </a:rPr>
              <a:t>http://127.0.0.1:8000/search_books </a:t>
            </a:r>
            <a:r>
              <a:rPr lang="en-US" sz="2400" dirty="0">
                <a:latin typeface="Corbel" pitchFamily="34" charset="0"/>
              </a:rPr>
              <a:t>then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we will get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following output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1400" b="1" dirty="0">
              <a:solidFill>
                <a:srgbClr val="002060"/>
              </a:solidFill>
            </a:endParaRPr>
          </a:p>
          <a:p>
            <a:pPr fontAlgn="base"/>
            <a:endParaRPr lang="en-US" sz="2400" dirty="0"/>
          </a:p>
          <a:p>
            <a:pPr fontAlgn="base">
              <a:buNone/>
            </a:pPr>
            <a:endParaRPr lang="en-IN" sz="19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D:\Online Courses\Django\djangoscreen97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2844" y="2643182"/>
            <a:ext cx="8858312" cy="421481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make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search button funct</a:t>
            </a:r>
            <a:r>
              <a:rPr lang="en-US" sz="2400" dirty="0">
                <a:solidFill>
                  <a:srgbClr val="00B050"/>
                </a:solidFill>
                <a:latin typeface="Corbel" pitchFamily="34" charset="0"/>
              </a:rPr>
              <a:t>ional</a:t>
            </a:r>
            <a:r>
              <a:rPr lang="en-US" sz="2400" dirty="0">
                <a:latin typeface="Corbel" pitchFamily="34" charset="0"/>
              </a:rPr>
              <a:t> we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must associate </a:t>
            </a:r>
            <a:r>
              <a:rPr lang="en-US" sz="2400" dirty="0">
                <a:latin typeface="Corbel" pitchFamily="34" charset="0"/>
              </a:rPr>
              <a:t>it with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view function 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function </a:t>
            </a:r>
            <a:r>
              <a:rPr lang="en-US" sz="2400" dirty="0">
                <a:latin typeface="Corbel" pitchFamily="34" charset="0"/>
              </a:rPr>
              <a:t>will do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following: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Check</a:t>
            </a:r>
            <a:r>
              <a:rPr lang="en-US" dirty="0">
                <a:latin typeface="Corbel" pitchFamily="34" charset="0"/>
              </a:rPr>
              <a:t> whether the key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subject</a:t>
            </a:r>
            <a:r>
              <a:rPr lang="en-US" dirty="0">
                <a:latin typeface="Corbel" pitchFamily="34" charset="0"/>
              </a:rPr>
              <a:t> is having a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value</a:t>
            </a:r>
            <a:r>
              <a:rPr lang="en-US" dirty="0">
                <a:latin typeface="Corbel" pitchFamily="34" charset="0"/>
              </a:rPr>
              <a:t> or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not</a:t>
            </a: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If it is present </a:t>
            </a:r>
            <a:r>
              <a:rPr lang="en-US" dirty="0">
                <a:latin typeface="Corbel" pitchFamily="34" charset="0"/>
              </a:rPr>
              <a:t>then using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Django’s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 Database API </a:t>
            </a:r>
            <a:r>
              <a:rPr lang="en-US" dirty="0">
                <a:latin typeface="Corbel" pitchFamily="34" charset="0"/>
              </a:rPr>
              <a:t>retrieve all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books</a:t>
            </a:r>
            <a:r>
              <a:rPr lang="en-US" dirty="0">
                <a:latin typeface="Corbel" pitchFamily="34" charset="0"/>
              </a:rPr>
              <a:t> of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given subject</a:t>
            </a: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dirty="0">
                <a:latin typeface="Corbel" pitchFamily="34" charset="0"/>
              </a:rPr>
              <a:t>If it is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not present </a:t>
            </a:r>
            <a:r>
              <a:rPr lang="en-US" dirty="0">
                <a:latin typeface="Corbel" pitchFamily="34" charset="0"/>
              </a:rPr>
              <a:t>then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display the message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Please submit a search term.</a:t>
            </a:r>
          </a:p>
          <a:p>
            <a:pPr fontAlgn="base"/>
            <a:endParaRPr lang="en-US" sz="2400" dirty="0"/>
          </a:p>
          <a:p>
            <a:pPr fontAlgn="base"/>
            <a:endParaRPr lang="en-US" sz="1400" dirty="0"/>
          </a:p>
          <a:p>
            <a:pPr>
              <a:buNone/>
            </a:pPr>
            <a:endParaRPr lang="en-IN" sz="1400" b="1" dirty="0">
              <a:solidFill>
                <a:srgbClr val="002060"/>
              </a:solidFill>
            </a:endParaRPr>
          </a:p>
          <a:p>
            <a:pPr fontAlgn="base"/>
            <a:endParaRPr lang="en-US" sz="2400" dirty="0"/>
          </a:p>
          <a:p>
            <a:pPr fontAlgn="base">
              <a:buNone/>
            </a:pPr>
            <a:endParaRPr lang="en-IN" sz="19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showResultPage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if 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request.GET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['subject']!="":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subj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 = 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request.GET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['subject']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books = </a:t>
            </a: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Book.objects.filter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(subject=</a:t>
            </a: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subj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return render(request, 'formdemoapp1/search_result.html',</a:t>
            </a:r>
          </a:p>
          <a:p>
            <a:pPr>
              <a:buNone/>
            </a:pP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		{'books': books, 'query': </a:t>
            </a:r>
            <a:r>
              <a:rPr lang="en-IN" sz="2200" b="1" dirty="0" err="1">
                <a:solidFill>
                  <a:srgbClr val="0070C0"/>
                </a:solidFill>
                <a:latin typeface="Corbel" pitchFamily="34" charset="0"/>
              </a:rPr>
              <a:t>subj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})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else: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return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HttpResponse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('Please submit a search term.')</a:t>
            </a:r>
          </a:p>
          <a:p>
            <a:pPr fontAlgn="base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sz="1400" b="1" dirty="0">
              <a:solidFill>
                <a:srgbClr val="002060"/>
              </a:solidFill>
            </a:endParaRPr>
          </a:p>
          <a:p>
            <a:pPr fontAlgn="base"/>
            <a:endParaRPr lang="en-US" sz="2400" dirty="0"/>
          </a:p>
          <a:p>
            <a:pPr fontAlgn="base">
              <a:buNone/>
            </a:pPr>
            <a:endParaRPr lang="en-IN" sz="19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US" sz="2400" dirty="0">
                <a:latin typeface="Corbel" pitchFamily="34" charset="0"/>
              </a:rPr>
              <a:t> we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will have </a:t>
            </a:r>
            <a:r>
              <a:rPr lang="en-US" sz="2400" dirty="0">
                <a:latin typeface="Corbel" pitchFamily="34" charset="0"/>
              </a:rPr>
              <a:t>to code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search_result.html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page 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US" sz="2400" dirty="0">
                <a:latin typeface="Corbel" pitchFamily="34" charset="0"/>
              </a:rPr>
              <a:t> directory.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This page </a:t>
            </a:r>
            <a:r>
              <a:rPr lang="en-US" sz="2400" dirty="0">
                <a:latin typeface="Corbel" pitchFamily="34" charset="0"/>
              </a:rPr>
              <a:t>will be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loaded</a:t>
            </a:r>
            <a:r>
              <a:rPr lang="en-US" sz="2400" dirty="0">
                <a:latin typeface="Corbel" pitchFamily="34" charset="0"/>
              </a:rPr>
              <a:t> when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user clicks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search button</a:t>
            </a:r>
            <a:r>
              <a:rPr lang="en-US" sz="2400" dirty="0">
                <a:latin typeface="Corbel" pitchFamily="34" charset="0"/>
              </a:rPr>
              <a:t> and shows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names of all the books </a:t>
            </a:r>
            <a:r>
              <a:rPr lang="en-US" sz="2400" dirty="0">
                <a:latin typeface="Corbel" pitchFamily="34" charset="0"/>
              </a:rPr>
              <a:t>belonging to that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subject</a:t>
            </a:r>
            <a:r>
              <a:rPr lang="en-US" sz="2400" dirty="0">
                <a:latin typeface="Corbel" pitchFamily="34" charset="0"/>
              </a:rPr>
              <a:t> entered.</a:t>
            </a:r>
            <a:endParaRPr lang="en-IN" sz="1900" b="1" dirty="0">
              <a:solidFill>
                <a:srgbClr val="00B050"/>
              </a:solidFill>
              <a:latin typeface="Corbel" pitchFamily="34" charset="0"/>
            </a:endParaRPr>
          </a:p>
          <a:p>
            <a:pPr lvl="1" fontAlgn="base">
              <a:buNone/>
            </a:pPr>
            <a:endParaRPr lang="en-US" sz="19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Following</a:t>
            </a:r>
            <a:r>
              <a:rPr lang="en-US" sz="2400" dirty="0">
                <a:latin typeface="Corbel" pitchFamily="34" charset="0"/>
              </a:rPr>
              <a:t> is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desired output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search_result.html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assuming that </a:t>
            </a:r>
            <a:r>
              <a:rPr lang="en-US" sz="2400" dirty="0">
                <a:latin typeface="Corbel" pitchFamily="34" charset="0"/>
              </a:rPr>
              <a:t>the user has entered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US" sz="2400" dirty="0"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search box</a:t>
            </a:r>
            <a:endParaRPr lang="en-IN" sz="1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>
              <a:buNone/>
            </a:pPr>
            <a:endParaRPr lang="en-US" sz="19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6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786058"/>
            <a:ext cx="8858312" cy="407194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Following is the code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search_result.html</a:t>
            </a:r>
            <a:r>
              <a:rPr lang="en-US" sz="2400" dirty="0">
                <a:latin typeface="Corbel" pitchFamily="34" charset="0"/>
              </a:rPr>
              <a:t>:</a:t>
            </a:r>
            <a:endParaRPr lang="en-IN" sz="19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 </a:t>
            </a:r>
          </a:p>
          <a:p>
            <a:pPr>
              <a:buNone/>
            </a:pP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 </a:t>
            </a:r>
          </a:p>
          <a:p>
            <a:pPr>
              <a:buNone/>
            </a:pP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&lt;title&gt;Book Search&lt;/title&gt; </a:t>
            </a:r>
          </a:p>
          <a:p>
            <a:pPr>
              <a:buNone/>
            </a:pP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 </a:t>
            </a:r>
          </a:p>
          <a:p>
            <a:pPr>
              <a:buNone/>
            </a:pP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 </a:t>
            </a:r>
          </a:p>
          <a:p>
            <a:pPr>
              <a:buNone/>
            </a:pP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&lt;p&gt;You searched for: &lt;strong&gt;{{ query }}&lt;/strong&gt;&lt;/p&gt;</a:t>
            </a:r>
          </a:p>
          <a:p>
            <a:pPr>
              <a:buNone/>
            </a:pP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{% if books %} </a:t>
            </a:r>
          </a:p>
          <a:p>
            <a:pPr>
              <a:buNone/>
            </a:pP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&lt;p&gt;Found {{ </a:t>
            </a:r>
            <a:r>
              <a:rPr lang="en-IN" sz="1500" b="1" dirty="0" err="1">
                <a:solidFill>
                  <a:srgbClr val="002060"/>
                </a:solidFill>
                <a:latin typeface="Corbel" pitchFamily="34" charset="0"/>
              </a:rPr>
              <a:t>books|length</a:t>
            </a: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 }} book{{ </a:t>
            </a:r>
            <a:r>
              <a:rPr lang="en-IN" sz="1500" b="1" dirty="0" err="1">
                <a:solidFill>
                  <a:srgbClr val="002060"/>
                </a:solidFill>
                <a:latin typeface="Corbel" pitchFamily="34" charset="0"/>
              </a:rPr>
              <a:t>books|pluralize</a:t>
            </a: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 }}.&lt;/p&gt;</a:t>
            </a:r>
          </a:p>
          <a:p>
            <a:pPr>
              <a:buNone/>
            </a:pP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&lt;</a:t>
            </a:r>
            <a:r>
              <a:rPr lang="en-IN" sz="1500" b="1" dirty="0" err="1">
                <a:solidFill>
                  <a:srgbClr val="002060"/>
                </a:solidFill>
                <a:latin typeface="Corbel" pitchFamily="34" charset="0"/>
              </a:rPr>
              <a:t>ul</a:t>
            </a: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&gt; </a:t>
            </a:r>
          </a:p>
          <a:p>
            <a:pPr>
              <a:buNone/>
            </a:pP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	{% for book in books %} </a:t>
            </a:r>
          </a:p>
          <a:p>
            <a:pPr>
              <a:buNone/>
            </a:pP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		&lt;</a:t>
            </a:r>
            <a:r>
              <a:rPr lang="en-IN" sz="1500" b="1" dirty="0" err="1">
                <a:solidFill>
                  <a:srgbClr val="002060"/>
                </a:solidFill>
                <a:latin typeface="Corbel" pitchFamily="34" charset="0"/>
              </a:rPr>
              <a:t>li</a:t>
            </a: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&gt;{{ </a:t>
            </a:r>
            <a:r>
              <a:rPr lang="en-IN" sz="1500" b="1" dirty="0" err="1">
                <a:solidFill>
                  <a:srgbClr val="002060"/>
                </a:solidFill>
                <a:latin typeface="Corbel" pitchFamily="34" charset="0"/>
              </a:rPr>
              <a:t>book.book_name</a:t>
            </a: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 }}&lt;/</a:t>
            </a:r>
            <a:r>
              <a:rPr lang="en-IN" sz="1500" b="1" dirty="0" err="1">
                <a:solidFill>
                  <a:srgbClr val="002060"/>
                </a:solidFill>
                <a:latin typeface="Corbel" pitchFamily="34" charset="0"/>
              </a:rPr>
              <a:t>li</a:t>
            </a: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&gt; </a:t>
            </a:r>
          </a:p>
          <a:p>
            <a:pPr>
              <a:buNone/>
            </a:pP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	{% </a:t>
            </a:r>
            <a:r>
              <a:rPr lang="en-IN" sz="1500" b="1" dirty="0" err="1">
                <a:solidFill>
                  <a:srgbClr val="002060"/>
                </a:solidFill>
                <a:latin typeface="Corbel" pitchFamily="34" charset="0"/>
              </a:rPr>
              <a:t>endfor</a:t>
            </a: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 %} </a:t>
            </a:r>
          </a:p>
          <a:p>
            <a:pPr>
              <a:buNone/>
            </a:pP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	&lt;/</a:t>
            </a:r>
            <a:r>
              <a:rPr lang="en-IN" sz="1500" b="1" dirty="0" err="1">
                <a:solidFill>
                  <a:srgbClr val="002060"/>
                </a:solidFill>
                <a:latin typeface="Corbel" pitchFamily="34" charset="0"/>
              </a:rPr>
              <a:t>ul</a:t>
            </a: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&gt; </a:t>
            </a:r>
          </a:p>
          <a:p>
            <a:pPr>
              <a:buNone/>
            </a:pP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{% else %} </a:t>
            </a:r>
          </a:p>
          <a:p>
            <a:pPr>
              <a:buNone/>
            </a:pP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	&lt;p&gt;No books matched your search criteria.&lt;/p&gt; </a:t>
            </a:r>
          </a:p>
          <a:p>
            <a:pPr>
              <a:buNone/>
            </a:pP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{% </a:t>
            </a:r>
            <a:r>
              <a:rPr lang="en-IN" sz="1500" b="1" dirty="0" err="1">
                <a:solidFill>
                  <a:srgbClr val="002060"/>
                </a:solidFill>
                <a:latin typeface="Corbel" pitchFamily="34" charset="0"/>
              </a:rPr>
              <a:t>endif</a:t>
            </a:r>
            <a:r>
              <a:rPr lang="en-IN" sz="1500" b="1" dirty="0">
                <a:solidFill>
                  <a:srgbClr val="002060"/>
                </a:solidFill>
                <a:latin typeface="Corbel" pitchFamily="34" charset="0"/>
              </a:rPr>
              <a:t> %} </a:t>
            </a:r>
          </a:p>
          <a:p>
            <a:pPr>
              <a:buNone/>
            </a:pP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5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pPr fontAlgn="base">
              <a:buNone/>
            </a:pPr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Finally</a:t>
            </a:r>
            <a:r>
              <a:rPr lang="en-US" sz="2400" dirty="0">
                <a:latin typeface="Corbel" pitchFamily="34" charset="0"/>
              </a:rPr>
              <a:t> before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running the app </a:t>
            </a:r>
            <a:r>
              <a:rPr lang="en-US" sz="2400" dirty="0">
                <a:latin typeface="Corbel" pitchFamily="34" charset="0"/>
              </a:rPr>
              <a:t>we must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update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urls.py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file 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formdemoapp1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folder 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make an entry </a:t>
            </a:r>
            <a:r>
              <a:rPr lang="en-US" sz="2400" dirty="0">
                <a:latin typeface="Corbel" pitchFamily="34" charset="0"/>
              </a:rPr>
              <a:t>for the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searchView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function</a:t>
            </a:r>
          </a:p>
          <a:p>
            <a:pPr fontAlgn="base"/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path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. import views</a:t>
            </a:r>
          </a:p>
          <a:p>
            <a:pPr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[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path('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search_books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/',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views.searchFormView,name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='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searchform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'),</a:t>
            </a:r>
          </a:p>
          <a:p>
            <a:pPr>
              <a:buNone/>
            </a:pP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path('search/',</a:t>
            </a:r>
            <a:r>
              <a:rPr lang="en-IN" sz="2200" b="1" dirty="0" err="1">
                <a:solidFill>
                  <a:srgbClr val="00B050"/>
                </a:solidFill>
                <a:latin typeface="Corbel" pitchFamily="34" charset="0"/>
              </a:rPr>
              <a:t>views.searchView,name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=search'),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IN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Running The Server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To run </a:t>
            </a:r>
            <a:r>
              <a:rPr lang="en-IN" dirty="0">
                <a:latin typeface="Corbel" pitchFamily="34" charset="0"/>
              </a:rPr>
              <a:t>our new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formdemoapp1</a:t>
            </a:r>
            <a:r>
              <a:rPr lang="en-IN" dirty="0">
                <a:latin typeface="Corbel" pitchFamily="34" charset="0"/>
              </a:rPr>
              <a:t> , go to the folder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formdemoproj1 </a:t>
            </a:r>
            <a:r>
              <a:rPr lang="en-IN" dirty="0">
                <a:latin typeface="Corbel" pitchFamily="34" charset="0"/>
              </a:rPr>
              <a:t>by using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cd</a:t>
            </a:r>
            <a:r>
              <a:rPr lang="en-IN" dirty="0">
                <a:latin typeface="Corbel" pitchFamily="34" charset="0"/>
              </a:rPr>
              <a:t> command and type the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runserver</a:t>
            </a:r>
            <a:r>
              <a:rPr lang="en-IN" dirty="0">
                <a:latin typeface="Corbel" pitchFamily="34" charset="0"/>
              </a:rPr>
              <a:t> command in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VS Code terminal </a:t>
            </a:r>
          </a:p>
          <a:p>
            <a:pPr lvl="1" fontAlgn="base"/>
            <a:endParaRPr lang="en-IN" sz="1900" dirty="0">
              <a:latin typeface="Corbel" pitchFamily="34" charset="0"/>
            </a:endParaRPr>
          </a:p>
          <a:p>
            <a:pPr lvl="2" fontAlgn="base"/>
            <a:r>
              <a:rPr lang="en-US" sz="1700" b="1" dirty="0" err="1">
                <a:solidFill>
                  <a:srgbClr val="00B050"/>
                </a:solidFill>
                <a:latin typeface="Corbel" pitchFamily="34" charset="0"/>
              </a:rPr>
              <a:t>cd</a:t>
            </a:r>
            <a:r>
              <a:rPr lang="en-US" sz="1700" b="1" dirty="0">
                <a:solidFill>
                  <a:srgbClr val="00B050"/>
                </a:solidFill>
                <a:latin typeface="Corbel" pitchFamily="34" charset="0"/>
              </a:rPr>
              <a:t> formdemoproj1</a:t>
            </a:r>
            <a:endParaRPr lang="en-IN" sz="1700" b="1" dirty="0">
              <a:solidFill>
                <a:srgbClr val="00B050"/>
              </a:solidFill>
              <a:latin typeface="Corbel" pitchFamily="34" charset="0"/>
            </a:endParaRPr>
          </a:p>
          <a:p>
            <a:pPr lvl="2" fontAlgn="base"/>
            <a:r>
              <a:rPr lang="en-IN" sz="1700" b="1" dirty="0">
                <a:solidFill>
                  <a:srgbClr val="00B050"/>
                </a:solidFill>
                <a:latin typeface="Corbel" pitchFamily="34" charset="0"/>
              </a:rPr>
              <a:t>python manage.py </a:t>
            </a:r>
            <a:r>
              <a:rPr lang="en-IN" sz="1700" b="1" dirty="0" err="1">
                <a:solidFill>
                  <a:srgbClr val="00B050"/>
                </a:solidFill>
                <a:latin typeface="Corbel" pitchFamily="34" charset="0"/>
              </a:rPr>
              <a:t>runserver</a:t>
            </a:r>
            <a:r>
              <a:rPr lang="en-IN" sz="1700" b="1" dirty="0">
                <a:solidFill>
                  <a:srgbClr val="00B050"/>
                </a:solidFill>
                <a:latin typeface="Corbel" pitchFamily="34" charset="0"/>
              </a:rPr>
              <a:t>. </a:t>
            </a:r>
          </a:p>
          <a:p>
            <a:pPr lvl="1" fontAlgn="base"/>
            <a:endParaRPr lang="en-IN" sz="1900" dirty="0">
              <a:latin typeface="Corbel" pitchFamily="34" charset="0"/>
            </a:endParaRPr>
          </a:p>
          <a:p>
            <a:pPr lvl="1" fontAlgn="base"/>
            <a:r>
              <a:rPr lang="en-IN" dirty="0">
                <a:latin typeface="Corbel" pitchFamily="34" charset="0"/>
              </a:rPr>
              <a:t>The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server runs </a:t>
            </a:r>
            <a:r>
              <a:rPr lang="en-IN" dirty="0">
                <a:latin typeface="Corbel" pitchFamily="34" charset="0"/>
              </a:rPr>
              <a:t>and we’ll see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output</a:t>
            </a:r>
            <a:r>
              <a:rPr lang="en-IN" dirty="0">
                <a:latin typeface="Corbel" pitchFamily="34" charset="0"/>
              </a:rPr>
              <a:t> like the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following output </a:t>
            </a:r>
            <a:r>
              <a:rPr lang="en-IN" dirty="0">
                <a:latin typeface="Corbel" pitchFamily="34" charset="0"/>
              </a:rPr>
              <a:t>in 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terminal window</a:t>
            </a:r>
            <a:r>
              <a:rPr lang="en-IN" dirty="0">
                <a:latin typeface="Corbel" pitchFamily="34" charset="0"/>
              </a:rPr>
              <a:t>: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714883"/>
            <a:ext cx="8858312" cy="214311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Information About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Submitted Data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Beyond</a:t>
            </a:r>
            <a:r>
              <a:rPr lang="en-IN" sz="2400" dirty="0">
                <a:latin typeface="Corbel" pitchFamily="34" charset="0"/>
              </a:rPr>
              <a:t> basic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metadata</a:t>
            </a:r>
            <a:r>
              <a:rPr lang="en-IN" sz="2400" dirty="0">
                <a:latin typeface="Corbel" pitchFamily="34" charset="0"/>
              </a:rPr>
              <a:t> about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</a:t>
            </a:r>
            <a:r>
              <a:rPr lang="en-IN" sz="2400" dirty="0">
                <a:latin typeface="Corbel" pitchFamily="34" charset="0"/>
              </a:rPr>
              <a:t>, the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HttpRequest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object has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two attributes </a:t>
            </a:r>
            <a:r>
              <a:rPr lang="en-IN" sz="2400" dirty="0">
                <a:latin typeface="Corbel" pitchFamily="34" charset="0"/>
              </a:rPr>
              <a:t>that contain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information</a:t>
            </a:r>
            <a:r>
              <a:rPr lang="en-IN" sz="2400" dirty="0">
                <a:latin typeface="Corbel" pitchFamily="34" charset="0"/>
              </a:rPr>
              <a:t> submitted by the user: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request.GET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request.POST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Both</a:t>
            </a:r>
            <a:r>
              <a:rPr lang="en-IN" sz="2400" dirty="0">
                <a:latin typeface="Corbel" pitchFamily="34" charset="0"/>
              </a:rPr>
              <a:t> of these 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dictionary-like</a:t>
            </a:r>
            <a:r>
              <a:rPr lang="en-IN" sz="2400" dirty="0">
                <a:latin typeface="Corbel" pitchFamily="34" charset="0"/>
              </a:rPr>
              <a:t> objects that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give us access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GET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POST</a:t>
            </a:r>
            <a:r>
              <a:rPr lang="en-IN" sz="2400" dirty="0">
                <a:latin typeface="Corbel" pitchFamily="34" charset="0"/>
              </a:rPr>
              <a:t> data.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POST</a:t>
            </a:r>
            <a:r>
              <a:rPr lang="en-IN" sz="2400" dirty="0">
                <a:latin typeface="Corbel" pitchFamily="34" charset="0"/>
              </a:rPr>
              <a:t> data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generally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submitted from </a:t>
            </a:r>
            <a:r>
              <a:rPr lang="en-IN" sz="2400" dirty="0">
                <a:latin typeface="Corbel" pitchFamily="34" charset="0"/>
              </a:rPr>
              <a:t>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&lt;form&gt;</a:t>
            </a:r>
            <a:r>
              <a:rPr lang="en-IN" sz="2400" dirty="0">
                <a:latin typeface="Corbel" pitchFamily="34" charset="0"/>
              </a:rPr>
              <a:t>, while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GET</a:t>
            </a:r>
            <a:r>
              <a:rPr lang="en-IN" sz="2400" dirty="0">
                <a:latin typeface="Corbel" pitchFamily="34" charset="0"/>
              </a:rPr>
              <a:t> data can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come from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&lt;form&gt; </a:t>
            </a:r>
            <a:r>
              <a:rPr lang="en-IN" sz="2400" dirty="0">
                <a:latin typeface="Corbel" pitchFamily="34" charset="0"/>
              </a:rPr>
              <a:t>or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query string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page’s URL.</a:t>
            </a:r>
            <a:endParaRPr lang="en-IN" sz="1800" b="1" dirty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Opening The Page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Now </a:t>
            </a:r>
            <a:r>
              <a:rPr lang="en-IN" sz="2200" dirty="0">
                <a:latin typeface="Corbel" pitchFamily="34" charset="0"/>
              </a:rPr>
              <a:t>we have to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open the search page </a:t>
            </a:r>
            <a:r>
              <a:rPr lang="en-IN" sz="2200" dirty="0">
                <a:latin typeface="Corbel" pitchFamily="34" charset="0"/>
              </a:rPr>
              <a:t>, so we type the </a:t>
            </a:r>
            <a:r>
              <a:rPr lang="en-IN" sz="2200" dirty="0" err="1">
                <a:latin typeface="Corbel" pitchFamily="34" charset="0"/>
              </a:rPr>
              <a:t>url</a:t>
            </a:r>
            <a:r>
              <a:rPr lang="en-IN" sz="2200" dirty="0">
                <a:latin typeface="Corbel" pitchFamily="34" charset="0"/>
              </a:rPr>
              <a:t> </a:t>
            </a:r>
          </a:p>
          <a:p>
            <a:pPr fontAlgn="base">
              <a:buNone/>
            </a:pPr>
            <a:r>
              <a:rPr lang="en-IN" sz="2200" b="1" u="sng" dirty="0">
                <a:solidFill>
                  <a:srgbClr val="0070C0"/>
                </a:solidFill>
                <a:latin typeface="Corbel" pitchFamily="34" charset="0"/>
                <a:hlinkClick r:id="rId2"/>
              </a:rPr>
              <a:t>http://127.0.0.1:8000/search_books</a:t>
            </a:r>
            <a:r>
              <a:rPr lang="en-IN" sz="2200" b="1" u="sng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200" dirty="0">
                <a:latin typeface="Corbel" pitchFamily="34" charset="0"/>
              </a:rPr>
              <a:t>which will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open</a:t>
            </a:r>
            <a:r>
              <a:rPr lang="en-IN" sz="2200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200" dirty="0">
                <a:latin typeface="Corbel" pitchFamily="34" charset="0"/>
              </a:rPr>
              <a:t>the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search </a:t>
            </a:r>
          </a:p>
          <a:p>
            <a:pPr fontAlgn="base">
              <a:buNone/>
            </a:pP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page</a:t>
            </a: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D:\Online Courses\Django\djangoscreen97.pn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0" y="3071810"/>
            <a:ext cx="9001155" cy="378619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Opening The Page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IN" sz="2200" dirty="0">
                <a:latin typeface="Corbel" pitchFamily="34" charset="0"/>
              </a:rPr>
              <a:t> when we will 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enter subject n</a:t>
            </a:r>
            <a:r>
              <a:rPr lang="en-IN" sz="2200" dirty="0">
                <a:latin typeface="Corbel" pitchFamily="34" charset="0"/>
              </a:rPr>
              <a:t>ame as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Python</a:t>
            </a:r>
            <a:r>
              <a:rPr lang="en-IN" sz="2200" dirty="0">
                <a:latin typeface="Corbel" pitchFamily="34" charset="0"/>
              </a:rPr>
              <a:t> and click the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search</a:t>
            </a:r>
            <a:r>
              <a:rPr lang="en-IN" sz="2200" dirty="0">
                <a:latin typeface="Corbel" pitchFamily="34" charset="0"/>
              </a:rPr>
              <a:t> </a:t>
            </a:r>
          </a:p>
          <a:p>
            <a:pPr fontAlgn="base">
              <a:buNone/>
            </a:pPr>
            <a:r>
              <a:rPr lang="en-IN" sz="2200" dirty="0">
                <a:latin typeface="Corbel" pitchFamily="34" charset="0"/>
              </a:rPr>
              <a:t>button , it will open the 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search_result.html</a:t>
            </a:r>
            <a:r>
              <a:rPr lang="en-IN" sz="2200" dirty="0">
                <a:latin typeface="Corbel" pitchFamily="34" charset="0"/>
              </a:rPr>
              <a:t> page , which will </a:t>
            </a: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show the </a:t>
            </a:r>
          </a:p>
          <a:p>
            <a:pPr fontAlgn="base">
              <a:buNone/>
            </a:pPr>
            <a:r>
              <a:rPr lang="en-IN" sz="2200" b="1" dirty="0">
                <a:solidFill>
                  <a:srgbClr val="0070C0"/>
                </a:solidFill>
                <a:latin typeface="Corbel" pitchFamily="34" charset="0"/>
              </a:rPr>
              <a:t>following output</a:t>
            </a: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D:\Online Courses\Django\djangoscreen97.png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42844" y="2786058"/>
            <a:ext cx="8858311" cy="4071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 1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Although</a:t>
            </a:r>
            <a:r>
              <a:rPr lang="en-IN" sz="2400" dirty="0">
                <a:latin typeface="Corbel" pitchFamily="34" charset="0"/>
              </a:rPr>
              <a:t> our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previous code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worked</a:t>
            </a:r>
            <a:r>
              <a:rPr lang="en-IN" sz="2400" dirty="0">
                <a:latin typeface="Corbel" pitchFamily="34" charset="0"/>
              </a:rPr>
              <a:t> but still there are some problems in it</a:t>
            </a:r>
          </a:p>
          <a:p>
            <a:pPr lvl="1"/>
            <a:endParaRPr lang="en-IN" sz="1900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First, our 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showResultPage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()</a:t>
            </a:r>
            <a:r>
              <a:rPr lang="en-IN" dirty="0">
                <a:latin typeface="Corbel" pitchFamily="34" charset="0"/>
              </a:rPr>
              <a:t> view’s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handling</a:t>
            </a:r>
            <a:r>
              <a:rPr lang="en-IN" dirty="0">
                <a:latin typeface="Corbel" pitchFamily="34" charset="0"/>
              </a:rPr>
              <a:t> of an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empty query </a:t>
            </a:r>
            <a:r>
              <a:rPr lang="en-IN" dirty="0">
                <a:latin typeface="Corbel" pitchFamily="34" charset="0"/>
              </a:rPr>
              <a:t>is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poor!</a:t>
            </a:r>
          </a:p>
          <a:p>
            <a:pPr lvl="1"/>
            <a:endParaRPr lang="en-IN" dirty="0">
              <a:latin typeface="Corbel" pitchFamily="34" charset="0"/>
            </a:endParaRPr>
          </a:p>
          <a:p>
            <a:pPr lvl="1"/>
            <a:endParaRPr lang="en-IN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We’re just displaying a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"Please submit a search term." </a:t>
            </a:r>
            <a:r>
              <a:rPr lang="en-IN" dirty="0">
                <a:latin typeface="Corbel" pitchFamily="34" charset="0"/>
              </a:rPr>
              <a:t>message, requiring the user to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hit</a:t>
            </a:r>
            <a:r>
              <a:rPr lang="en-IN" dirty="0">
                <a:latin typeface="Corbel" pitchFamily="34" charset="0"/>
              </a:rPr>
              <a:t> the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browser’s back button</a:t>
            </a:r>
            <a:r>
              <a:rPr lang="en-IN" dirty="0">
                <a:latin typeface="Corbel" pitchFamily="34" charset="0"/>
              </a:rPr>
              <a:t>. This is very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unprofessional</a:t>
            </a:r>
          </a:p>
          <a:p>
            <a:pPr lvl="1"/>
            <a:endParaRPr lang="en-IN" dirty="0">
              <a:latin typeface="Corbel" pitchFamily="34" charset="0"/>
            </a:endParaRPr>
          </a:p>
          <a:p>
            <a:pPr lvl="1"/>
            <a:r>
              <a:rPr lang="en-IN" dirty="0">
                <a:latin typeface="Corbel" pitchFamily="34" charset="0"/>
              </a:rPr>
              <a:t>It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would be much better </a:t>
            </a:r>
            <a:r>
              <a:rPr lang="en-IN" dirty="0">
                <a:latin typeface="Corbel" pitchFamily="34" charset="0"/>
              </a:rPr>
              <a:t>to 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redisplay the form, with an error above it</a:t>
            </a:r>
            <a:r>
              <a:rPr lang="en-IN" dirty="0">
                <a:latin typeface="Corbel" pitchFamily="34" charset="0"/>
              </a:rPr>
              <a:t>, so that the user can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try again immediately.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showResultPage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if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request.GET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['subject']!="":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subj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request.GET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['subject']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books =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Book.objects.filter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(subject__=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subj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return render(request, 'formdemoapp1/search_result.html',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	{'books': books, 'query':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subj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})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else: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return render(request, 'formdemoapp1/search_form.html', 			{'error': True})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Here</a:t>
            </a:r>
            <a:r>
              <a:rPr lang="en-IN" sz="2400" dirty="0">
                <a:latin typeface="Corbel" pitchFamily="34" charset="0"/>
              </a:rPr>
              <a:t>, we’ve improved 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showResultPage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()</a:t>
            </a:r>
            <a:r>
              <a:rPr lang="en-IN" sz="2400" dirty="0">
                <a:latin typeface="Corbel" pitchFamily="34" charset="0"/>
              </a:rPr>
              <a:t> 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render </a:t>
            </a:r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search_form.html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template again</a:t>
            </a:r>
            <a:r>
              <a:rPr lang="en-IN" sz="2400" dirty="0">
                <a:latin typeface="Corbel" pitchFamily="34" charset="0"/>
              </a:rPr>
              <a:t>, if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query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empty.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because</a:t>
            </a:r>
            <a:r>
              <a:rPr lang="en-IN" sz="2400" dirty="0">
                <a:latin typeface="Corbel" pitchFamily="34" charset="0"/>
              </a:rPr>
              <a:t> we need 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display an error message </a:t>
            </a:r>
            <a:r>
              <a:rPr lang="en-IN" sz="2400" dirty="0">
                <a:latin typeface="Corbel" pitchFamily="34" charset="0"/>
              </a:rPr>
              <a:t>in that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template</a:t>
            </a:r>
            <a:r>
              <a:rPr lang="en-IN" sz="2400" dirty="0">
                <a:latin typeface="Corbel" pitchFamily="34" charset="0"/>
              </a:rPr>
              <a:t>, we pass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template variable.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IN" sz="2400" dirty="0">
                <a:latin typeface="Corbel" pitchFamily="34" charset="0"/>
              </a:rPr>
              <a:t> we can edit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search_form.html</a:t>
            </a:r>
            <a:r>
              <a:rPr lang="en-IN" sz="2400" dirty="0">
                <a:latin typeface="Corbel" pitchFamily="34" charset="0"/>
              </a:rPr>
              <a:t> 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check</a:t>
            </a:r>
            <a:r>
              <a:rPr lang="en-IN" sz="2400" dirty="0">
                <a:latin typeface="Corbel" pitchFamily="34" charset="0"/>
              </a:rPr>
              <a:t> for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error variable: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html&gt;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&lt;title&gt;Search&lt;/title&gt;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{% if error %}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	&lt;p style="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color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: red;"&gt;Please submit a search term.&lt;/p&gt;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{%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endif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&lt;form action="/search/" method="get"&gt;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Enter Subject Name:&lt;input type="text" name="subject"&gt;&lt;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br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&lt;input type="submit" value="Search"&gt;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&lt;/form&gt;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&lt;/html&gt;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 2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With this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change</a:t>
            </a:r>
            <a:r>
              <a:rPr lang="en-IN" sz="2400" dirty="0">
                <a:latin typeface="Corbel" pitchFamily="34" charset="0"/>
              </a:rPr>
              <a:t> in place, it’s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better application</a:t>
            </a:r>
            <a:r>
              <a:rPr lang="en-IN" sz="2400" dirty="0">
                <a:latin typeface="Corbel" pitchFamily="34" charset="0"/>
              </a:rPr>
              <a:t>, but it now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another question: </a:t>
            </a:r>
          </a:p>
          <a:p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Do we need a separate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showSearchPage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view function ?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 you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closely observe </a:t>
            </a:r>
            <a:r>
              <a:rPr lang="en-IN" sz="2400" dirty="0">
                <a:latin typeface="Corbel" pitchFamily="34" charset="0"/>
              </a:rPr>
              <a:t>then we can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drop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showSearchPage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IN" sz="2400" dirty="0">
                <a:latin typeface="Corbel" pitchFamily="34" charset="0"/>
              </a:rPr>
              <a:t>view function and redefine the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showResultPage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() </a:t>
            </a:r>
            <a:r>
              <a:rPr lang="en-IN" sz="2400" dirty="0">
                <a:latin typeface="Corbel" pitchFamily="34" charset="0"/>
              </a:rPr>
              <a:t>view function in such a way that it hides the error message when somebody visits 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/search/</a:t>
            </a:r>
            <a:r>
              <a:rPr lang="en-IN" sz="2400" dirty="0">
                <a:latin typeface="Corbel" pitchFamily="34" charset="0"/>
              </a:rPr>
              <a:t> with no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 GET</a:t>
            </a:r>
            <a:r>
              <a:rPr lang="en-IN" sz="2400" dirty="0">
                <a:latin typeface="Corbel" pitchFamily="34" charset="0"/>
              </a:rPr>
              <a:t> parameters:</a:t>
            </a:r>
            <a:endParaRPr lang="en-IN" sz="19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searchView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error = False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if 'subject' in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request.GET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subj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request.GET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['subject']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if not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subj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    error = True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else: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    books =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Book.objects.filter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(subject__=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subj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    return render(request, 'formdemoapp1/search_result.html',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            {'books': books, 'query':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subj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})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  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return render(request, 'formdemoapp1/search_form.html',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        {'error': error})</a:t>
            </a:r>
            <a:endParaRPr lang="en-IN" sz="2000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 3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Modify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previous app </a:t>
            </a:r>
            <a:r>
              <a:rPr lang="en-IN" sz="2400" dirty="0">
                <a:latin typeface="Corbel" pitchFamily="34" charset="0"/>
              </a:rPr>
              <a:t>, so that if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subject name </a:t>
            </a:r>
            <a:r>
              <a:rPr lang="en-IN" sz="2400" dirty="0">
                <a:latin typeface="Corbel" pitchFamily="34" charset="0"/>
              </a:rPr>
              <a:t>entered by the user is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more than 10 characters </a:t>
            </a:r>
            <a:r>
              <a:rPr lang="en-IN" sz="2400" dirty="0">
                <a:latin typeface="Corbel" pitchFamily="34" charset="0"/>
              </a:rPr>
              <a:t>in length then your form displays the error message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“Please enter at the most 10 characters”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Also make sure that if the input field is left blank the error message should be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“Enter a search term”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Form Handling In </a:t>
            </a:r>
            <a:r>
              <a:rPr lang="en-US" sz="3200" b="1" dirty="0" err="1">
                <a:latin typeface="Corbel" pitchFamily="34" charset="0"/>
              </a:rPr>
              <a:t>Django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As we know </a:t>
            </a:r>
            <a:r>
              <a:rPr lang="en-IN" sz="2400" dirty="0">
                <a:latin typeface="Corbel" pitchFamily="34" charset="0"/>
              </a:rPr>
              <a:t>all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user input </a:t>
            </a:r>
            <a:r>
              <a:rPr lang="en-IN" sz="2400" dirty="0">
                <a:latin typeface="Corbel" pitchFamily="34" charset="0"/>
              </a:rPr>
              <a:t>in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always handled </a:t>
            </a:r>
            <a:r>
              <a:rPr lang="en-IN" sz="2400" dirty="0">
                <a:latin typeface="Corbel" pitchFamily="34" charset="0"/>
              </a:rPr>
              <a:t>using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HTML forms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b="1" dirty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provides us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2 ways </a:t>
            </a:r>
            <a:r>
              <a:rPr lang="en-IN" sz="2400" dirty="0">
                <a:latin typeface="Corbel" pitchFamily="34" charset="0"/>
              </a:rPr>
              <a:t>to deal with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forms </a:t>
            </a:r>
            <a:r>
              <a:rPr lang="en-IN" sz="2400" dirty="0">
                <a:latin typeface="Corbel" pitchFamily="34" charset="0"/>
              </a:rPr>
              <a:t>in our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app:</a:t>
            </a:r>
          </a:p>
          <a:p>
            <a:endParaRPr lang="en-IN" sz="2400" dirty="0">
              <a:latin typeface="Corbel" pitchFamily="34" charset="0"/>
            </a:endParaRPr>
          </a:p>
          <a:p>
            <a:pPr lvl="1"/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1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. By writing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&lt;form&gt;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tag </a:t>
            </a:r>
          </a:p>
          <a:p>
            <a:pPr lvl="1"/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2. By using 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Django's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 form library </a:t>
            </a:r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called </a:t>
            </a:r>
            <a:r>
              <a:rPr lang="en-IN" b="1" dirty="0" err="1">
                <a:solidFill>
                  <a:srgbClr val="C00000"/>
                </a:solidFill>
                <a:latin typeface="Corbel" pitchFamily="34" charset="0"/>
              </a:rPr>
              <a:t>django.forms</a:t>
            </a:r>
            <a:endParaRPr lang="en-IN" b="1" dirty="0">
              <a:solidFill>
                <a:srgbClr val="C00000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Initially</a:t>
            </a:r>
            <a:r>
              <a:rPr lang="en-IN" sz="2400" dirty="0">
                <a:latin typeface="Corbel" pitchFamily="34" charset="0"/>
              </a:rPr>
              <a:t> we will use the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first approach </a:t>
            </a:r>
            <a:r>
              <a:rPr lang="en-IN" sz="2400" dirty="0">
                <a:latin typeface="Corbel" pitchFamily="34" charset="0"/>
              </a:rPr>
              <a:t>and build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sample app </a:t>
            </a:r>
            <a:r>
              <a:rPr lang="en-IN" sz="2400" dirty="0">
                <a:latin typeface="Corbel" pitchFamily="34" charset="0"/>
              </a:rPr>
              <a:t>, and then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we will use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forms library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Form Handling In </a:t>
            </a:r>
            <a:r>
              <a:rPr lang="en-US" sz="3200" b="1" dirty="0" err="1">
                <a:latin typeface="Corbel" pitchFamily="34" charset="0"/>
              </a:rPr>
              <a:t>Django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Continuing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ongoing example </a:t>
            </a:r>
            <a:r>
              <a:rPr lang="en-IN" sz="2400" dirty="0">
                <a:latin typeface="Corbel" pitchFamily="34" charset="0"/>
              </a:rPr>
              <a:t>of books, let’s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create an app  </a:t>
            </a:r>
            <a:r>
              <a:rPr lang="en-IN" sz="2400" dirty="0">
                <a:latin typeface="Corbel" pitchFamily="34" charset="0"/>
              </a:rPr>
              <a:t>that lets users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search</a:t>
            </a:r>
            <a:r>
              <a:rPr lang="en-IN" sz="2400" dirty="0">
                <a:latin typeface="Corbel" pitchFamily="34" charset="0"/>
              </a:rPr>
              <a:t> our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book database </a:t>
            </a:r>
            <a:r>
              <a:rPr lang="en-IN" sz="2400" dirty="0">
                <a:latin typeface="Corbel" pitchFamily="34" charset="0"/>
              </a:rPr>
              <a:t>by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subject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Generally, there are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two parts </a:t>
            </a:r>
            <a:r>
              <a:rPr lang="en-IN" sz="2400" dirty="0">
                <a:latin typeface="Corbel" pitchFamily="34" charset="0"/>
              </a:rPr>
              <a:t>to developing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IN" b="1" dirty="0">
                <a:latin typeface="Corbel" pitchFamily="34" charset="0"/>
              </a:rPr>
              <a:t>the </a:t>
            </a:r>
            <a:r>
              <a:rPr lang="en-IN" b="1" dirty="0">
                <a:solidFill>
                  <a:srgbClr val="C00000"/>
                </a:solidFill>
                <a:latin typeface="Corbel" pitchFamily="34" charset="0"/>
              </a:rPr>
              <a:t>HTML user interface </a:t>
            </a:r>
            <a:r>
              <a:rPr lang="en-IN" b="1" dirty="0">
                <a:latin typeface="Corbel" pitchFamily="34" charset="0"/>
              </a:rPr>
              <a:t>and </a:t>
            </a:r>
          </a:p>
          <a:p>
            <a:pPr lvl="1"/>
            <a:endParaRPr lang="en-IN" dirty="0">
              <a:latin typeface="Corbel" pitchFamily="34" charset="0"/>
            </a:endParaRPr>
          </a:p>
          <a:p>
            <a:pPr lvl="1"/>
            <a:r>
              <a:rPr lang="en-IN" b="1" dirty="0">
                <a:latin typeface="Corbel" pitchFamily="34" charset="0"/>
              </a:rPr>
              <a:t>the </a:t>
            </a:r>
            <a:r>
              <a:rPr lang="en-IN" b="1">
                <a:solidFill>
                  <a:srgbClr val="C00000"/>
                </a:solidFill>
                <a:latin typeface="Corbel" pitchFamily="34" charset="0"/>
              </a:rPr>
              <a:t>backend code </a:t>
            </a:r>
            <a:r>
              <a:rPr lang="en-IN" b="1" dirty="0">
                <a:latin typeface="Corbel" pitchFamily="34" charset="0"/>
              </a:rPr>
              <a:t>that processes the submitted data.</a:t>
            </a:r>
            <a:endParaRPr lang="en-IN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Let us begin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app</a:t>
            </a:r>
            <a:r>
              <a:rPr lang="en-IN" sz="2400" dirty="0">
                <a:latin typeface="Corbel" pitchFamily="34" charset="0"/>
              </a:rPr>
              <a:t> by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performing</a:t>
            </a:r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usual initial steps </a:t>
            </a:r>
            <a:r>
              <a:rPr lang="en-IN" sz="2400" dirty="0">
                <a:latin typeface="Corbel" pitchFamily="34" charset="0"/>
              </a:rPr>
              <a:t>as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listed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next slide </a:t>
            </a:r>
          </a:p>
          <a:p>
            <a:endParaRPr lang="en-IN" sz="2400" dirty="0"/>
          </a:p>
          <a:p>
            <a:pPr lvl="1"/>
            <a:endParaRPr lang="en-IN" sz="1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Load</a:t>
            </a:r>
            <a:r>
              <a:rPr lang="en-US" sz="2400" dirty="0">
                <a:latin typeface="Corbel" pitchFamily="34" charset="0"/>
              </a:rPr>
              <a:t> 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virtual environment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VS CODE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Create a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formdemoproj1</a:t>
            </a:r>
            <a:r>
              <a:rPr lang="en-US" sz="2400" dirty="0">
                <a:latin typeface="Corbel" pitchFamily="34" charset="0"/>
              </a:rPr>
              <a:t> by using the command:</a:t>
            </a:r>
          </a:p>
          <a:p>
            <a:pPr lvl="1" fontAlgn="base"/>
            <a:r>
              <a:rPr lang="en-US" sz="1900" dirty="0">
                <a:latin typeface="Corbel" pitchFamily="34" charset="0"/>
              </a:rPr>
              <a:t>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startproject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formdemoproj1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This will create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outer project folder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formdemoproj1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inner app folder </a:t>
            </a:r>
            <a:r>
              <a:rPr lang="en-US" sz="2400" dirty="0">
                <a:latin typeface="Corbel" pitchFamily="34" charset="0"/>
              </a:rPr>
              <a:t>also by the same name</a:t>
            </a: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US" sz="2400" dirty="0">
                <a:latin typeface="Corbel" pitchFamily="34" charset="0"/>
              </a:rPr>
              <a:t> go to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outer project folder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formdemoproj1 </a:t>
            </a:r>
            <a:r>
              <a:rPr lang="en-US" sz="2400" dirty="0">
                <a:latin typeface="Corbel" pitchFamily="34" charset="0"/>
              </a:rPr>
              <a:t>and create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formdemoapp1</a:t>
            </a:r>
            <a:r>
              <a:rPr lang="en-US" sz="2400" dirty="0">
                <a:latin typeface="Corbel" pitchFamily="34" charset="0"/>
              </a:rPr>
              <a:t> by using the command:</a:t>
            </a:r>
          </a:p>
          <a:p>
            <a:pPr lvl="1" fontAlgn="base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formdemoapp1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 </a:t>
            </a:r>
            <a:r>
              <a:rPr lang="en-US" sz="2400" dirty="0">
                <a:latin typeface="Corbel" pitchFamily="34" charset="0"/>
              </a:rPr>
              <a:t>create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folder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US" sz="2400" dirty="0"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formdemoapp1 </a:t>
            </a:r>
            <a:r>
              <a:rPr lang="en-US" sz="2400" dirty="0">
                <a:latin typeface="Corbel" pitchFamily="34" charset="0"/>
              </a:rPr>
              <a:t>followed by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inner folder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formdemoapp1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Inside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templates/formdemoapp1</a:t>
            </a:r>
            <a:r>
              <a:rPr lang="en-US" sz="2400" dirty="0">
                <a:latin typeface="Corbel" pitchFamily="34" charset="0"/>
              </a:rPr>
              <a:t> create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2 HTML files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search_form.html</a:t>
            </a:r>
            <a:r>
              <a:rPr lang="en-US" sz="2400" b="1" dirty="0" err="1">
                <a:latin typeface="Corbel" pitchFamily="34" charset="0"/>
              </a:rPr>
              <a:t>,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search_result.html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fontAlgn="base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Finally</a:t>
            </a:r>
            <a:r>
              <a:rPr lang="en-US" sz="2400" dirty="0">
                <a:latin typeface="Corbel" pitchFamily="34" charset="0"/>
              </a:rPr>
              <a:t> update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settings.py</a:t>
            </a:r>
            <a:r>
              <a:rPr lang="en-US" sz="2400" dirty="0">
                <a:latin typeface="Corbel" pitchFamily="34" charset="0"/>
              </a:rPr>
              <a:t>  so that it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contains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 app</a:t>
            </a: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Code: 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INSTALLED_APPS = [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django.contrib.admin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django.contrib.auth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django.contrib.contenttypes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django.contrib.sessions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django.contrib.messages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django.contrib.staticfiles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‘formdemoapp1',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7431</TotalTime>
  <Words>2248</Words>
  <Application>Microsoft Office PowerPoint</Application>
  <PresentationFormat>On-screen Show (4:3)</PresentationFormat>
  <Paragraphs>462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Information About  Submitted Data</vt:lpstr>
      <vt:lpstr>Form Handling In Django</vt:lpstr>
      <vt:lpstr>Form Handling In Django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Performing Initial Steps</vt:lpstr>
      <vt:lpstr>Running The Server</vt:lpstr>
      <vt:lpstr>Opening The Page</vt:lpstr>
      <vt:lpstr>Opening The Page</vt:lpstr>
      <vt:lpstr>Exercise 1</vt:lpstr>
      <vt:lpstr>Solution</vt:lpstr>
      <vt:lpstr>Solution</vt:lpstr>
      <vt:lpstr>Solution</vt:lpstr>
      <vt:lpstr>Exercise 2</vt:lpstr>
      <vt:lpstr>Solution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667</cp:revision>
  <dcterms:created xsi:type="dcterms:W3CDTF">2015-12-21T13:46:48Z</dcterms:created>
  <dcterms:modified xsi:type="dcterms:W3CDTF">2021-04-30T07:28:56Z</dcterms:modified>
</cp:coreProperties>
</file>