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6" r:id="rId2"/>
    <p:sldId id="257" r:id="rId3"/>
    <p:sldId id="702" r:id="rId4"/>
    <p:sldId id="932" r:id="rId5"/>
    <p:sldId id="933" r:id="rId6"/>
    <p:sldId id="934" r:id="rId7"/>
    <p:sldId id="935" r:id="rId8"/>
    <p:sldId id="936" r:id="rId9"/>
    <p:sldId id="937" r:id="rId10"/>
    <p:sldId id="938" r:id="rId11"/>
    <p:sldId id="939" r:id="rId12"/>
    <p:sldId id="940" r:id="rId13"/>
    <p:sldId id="941" r:id="rId14"/>
    <p:sldId id="942" r:id="rId15"/>
    <p:sldId id="943" r:id="rId16"/>
    <p:sldId id="944" r:id="rId17"/>
    <p:sldId id="945" r:id="rId18"/>
    <p:sldId id="946" r:id="rId19"/>
    <p:sldId id="891" r:id="rId20"/>
    <p:sldId id="947" r:id="rId21"/>
    <p:sldId id="896" r:id="rId22"/>
    <p:sldId id="897" r:id="rId23"/>
    <p:sldId id="948" r:id="rId24"/>
    <p:sldId id="951" r:id="rId25"/>
    <p:sldId id="952" r:id="rId26"/>
    <p:sldId id="953" r:id="rId27"/>
    <p:sldId id="954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303" autoAdjust="0"/>
    <p:restoredTop sz="94660"/>
  </p:normalViewPr>
  <p:slideViewPr>
    <p:cSldViewPr>
      <p:cViewPr varScale="1">
        <p:scale>
          <a:sx n="86" d="100"/>
          <a:sy n="86" d="100"/>
        </p:scale>
        <p:origin x="-151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DBA8334E-CFEA-47F4-B939-6F0267AC7AC2}"/>
    <pc:docChg chg="custSel modSld">
      <pc:chgData name="Sharma Computer Academy" userId="08476b32c11f4418" providerId="LiveId" clId="{DBA8334E-CFEA-47F4-B939-6F0267AC7AC2}" dt="2021-05-08T13:13:26.429" v="27"/>
      <pc:docMkLst>
        <pc:docMk/>
      </pc:docMkLst>
      <pc:sldChg chg="modAnim">
        <pc:chgData name="Sharma Computer Academy" userId="08476b32c11f4418" providerId="LiveId" clId="{DBA8334E-CFEA-47F4-B939-6F0267AC7AC2}" dt="2021-05-08T13:13:08.417" v="24"/>
        <pc:sldMkLst>
          <pc:docMk/>
          <pc:sldMk cId="0" sldId="702"/>
        </pc:sldMkLst>
      </pc:sldChg>
      <pc:sldChg chg="modAnim">
        <pc:chgData name="Sharma Computer Academy" userId="08476b32c11f4418" providerId="LiveId" clId="{DBA8334E-CFEA-47F4-B939-6F0267AC7AC2}" dt="2021-05-08T13:13:26.429" v="27"/>
        <pc:sldMkLst>
          <pc:docMk/>
          <pc:sldMk cId="0" sldId="932"/>
        </pc:sldMkLst>
      </pc:sldChg>
      <pc:sldChg chg="modAnim">
        <pc:chgData name="Sharma Computer Academy" userId="08476b32c11f4418" providerId="LiveId" clId="{DBA8334E-CFEA-47F4-B939-6F0267AC7AC2}" dt="2021-05-07T08:15:10.976" v="2"/>
        <pc:sldMkLst>
          <pc:docMk/>
          <pc:sldMk cId="0" sldId="933"/>
        </pc:sldMkLst>
      </pc:sldChg>
      <pc:sldChg chg="modSp mod">
        <pc:chgData name="Sharma Computer Academy" userId="08476b32c11f4418" providerId="LiveId" clId="{DBA8334E-CFEA-47F4-B939-6F0267AC7AC2}" dt="2021-05-08T07:00:13.891" v="3" actId="20577"/>
        <pc:sldMkLst>
          <pc:docMk/>
          <pc:sldMk cId="0" sldId="935"/>
        </pc:sldMkLst>
        <pc:spChg chg="mod">
          <ac:chgData name="Sharma Computer Academy" userId="08476b32c11f4418" providerId="LiveId" clId="{DBA8334E-CFEA-47F4-B939-6F0267AC7AC2}" dt="2021-05-08T07:00:13.891" v="3" actId="20577"/>
          <ac:spMkLst>
            <pc:docMk/>
            <pc:sldMk cId="0" sldId="935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DBA8334E-CFEA-47F4-B939-6F0267AC7AC2}" dt="2021-05-08T07:00:29.990" v="9" actId="313"/>
        <pc:sldMkLst>
          <pc:docMk/>
          <pc:sldMk cId="0" sldId="936"/>
        </pc:sldMkLst>
        <pc:spChg chg="mod">
          <ac:chgData name="Sharma Computer Academy" userId="08476b32c11f4418" providerId="LiveId" clId="{DBA8334E-CFEA-47F4-B939-6F0267AC7AC2}" dt="2021-05-08T07:00:29.990" v="9" actId="313"/>
          <ac:spMkLst>
            <pc:docMk/>
            <pc:sldMk cId="0" sldId="936"/>
            <ac:spMk id="3" creationId="{00000000-0000-0000-0000-000000000000}"/>
          </ac:spMkLst>
        </pc:spChg>
      </pc:sldChg>
      <pc:sldChg chg="modAnim">
        <pc:chgData name="Sharma Computer Academy" userId="08476b32c11f4418" providerId="LiveId" clId="{DBA8334E-CFEA-47F4-B939-6F0267AC7AC2}" dt="2021-05-08T07:01:06.261" v="10"/>
        <pc:sldMkLst>
          <pc:docMk/>
          <pc:sldMk cId="0" sldId="937"/>
        </pc:sldMkLst>
      </pc:sldChg>
      <pc:sldChg chg="modAnim">
        <pc:chgData name="Sharma Computer Academy" userId="08476b32c11f4418" providerId="LiveId" clId="{DBA8334E-CFEA-47F4-B939-6F0267AC7AC2}" dt="2021-05-08T07:01:11.742" v="11"/>
        <pc:sldMkLst>
          <pc:docMk/>
          <pc:sldMk cId="0" sldId="938"/>
        </pc:sldMkLst>
      </pc:sldChg>
      <pc:sldChg chg="modAnim">
        <pc:chgData name="Sharma Computer Academy" userId="08476b32c11f4418" providerId="LiveId" clId="{DBA8334E-CFEA-47F4-B939-6F0267AC7AC2}" dt="2021-05-08T07:01:26.885" v="12"/>
        <pc:sldMkLst>
          <pc:docMk/>
          <pc:sldMk cId="0" sldId="939"/>
        </pc:sldMkLst>
      </pc:sldChg>
      <pc:sldChg chg="modAnim">
        <pc:chgData name="Sharma Computer Academy" userId="08476b32c11f4418" providerId="LiveId" clId="{DBA8334E-CFEA-47F4-B939-6F0267AC7AC2}" dt="2021-05-08T07:01:53.006" v="15"/>
        <pc:sldMkLst>
          <pc:docMk/>
          <pc:sldMk cId="0" sldId="940"/>
        </pc:sldMkLst>
      </pc:sldChg>
      <pc:sldChg chg="modAnim">
        <pc:chgData name="Sharma Computer Academy" userId="08476b32c11f4418" providerId="LiveId" clId="{DBA8334E-CFEA-47F4-B939-6F0267AC7AC2}" dt="2021-05-08T07:03:00.485" v="19"/>
        <pc:sldMkLst>
          <pc:docMk/>
          <pc:sldMk cId="0" sldId="94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24-06-2022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24-06-2022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24-06-2022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24-06-2022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24-06-2022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24-06-2022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24-06-2022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24-06-2022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24-06-2022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24-06-2022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24-06-2022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24-06-2022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24-06-2022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localhost:8000/contact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 fontScale="85000" lnSpcReduction="10000"/>
          </a:bodyPr>
          <a:lstStyle/>
          <a:p>
            <a:r>
              <a:rPr lang="en-US" sz="4400" dirty="0">
                <a:solidFill>
                  <a:srgbClr val="002060"/>
                </a:solidFill>
                <a:latin typeface="Corbel" pitchFamily="34" charset="0"/>
              </a:rPr>
              <a:t>FULL STACK WEB DEVELOPMENT WITH DJANGO</a:t>
            </a:r>
          </a:p>
          <a:p>
            <a:r>
              <a:rPr lang="en-US" sz="4400" dirty="0">
                <a:solidFill>
                  <a:srgbClr val="FF0000"/>
                </a:solidFill>
                <a:latin typeface="Corbel" pitchFamily="34" charset="0"/>
              </a:rPr>
              <a:t>Lecture 26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672716" y="357166"/>
            <a:ext cx="2085111" cy="150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6645" y="189349"/>
            <a:ext cx="2545155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000" b="1" dirty="0">
                <a:latin typeface="Corbel" pitchFamily="34" charset="0"/>
              </a:rPr>
              <a:t>Render Form Object in Template</a:t>
            </a:r>
            <a:endParaRPr lang="en-IN" sz="30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orbel" pitchFamily="34" charset="0"/>
              </a:rPr>
              <a:t>This will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generate</a:t>
            </a:r>
            <a:r>
              <a:rPr lang="en-US" sz="2400" dirty="0">
                <a:latin typeface="Corbel" pitchFamily="34" charset="0"/>
              </a:rPr>
              <a:t> the following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HTML code</a:t>
            </a:r>
          </a:p>
          <a:p>
            <a:r>
              <a:rPr lang="en-US" sz="2400" b="1" u="sng" dirty="0">
                <a:solidFill>
                  <a:srgbClr val="0070C0"/>
                </a:solidFill>
                <a:latin typeface="Corbel" pitchFamily="34" charset="0"/>
              </a:rPr>
              <a:t>Sample HTML</a:t>
            </a:r>
            <a:endParaRPr lang="en-US" sz="2400" dirty="0">
              <a:latin typeface="Corbel" pitchFamily="34" charset="0"/>
            </a:endParaRPr>
          </a:p>
          <a:p>
            <a:pPr>
              <a:buNone/>
            </a:pPr>
            <a:r>
              <a:rPr lang="en-US" sz="2000" b="1" dirty="0">
                <a:solidFill>
                  <a:srgbClr val="C00000"/>
                </a:solidFill>
                <a:latin typeface="Corbel" pitchFamily="34" charset="0"/>
              </a:rPr>
              <a:t>&lt;</a:t>
            </a:r>
            <a:r>
              <a:rPr lang="en-US" sz="2000" b="1" dirty="0" err="1">
                <a:solidFill>
                  <a:srgbClr val="C00000"/>
                </a:solidFill>
                <a:latin typeface="Corbel" pitchFamily="34" charset="0"/>
              </a:rPr>
              <a:t>tr</a:t>
            </a:r>
            <a:r>
              <a:rPr lang="en-US" sz="2000" b="1" dirty="0">
                <a:solidFill>
                  <a:srgbClr val="C00000"/>
                </a:solidFill>
                <a:latin typeface="Corbel" pitchFamily="34" charset="0"/>
              </a:rPr>
              <a:t>&gt;</a:t>
            </a:r>
          </a:p>
          <a:p>
            <a:pPr>
              <a:buNone/>
            </a:pPr>
            <a:r>
              <a:rPr lang="en-US" sz="2000" b="1" dirty="0">
                <a:solidFill>
                  <a:srgbClr val="C00000"/>
                </a:solidFill>
                <a:latin typeface="Corbel" pitchFamily="34" charset="0"/>
              </a:rPr>
              <a:t>	&lt;</a:t>
            </a:r>
            <a:r>
              <a:rPr lang="en-US" sz="2000" b="1" dirty="0" err="1">
                <a:solidFill>
                  <a:srgbClr val="C00000"/>
                </a:solidFill>
                <a:latin typeface="Corbel" pitchFamily="34" charset="0"/>
              </a:rPr>
              <a:t>th</a:t>
            </a:r>
            <a:r>
              <a:rPr lang="en-US" sz="2000" b="1" dirty="0">
                <a:solidFill>
                  <a:srgbClr val="C00000"/>
                </a:solidFill>
                <a:latin typeface="Corbel" pitchFamily="34" charset="0"/>
              </a:rPr>
              <a:t>&gt;&lt;label for=“</a:t>
            </a:r>
            <a:r>
              <a:rPr lang="en-US" sz="2000" b="1" dirty="0" err="1">
                <a:solidFill>
                  <a:srgbClr val="C00000"/>
                </a:solidFill>
                <a:latin typeface="Corbel" pitchFamily="34" charset="0"/>
              </a:rPr>
              <a:t>id_name</a:t>
            </a:r>
            <a:r>
              <a:rPr lang="en-US" sz="2000" b="1" dirty="0">
                <a:solidFill>
                  <a:srgbClr val="C00000"/>
                </a:solidFill>
                <a:latin typeface="Corbel" pitchFamily="34" charset="0"/>
              </a:rPr>
              <a:t>”&gt;</a:t>
            </a:r>
            <a:r>
              <a:rPr lang="en-US" sz="2000" b="1" dirty="0">
                <a:solidFill>
                  <a:srgbClr val="0070C0"/>
                </a:solidFill>
                <a:latin typeface="Corbel" pitchFamily="34" charset="0"/>
              </a:rPr>
              <a:t>Name:</a:t>
            </a:r>
            <a:r>
              <a:rPr lang="en-US" sz="2000" b="1" dirty="0">
                <a:solidFill>
                  <a:srgbClr val="C00000"/>
                </a:solidFill>
                <a:latin typeface="Corbel" pitchFamily="34" charset="0"/>
              </a:rPr>
              <a:t>&lt;/label&gt;&lt;/</a:t>
            </a:r>
            <a:r>
              <a:rPr lang="en-US" sz="2000" b="1" dirty="0" err="1">
                <a:solidFill>
                  <a:srgbClr val="C00000"/>
                </a:solidFill>
                <a:latin typeface="Corbel" pitchFamily="34" charset="0"/>
              </a:rPr>
              <a:t>th</a:t>
            </a:r>
            <a:r>
              <a:rPr lang="en-US" sz="2000" b="1" dirty="0">
                <a:solidFill>
                  <a:srgbClr val="C00000"/>
                </a:solidFill>
                <a:latin typeface="Corbel" pitchFamily="34" charset="0"/>
              </a:rPr>
              <a:t>&gt;</a:t>
            </a:r>
          </a:p>
          <a:p>
            <a:pPr>
              <a:buNone/>
            </a:pPr>
            <a:r>
              <a:rPr lang="en-US" sz="2000" b="1" dirty="0">
                <a:solidFill>
                  <a:srgbClr val="C00000"/>
                </a:solidFill>
                <a:latin typeface="Corbel" pitchFamily="34" charset="0"/>
              </a:rPr>
              <a:t>	&lt;td&gt;&lt;input type=‘text’ name=‘name’ required id=‘</a:t>
            </a:r>
            <a:r>
              <a:rPr lang="en-US" sz="2000" b="1" dirty="0" err="1">
                <a:solidFill>
                  <a:srgbClr val="C00000"/>
                </a:solidFill>
                <a:latin typeface="Corbel" pitchFamily="34" charset="0"/>
              </a:rPr>
              <a:t>id_name</a:t>
            </a:r>
            <a:r>
              <a:rPr lang="en-US" sz="2000" b="1" dirty="0">
                <a:solidFill>
                  <a:srgbClr val="C00000"/>
                </a:solidFill>
                <a:latin typeface="Corbel" pitchFamily="34" charset="0"/>
              </a:rPr>
              <a:t>’&gt;&lt;/td&gt;</a:t>
            </a:r>
          </a:p>
          <a:p>
            <a:pPr>
              <a:buNone/>
            </a:pPr>
            <a:r>
              <a:rPr lang="en-US" sz="2000" b="1" dirty="0">
                <a:solidFill>
                  <a:srgbClr val="C00000"/>
                </a:solidFill>
                <a:latin typeface="Corbel" pitchFamily="34" charset="0"/>
              </a:rPr>
              <a:t>&lt;/</a:t>
            </a:r>
            <a:r>
              <a:rPr lang="en-US" sz="2000" b="1" dirty="0" err="1">
                <a:solidFill>
                  <a:srgbClr val="C00000"/>
                </a:solidFill>
                <a:latin typeface="Corbel" pitchFamily="34" charset="0"/>
              </a:rPr>
              <a:t>tr</a:t>
            </a:r>
            <a:r>
              <a:rPr lang="en-US" sz="2000" b="1" dirty="0">
                <a:solidFill>
                  <a:srgbClr val="C00000"/>
                </a:solidFill>
                <a:latin typeface="Corbel" pitchFamily="34" charset="0"/>
              </a:rPr>
              <a:t>&gt;</a:t>
            </a:r>
          </a:p>
          <a:p>
            <a:pPr>
              <a:buNone/>
            </a:pPr>
            <a:r>
              <a:rPr lang="en-US" sz="2000" b="1" dirty="0">
                <a:solidFill>
                  <a:srgbClr val="C00000"/>
                </a:solidFill>
                <a:latin typeface="Corbel" pitchFamily="34" charset="0"/>
              </a:rPr>
              <a:t>&lt;</a:t>
            </a:r>
            <a:r>
              <a:rPr lang="en-US" sz="2000" b="1" dirty="0" err="1">
                <a:solidFill>
                  <a:srgbClr val="C00000"/>
                </a:solidFill>
                <a:latin typeface="Corbel" pitchFamily="34" charset="0"/>
              </a:rPr>
              <a:t>tr</a:t>
            </a:r>
            <a:r>
              <a:rPr lang="en-US" sz="2000" b="1" dirty="0">
                <a:solidFill>
                  <a:srgbClr val="C00000"/>
                </a:solidFill>
                <a:latin typeface="Corbel" pitchFamily="34" charset="0"/>
              </a:rPr>
              <a:t>&gt;</a:t>
            </a:r>
          </a:p>
          <a:p>
            <a:pPr>
              <a:buNone/>
            </a:pPr>
            <a:r>
              <a:rPr lang="en-US" sz="2000" b="1" dirty="0">
                <a:solidFill>
                  <a:srgbClr val="C00000"/>
                </a:solidFill>
                <a:latin typeface="Corbel" pitchFamily="34" charset="0"/>
              </a:rPr>
              <a:t>	&lt;</a:t>
            </a:r>
            <a:r>
              <a:rPr lang="en-US" sz="2000" b="1" dirty="0" err="1">
                <a:solidFill>
                  <a:srgbClr val="C00000"/>
                </a:solidFill>
                <a:latin typeface="Corbel" pitchFamily="34" charset="0"/>
              </a:rPr>
              <a:t>th</a:t>
            </a:r>
            <a:r>
              <a:rPr lang="en-US" sz="2000" b="1" dirty="0">
                <a:solidFill>
                  <a:srgbClr val="C00000"/>
                </a:solidFill>
                <a:latin typeface="Corbel" pitchFamily="34" charset="0"/>
              </a:rPr>
              <a:t>&gt;&lt;label for=“</a:t>
            </a:r>
            <a:r>
              <a:rPr lang="en-US" sz="2000" b="1" dirty="0" err="1">
                <a:solidFill>
                  <a:srgbClr val="C00000"/>
                </a:solidFill>
                <a:latin typeface="Corbel" pitchFamily="34" charset="0"/>
              </a:rPr>
              <a:t>id_email</a:t>
            </a:r>
            <a:r>
              <a:rPr lang="en-US" sz="2000" b="1" dirty="0">
                <a:solidFill>
                  <a:srgbClr val="C00000"/>
                </a:solidFill>
                <a:latin typeface="Corbel" pitchFamily="34" charset="0"/>
              </a:rPr>
              <a:t>”&gt;</a:t>
            </a:r>
            <a:r>
              <a:rPr lang="en-US" sz="2000" b="1" dirty="0">
                <a:solidFill>
                  <a:srgbClr val="0070C0"/>
                </a:solidFill>
                <a:latin typeface="Corbel" pitchFamily="34" charset="0"/>
              </a:rPr>
              <a:t>Email:</a:t>
            </a:r>
            <a:r>
              <a:rPr lang="en-US" sz="2000" b="1" dirty="0">
                <a:solidFill>
                  <a:srgbClr val="C00000"/>
                </a:solidFill>
                <a:latin typeface="Corbel" pitchFamily="34" charset="0"/>
              </a:rPr>
              <a:t>&lt;/label&gt;&lt;/</a:t>
            </a:r>
            <a:r>
              <a:rPr lang="en-US" sz="2000" b="1" dirty="0" err="1">
                <a:solidFill>
                  <a:srgbClr val="C00000"/>
                </a:solidFill>
                <a:latin typeface="Corbel" pitchFamily="34" charset="0"/>
              </a:rPr>
              <a:t>th</a:t>
            </a:r>
            <a:r>
              <a:rPr lang="en-US" sz="2000" b="1" dirty="0">
                <a:solidFill>
                  <a:srgbClr val="C00000"/>
                </a:solidFill>
                <a:latin typeface="Corbel" pitchFamily="34" charset="0"/>
              </a:rPr>
              <a:t>&gt;</a:t>
            </a:r>
          </a:p>
          <a:p>
            <a:pPr>
              <a:buNone/>
            </a:pPr>
            <a:r>
              <a:rPr lang="en-US" sz="2000" b="1" dirty="0">
                <a:solidFill>
                  <a:srgbClr val="C00000"/>
                </a:solidFill>
                <a:latin typeface="Corbel" pitchFamily="34" charset="0"/>
              </a:rPr>
              <a:t>	&lt;td&gt;&lt;input type=‘email’ name=‘email’ required id=‘</a:t>
            </a:r>
            <a:r>
              <a:rPr lang="en-US" sz="2000" b="1" dirty="0" err="1">
                <a:solidFill>
                  <a:srgbClr val="C00000"/>
                </a:solidFill>
                <a:latin typeface="Corbel" pitchFamily="34" charset="0"/>
              </a:rPr>
              <a:t>id_email</a:t>
            </a:r>
            <a:r>
              <a:rPr lang="en-US" sz="2000" b="1" dirty="0">
                <a:solidFill>
                  <a:srgbClr val="C00000"/>
                </a:solidFill>
                <a:latin typeface="Corbel" pitchFamily="34" charset="0"/>
              </a:rPr>
              <a:t>’&gt;&lt;/td&gt;</a:t>
            </a:r>
          </a:p>
          <a:p>
            <a:pPr>
              <a:buNone/>
            </a:pPr>
            <a:r>
              <a:rPr lang="en-US" sz="2000" b="1" dirty="0">
                <a:solidFill>
                  <a:srgbClr val="C00000"/>
                </a:solidFill>
                <a:latin typeface="Corbel" pitchFamily="34" charset="0"/>
              </a:rPr>
              <a:t>&lt;/</a:t>
            </a:r>
            <a:r>
              <a:rPr lang="en-US" sz="2000" b="1" dirty="0" err="1">
                <a:solidFill>
                  <a:srgbClr val="C00000"/>
                </a:solidFill>
                <a:latin typeface="Corbel" pitchFamily="34" charset="0"/>
              </a:rPr>
              <a:t>tr</a:t>
            </a:r>
            <a:r>
              <a:rPr lang="en-US" sz="2000" b="1" dirty="0">
                <a:solidFill>
                  <a:srgbClr val="C00000"/>
                </a:solidFill>
                <a:latin typeface="Corbel" pitchFamily="34" charset="0"/>
              </a:rPr>
              <a:t>&gt;</a:t>
            </a:r>
          </a:p>
          <a:p>
            <a:pPr>
              <a:buNone/>
            </a:pPr>
            <a:r>
              <a:rPr lang="en-US" sz="2200" b="1" u="sng" dirty="0">
                <a:solidFill>
                  <a:srgbClr val="0070C0"/>
                </a:solidFill>
                <a:latin typeface="Corbel" pitchFamily="34" charset="0"/>
              </a:rPr>
              <a:t>Special Point: </a:t>
            </a:r>
            <a:r>
              <a:rPr lang="en-US" sz="2200" b="1" dirty="0">
                <a:solidFill>
                  <a:srgbClr val="7030A0"/>
                </a:solidFill>
                <a:latin typeface="Corbel" pitchFamily="34" charset="0"/>
              </a:rPr>
              <a:t>Note that </a:t>
            </a:r>
            <a:r>
              <a:rPr lang="en-US" sz="2200" dirty="0">
                <a:latin typeface="Corbel" pitchFamily="34" charset="0"/>
              </a:rPr>
              <a:t>there is no 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&lt;form&gt; </a:t>
            </a:r>
            <a:r>
              <a:rPr lang="en-US" sz="2200" dirty="0">
                <a:latin typeface="Corbel" pitchFamily="34" charset="0"/>
              </a:rPr>
              <a:t>tag or 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&lt;submit&gt; </a:t>
            </a:r>
            <a:r>
              <a:rPr lang="en-US" sz="2200" dirty="0">
                <a:latin typeface="Corbel" pitchFamily="34" charset="0"/>
              </a:rPr>
              <a:t>button </a:t>
            </a:r>
          </a:p>
          <a:p>
            <a:pPr>
              <a:buNone/>
            </a:pPr>
            <a:r>
              <a:rPr lang="en-US" sz="2200" dirty="0">
                <a:latin typeface="Corbel" pitchFamily="34" charset="0"/>
              </a:rPr>
              <a:t>generated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000" b="1" dirty="0">
                <a:latin typeface="Corbel" pitchFamily="34" charset="0"/>
              </a:rPr>
              <a:t>Render Form Object in Template</a:t>
            </a:r>
            <a:endParaRPr lang="en-IN" sz="30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orbel" pitchFamily="34" charset="0"/>
              </a:rPr>
              <a:t>We can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ourselves</a:t>
            </a:r>
            <a:r>
              <a:rPr lang="en-US" sz="2400" dirty="0">
                <a:latin typeface="Corbel" pitchFamily="34" charset="0"/>
              </a:rPr>
              <a:t> add the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&lt;form&gt; </a:t>
            </a:r>
            <a:r>
              <a:rPr lang="en-US" sz="2400" dirty="0">
                <a:latin typeface="Corbel" pitchFamily="34" charset="0"/>
              </a:rPr>
              <a:t>and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button</a:t>
            </a:r>
            <a:r>
              <a:rPr lang="en-US" sz="2400" dirty="0">
                <a:latin typeface="Corbel" pitchFamily="34" charset="0"/>
              </a:rPr>
              <a:t> to the generated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HTML code</a:t>
            </a:r>
          </a:p>
          <a:p>
            <a:r>
              <a:rPr lang="en-US" sz="2400" b="1" u="sng" dirty="0">
                <a:solidFill>
                  <a:srgbClr val="7030A0"/>
                </a:solidFill>
                <a:latin typeface="Corbel" pitchFamily="34" charset="0"/>
              </a:rPr>
              <a:t>Sample HTML</a:t>
            </a:r>
            <a:endParaRPr lang="en-US" sz="2400" dirty="0">
              <a:solidFill>
                <a:srgbClr val="7030A0"/>
              </a:solidFill>
              <a:latin typeface="Corbel" pitchFamily="34" charset="0"/>
            </a:endParaRPr>
          </a:p>
          <a:p>
            <a:pPr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&lt;!DOCTYPE&gt;</a:t>
            </a:r>
          </a:p>
          <a:p>
            <a:pPr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&lt;html&gt;</a:t>
            </a:r>
          </a:p>
          <a:p>
            <a:pPr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&lt;head&gt;&lt;title&gt;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Reg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Form&lt;/title&gt;&lt;/head&gt;</a:t>
            </a:r>
          </a:p>
          <a:p>
            <a:pPr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&lt;body&gt;</a:t>
            </a:r>
          </a:p>
          <a:p>
            <a:pPr>
              <a:buNone/>
            </a:pPr>
            <a:r>
              <a:rPr lang="en-US" sz="2000" b="1" dirty="0">
                <a:solidFill>
                  <a:srgbClr val="00B050"/>
                </a:solidFill>
                <a:latin typeface="Corbel" pitchFamily="34" charset="0"/>
              </a:rPr>
              <a:t>    &lt;form action”/</a:t>
            </a:r>
            <a:r>
              <a:rPr lang="en-US" sz="2000" b="1" dirty="0" err="1">
                <a:solidFill>
                  <a:srgbClr val="00B050"/>
                </a:solidFill>
                <a:latin typeface="Corbel" pitchFamily="34" charset="0"/>
              </a:rPr>
              <a:t>some_url</a:t>
            </a:r>
            <a:r>
              <a:rPr lang="en-US" sz="2000" b="1" dirty="0">
                <a:solidFill>
                  <a:srgbClr val="00B050"/>
                </a:solidFill>
                <a:latin typeface="Corbel" pitchFamily="34" charset="0"/>
              </a:rPr>
              <a:t>/’ </a:t>
            </a:r>
            <a:r>
              <a:rPr lang="en-US" sz="2000" b="1" dirty="0" err="1">
                <a:solidFill>
                  <a:srgbClr val="00B050"/>
                </a:solidFill>
                <a:latin typeface="Corbel" pitchFamily="34" charset="0"/>
              </a:rPr>
              <a:t>methpd</a:t>
            </a:r>
            <a:r>
              <a:rPr lang="en-US" sz="2000" b="1" dirty="0">
                <a:solidFill>
                  <a:srgbClr val="00B050"/>
                </a:solidFill>
                <a:latin typeface="Corbel" pitchFamily="34" charset="0"/>
              </a:rPr>
              <a:t>=“get”&gt;</a:t>
            </a:r>
          </a:p>
          <a:p>
            <a:pPr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Corbel" pitchFamily="34" charset="0"/>
              </a:rPr>
              <a:t>{{ </a:t>
            </a:r>
            <a:r>
              <a:rPr lang="en-US" sz="2000" b="1" dirty="0" err="1">
                <a:solidFill>
                  <a:srgbClr val="002060"/>
                </a:solidFill>
                <a:latin typeface="Corbel" pitchFamily="34" charset="0"/>
              </a:rPr>
              <a:t>regform</a:t>
            </a:r>
            <a:r>
              <a:rPr lang="en-US" sz="2000" b="1" dirty="0">
                <a:solidFill>
                  <a:srgbClr val="002060"/>
                </a:solidFill>
                <a:latin typeface="Corbel" pitchFamily="34" charset="0"/>
              </a:rPr>
              <a:t> }}</a:t>
            </a:r>
          </a:p>
          <a:p>
            <a:pPr>
              <a:buNone/>
            </a:pPr>
            <a:r>
              <a:rPr lang="en-US" sz="2000" b="1" dirty="0">
                <a:solidFill>
                  <a:srgbClr val="002060"/>
                </a:solidFill>
                <a:latin typeface="Corbel" pitchFamily="34" charset="0"/>
              </a:rPr>
              <a:t>     </a:t>
            </a:r>
            <a:r>
              <a:rPr lang="en-US" sz="2000" b="1" dirty="0">
                <a:solidFill>
                  <a:srgbClr val="00B050"/>
                </a:solidFill>
                <a:latin typeface="Corbel" pitchFamily="34" charset="0"/>
              </a:rPr>
              <a:t>&lt;input type=“submit” value=“Register”&gt;</a:t>
            </a:r>
          </a:p>
          <a:p>
            <a:pPr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&lt;/body&gt;</a:t>
            </a:r>
          </a:p>
          <a:p>
            <a:pPr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&lt;/html&gt;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Few Points To Remember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orbel" pitchFamily="34" charset="0"/>
              </a:rPr>
              <a:t>The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output</a:t>
            </a:r>
            <a:r>
              <a:rPr lang="en-US" sz="2400" dirty="0">
                <a:latin typeface="Corbel" pitchFamily="34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does not contain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&lt;table&gt; </a:t>
            </a:r>
            <a:r>
              <a:rPr lang="en-US" sz="2400" dirty="0">
                <a:latin typeface="Corbel" pitchFamily="34" charset="0"/>
              </a:rPr>
              <a:t>or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&lt;form&gt; </a:t>
            </a:r>
            <a:r>
              <a:rPr lang="en-US" sz="2400" dirty="0">
                <a:latin typeface="Corbel" pitchFamily="34" charset="0"/>
              </a:rPr>
              <a:t>or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submit button </a:t>
            </a:r>
            <a:r>
              <a:rPr lang="en-US" sz="2400" dirty="0">
                <a:latin typeface="Corbel" pitchFamily="34" charset="0"/>
              </a:rPr>
              <a:t>tags. We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must handle </a:t>
            </a:r>
            <a:r>
              <a:rPr lang="en-US" sz="2400" dirty="0">
                <a:latin typeface="Corbel" pitchFamily="34" charset="0"/>
              </a:rPr>
              <a:t>it on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our own.</a:t>
            </a:r>
          </a:p>
          <a:p>
            <a:endParaRPr lang="en-US" sz="24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endParaRPr lang="en-US" sz="2400" dirty="0">
              <a:latin typeface="Corbel" pitchFamily="34" charset="0"/>
            </a:endParaRPr>
          </a:p>
          <a:p>
            <a:r>
              <a:rPr lang="en-US" sz="2400" dirty="0">
                <a:latin typeface="Corbel" pitchFamily="34" charset="0"/>
              </a:rPr>
              <a:t>Each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Field Type </a:t>
            </a:r>
            <a:r>
              <a:rPr lang="en-US" sz="2400" dirty="0">
                <a:latin typeface="Corbel" pitchFamily="34" charset="0"/>
              </a:rPr>
              <a:t>has a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corresponding</a:t>
            </a:r>
            <a:r>
              <a:rPr lang="en-US" sz="2400" dirty="0">
                <a:latin typeface="Corbel" pitchFamily="34" charset="0"/>
              </a:rPr>
              <a:t>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HTML 5 representation </a:t>
            </a:r>
            <a:r>
              <a:rPr lang="en-US" sz="2400" dirty="0">
                <a:latin typeface="Corbel" pitchFamily="34" charset="0"/>
              </a:rPr>
              <a:t>, for ex , 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CharField</a:t>
            </a:r>
            <a:r>
              <a:rPr lang="en-US" sz="2400" dirty="0">
                <a:latin typeface="Corbel" pitchFamily="34" charset="0"/>
              </a:rPr>
              <a:t> becomes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&lt;input type=‘text’&gt;</a:t>
            </a:r>
            <a:r>
              <a:rPr lang="en-US" sz="2400" dirty="0">
                <a:latin typeface="Corbel" pitchFamily="34" charset="0"/>
              </a:rPr>
              <a:t> , 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EmailField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en-US" sz="2400" dirty="0">
                <a:latin typeface="Corbel" pitchFamily="34" charset="0"/>
              </a:rPr>
              <a:t>becomes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&lt;input type=‘email’&gt; </a:t>
            </a:r>
            <a:r>
              <a:rPr lang="en-US" sz="2400" dirty="0">
                <a:latin typeface="Corbel" pitchFamily="34" charset="0"/>
              </a:rPr>
              <a:t>and so on.</a:t>
            </a:r>
          </a:p>
          <a:p>
            <a:endParaRPr lang="en-US" sz="2400" dirty="0">
              <a:latin typeface="Corbel" pitchFamily="34" charset="0"/>
            </a:endParaRPr>
          </a:p>
          <a:p>
            <a:endParaRPr lang="en-US" sz="2400" dirty="0">
              <a:latin typeface="Corbel" pitchFamily="34" charset="0"/>
            </a:endParaRPr>
          </a:p>
          <a:p>
            <a:r>
              <a:rPr lang="en-US" sz="2400" dirty="0">
                <a:latin typeface="Corbel" pitchFamily="34" charset="0"/>
              </a:rPr>
              <a:t>The </a:t>
            </a:r>
            <a:r>
              <a:rPr lang="en-US" sz="2400" b="1" u="sng" dirty="0">
                <a:solidFill>
                  <a:srgbClr val="0070C0"/>
                </a:solidFill>
                <a:latin typeface="Corbel" pitchFamily="34" charset="0"/>
              </a:rPr>
              <a:t>name</a:t>
            </a:r>
            <a:r>
              <a:rPr lang="en-US" sz="2400" dirty="0">
                <a:latin typeface="Corbel" pitchFamily="34" charset="0"/>
              </a:rPr>
              <a:t> for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each tag </a:t>
            </a:r>
            <a:r>
              <a:rPr lang="en-US" sz="2400" dirty="0">
                <a:latin typeface="Corbel" pitchFamily="34" charset="0"/>
              </a:rPr>
              <a:t>is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taken directly </a:t>
            </a:r>
            <a:r>
              <a:rPr lang="en-US" sz="2400" dirty="0">
                <a:latin typeface="Corbel" pitchFamily="34" charset="0"/>
              </a:rPr>
              <a:t>from it’s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attribute name </a:t>
            </a:r>
            <a:r>
              <a:rPr lang="en-US" sz="2400" dirty="0">
                <a:latin typeface="Corbel" pitchFamily="34" charset="0"/>
              </a:rPr>
              <a:t>in the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Form class.</a:t>
            </a:r>
            <a:endParaRPr lang="en-US" sz="2000" b="1" dirty="0">
              <a:solidFill>
                <a:srgbClr val="00B050"/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Few Points To Remember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orbel" pitchFamily="34" charset="0"/>
              </a:rPr>
              <a:t>The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label </a:t>
            </a:r>
            <a:r>
              <a:rPr lang="en-US" sz="2400" dirty="0">
                <a:latin typeface="Corbel" pitchFamily="34" charset="0"/>
              </a:rPr>
              <a:t>i.e.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text for each control </a:t>
            </a:r>
            <a:r>
              <a:rPr lang="en-US" sz="2400" dirty="0">
                <a:latin typeface="Corbel" pitchFamily="34" charset="0"/>
              </a:rPr>
              <a:t>like 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‘Name:’</a:t>
            </a:r>
            <a:r>
              <a:rPr lang="en-US" sz="2400" dirty="0">
                <a:latin typeface="Corbel" pitchFamily="34" charset="0"/>
              </a:rPr>
              <a:t>, 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‘Email:’</a:t>
            </a:r>
            <a:r>
              <a:rPr lang="en-US" sz="2400" dirty="0">
                <a:latin typeface="Corbel" pitchFamily="34" charset="0"/>
              </a:rPr>
              <a:t> etc is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generated by </a:t>
            </a:r>
            <a:r>
              <a:rPr lang="en-US" sz="2400" dirty="0">
                <a:latin typeface="Corbel" pitchFamily="34" charset="0"/>
              </a:rPr>
              <a:t>taking the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filed name </a:t>
            </a:r>
            <a:r>
              <a:rPr lang="en-US" sz="2400" dirty="0">
                <a:latin typeface="Corbel" pitchFamily="34" charset="0"/>
              </a:rPr>
              <a:t>and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converting</a:t>
            </a:r>
            <a:r>
              <a:rPr lang="en-US" sz="2400" dirty="0">
                <a:latin typeface="Corbel" pitchFamily="34" charset="0"/>
              </a:rPr>
              <a:t> all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underscores</a:t>
            </a:r>
            <a:r>
              <a:rPr lang="en-US" sz="2400" dirty="0">
                <a:latin typeface="Corbel" pitchFamily="34" charset="0"/>
              </a:rPr>
              <a:t> to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spaces</a:t>
            </a:r>
            <a:r>
              <a:rPr lang="en-US" sz="2400" dirty="0">
                <a:latin typeface="Corbel" pitchFamily="34" charset="0"/>
              </a:rPr>
              <a:t> and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uppercasing</a:t>
            </a:r>
            <a:r>
              <a:rPr lang="en-US" sz="2400" dirty="0">
                <a:latin typeface="Corbel" pitchFamily="34" charset="0"/>
              </a:rPr>
              <a:t> the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first letter</a:t>
            </a:r>
            <a:r>
              <a:rPr lang="en-US" sz="2400" dirty="0">
                <a:latin typeface="Corbel" pitchFamily="34" charset="0"/>
              </a:rPr>
              <a:t>.</a:t>
            </a:r>
          </a:p>
          <a:p>
            <a:endParaRPr lang="en-US" sz="2400" dirty="0">
              <a:latin typeface="Corbel" pitchFamily="34" charset="0"/>
            </a:endParaRPr>
          </a:p>
          <a:p>
            <a:r>
              <a:rPr lang="en-US" sz="2400" dirty="0">
                <a:latin typeface="Corbel" pitchFamily="34" charset="0"/>
              </a:rPr>
              <a:t>Each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text label </a:t>
            </a:r>
            <a:r>
              <a:rPr lang="en-US" sz="2400" dirty="0">
                <a:latin typeface="Corbel" pitchFamily="34" charset="0"/>
              </a:rPr>
              <a:t>is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surrounded by </a:t>
            </a:r>
            <a:r>
              <a:rPr lang="en-US" sz="2400" dirty="0">
                <a:latin typeface="Corbel" pitchFamily="34" charset="0"/>
              </a:rPr>
              <a:t>an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HTML &lt;label&gt; </a:t>
            </a:r>
            <a:r>
              <a:rPr lang="en-US" sz="2400" dirty="0">
                <a:latin typeface="Corbel" pitchFamily="34" charset="0"/>
              </a:rPr>
              <a:t>tag which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points to </a:t>
            </a:r>
            <a:r>
              <a:rPr lang="en-US" sz="2400" dirty="0">
                <a:latin typeface="Corbel" pitchFamily="34" charset="0"/>
              </a:rPr>
              <a:t>the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appropriate control </a:t>
            </a:r>
            <a:r>
              <a:rPr lang="en-US" sz="2400" dirty="0">
                <a:latin typeface="Corbel" pitchFamily="34" charset="0"/>
              </a:rPr>
              <a:t>via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id</a:t>
            </a:r>
            <a:r>
              <a:rPr lang="en-US" sz="2400" dirty="0">
                <a:latin typeface="Corbel" pitchFamily="34" charset="0"/>
              </a:rPr>
              <a:t>.</a:t>
            </a:r>
          </a:p>
          <a:p>
            <a:endParaRPr lang="en-US" sz="2400" dirty="0">
              <a:latin typeface="Corbel" pitchFamily="34" charset="0"/>
            </a:endParaRPr>
          </a:p>
          <a:p>
            <a:r>
              <a:rPr lang="en-US" sz="2400" dirty="0">
                <a:latin typeface="Corbel" pitchFamily="34" charset="0"/>
              </a:rPr>
              <a:t>The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id</a:t>
            </a:r>
            <a:r>
              <a:rPr lang="en-US" sz="2400" dirty="0">
                <a:latin typeface="Corbel" pitchFamily="34" charset="0"/>
              </a:rPr>
              <a:t> is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generated</a:t>
            </a:r>
            <a:r>
              <a:rPr lang="en-US" sz="2400" dirty="0">
                <a:latin typeface="Corbel" pitchFamily="34" charset="0"/>
              </a:rPr>
              <a:t> by </a:t>
            </a:r>
            <a:r>
              <a:rPr lang="en-US" sz="2400" b="1" dirty="0" err="1">
                <a:solidFill>
                  <a:srgbClr val="7030A0"/>
                </a:solidFill>
                <a:latin typeface="Corbel" pitchFamily="34" charset="0"/>
              </a:rPr>
              <a:t>prepending</a:t>
            </a:r>
            <a:r>
              <a:rPr lang="en-US" sz="2400" dirty="0">
                <a:latin typeface="Corbel" pitchFamily="34" charset="0"/>
              </a:rPr>
              <a:t> the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‘id_’ </a:t>
            </a:r>
            <a:r>
              <a:rPr lang="en-US" sz="2400" dirty="0">
                <a:latin typeface="Corbel" pitchFamily="34" charset="0"/>
              </a:rPr>
              <a:t>to the attribute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name </a:t>
            </a:r>
            <a:r>
              <a:rPr lang="en-US" sz="2400" dirty="0">
                <a:latin typeface="Corbel" pitchFamily="34" charset="0"/>
              </a:rPr>
              <a:t>.</a:t>
            </a:r>
          </a:p>
          <a:p>
            <a:endParaRPr lang="en-US" sz="2400" dirty="0">
              <a:latin typeface="Corbel" pitchFamily="34" charset="0"/>
            </a:endParaRPr>
          </a:p>
          <a:p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Since</a:t>
            </a:r>
            <a:r>
              <a:rPr lang="en-US" sz="2400" dirty="0">
                <a:latin typeface="Corbel" pitchFamily="34" charset="0"/>
              </a:rPr>
              <a:t> all the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controls</a:t>
            </a:r>
            <a:r>
              <a:rPr lang="en-US" sz="2400" dirty="0">
                <a:latin typeface="Corbel" pitchFamily="34" charset="0"/>
              </a:rPr>
              <a:t> are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HTML 5 controls </a:t>
            </a:r>
            <a:r>
              <a:rPr lang="en-US" sz="2400" dirty="0">
                <a:latin typeface="Corbel" pitchFamily="34" charset="0"/>
              </a:rPr>
              <a:t>so they have </a:t>
            </a:r>
            <a:r>
              <a:rPr lang="en-US" sz="2400" b="1" dirty="0">
                <a:solidFill>
                  <a:schemeClr val="accent1"/>
                </a:solidFill>
                <a:latin typeface="Corbel" pitchFamily="34" charset="0"/>
              </a:rPr>
              <a:t>HTML 5 validation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enabled</a:t>
            </a:r>
            <a:r>
              <a:rPr lang="en-US" sz="2400" dirty="0">
                <a:latin typeface="Corbel" pitchFamily="34" charset="0"/>
              </a:rPr>
              <a:t> by default </a:t>
            </a:r>
          </a:p>
          <a:p>
            <a:endParaRPr lang="en-US" sz="2400" dirty="0">
              <a:latin typeface="Corbel" pitchFamily="34" charset="0"/>
            </a:endParaRPr>
          </a:p>
          <a:p>
            <a:endParaRPr lang="en-US" sz="2000" dirty="0"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Developing Contact Form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Corbel" pitchFamily="34" charset="0"/>
              </a:rPr>
              <a:t>To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understand</a:t>
            </a:r>
            <a:r>
              <a:rPr lang="en-IN" sz="2400" dirty="0">
                <a:latin typeface="Corbel" pitchFamily="34" charset="0"/>
              </a:rPr>
              <a:t> whatever we have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discussed</a:t>
            </a:r>
            <a:r>
              <a:rPr lang="en-IN" sz="2400" dirty="0">
                <a:latin typeface="Corbel" pitchFamily="34" charset="0"/>
              </a:rPr>
              <a:t> , let’s create a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contact form application </a:t>
            </a:r>
            <a:r>
              <a:rPr lang="en-IN" sz="2400" dirty="0">
                <a:latin typeface="Corbel" pitchFamily="34" charset="0"/>
              </a:rPr>
              <a:t>using the </a:t>
            </a:r>
            <a:r>
              <a:rPr lang="en-IN" sz="2400" b="1" dirty="0" err="1">
                <a:solidFill>
                  <a:srgbClr val="C00000"/>
                </a:solidFill>
                <a:latin typeface="Corbel" pitchFamily="34" charset="0"/>
              </a:rPr>
              <a:t>Django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 forms framework.</a:t>
            </a:r>
            <a:endParaRPr lang="en-IN" sz="19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Performing Initial Steps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Load</a:t>
            </a:r>
            <a:r>
              <a:rPr lang="en-US" sz="2400" dirty="0">
                <a:latin typeface="Corbel" pitchFamily="34" charset="0"/>
              </a:rPr>
              <a:t>  the </a:t>
            </a:r>
            <a:r>
              <a:rPr lang="en-US" sz="2400" b="1" dirty="0">
                <a:solidFill>
                  <a:schemeClr val="accent1"/>
                </a:solidFill>
                <a:latin typeface="Corbel" pitchFamily="34" charset="0"/>
              </a:rPr>
              <a:t>virtual environment </a:t>
            </a:r>
            <a:r>
              <a:rPr lang="en-US" sz="2400" dirty="0">
                <a:latin typeface="Corbel" pitchFamily="34" charset="0"/>
              </a:rPr>
              <a:t>in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VS CODE</a:t>
            </a:r>
          </a:p>
          <a:p>
            <a:pPr fontAlgn="base"/>
            <a:endParaRPr lang="en-US" sz="2400" dirty="0">
              <a:latin typeface="Corbel" pitchFamily="34" charset="0"/>
            </a:endParaRPr>
          </a:p>
          <a:p>
            <a:pPr fontAlgn="base"/>
            <a:endParaRPr lang="en-US" sz="2400" dirty="0">
              <a:latin typeface="Corbel" pitchFamily="34" charset="0"/>
            </a:endParaRPr>
          </a:p>
          <a:p>
            <a:pPr fontAlgn="base"/>
            <a:endParaRPr lang="en-US" sz="2400" dirty="0">
              <a:latin typeface="Corbel" pitchFamily="34" charset="0"/>
            </a:endParaRPr>
          </a:p>
          <a:p>
            <a:pPr fontAlgn="base"/>
            <a:r>
              <a:rPr lang="en-US" sz="2400" dirty="0">
                <a:latin typeface="Corbel" pitchFamily="34" charset="0"/>
              </a:rPr>
              <a:t>Create a </a:t>
            </a:r>
            <a:r>
              <a:rPr lang="en-US" sz="2400" b="1" dirty="0" err="1">
                <a:solidFill>
                  <a:srgbClr val="C00000"/>
                </a:solidFill>
                <a:latin typeface="Corbel" pitchFamily="34" charset="0"/>
              </a:rPr>
              <a:t>django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 project </a:t>
            </a:r>
            <a:r>
              <a:rPr lang="en-US" sz="2400" dirty="0">
                <a:latin typeface="Corbel" pitchFamily="34" charset="0"/>
              </a:rPr>
              <a:t>called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formdemoproj2</a:t>
            </a:r>
            <a:r>
              <a:rPr lang="en-US" sz="2400" dirty="0">
                <a:latin typeface="Corbel" pitchFamily="34" charset="0"/>
              </a:rPr>
              <a:t> by using the command:</a:t>
            </a:r>
          </a:p>
          <a:p>
            <a:pPr lvl="1" fontAlgn="base"/>
            <a:r>
              <a:rPr lang="en-US" sz="1900" dirty="0">
                <a:latin typeface="Corbel" pitchFamily="34" charset="0"/>
              </a:rPr>
              <a:t> </a:t>
            </a:r>
            <a:r>
              <a:rPr lang="en-US" sz="1900" b="1" dirty="0" err="1">
                <a:solidFill>
                  <a:srgbClr val="C00000"/>
                </a:solidFill>
                <a:latin typeface="Corbel" pitchFamily="34" charset="0"/>
              </a:rPr>
              <a:t>django</a:t>
            </a:r>
            <a:r>
              <a:rPr lang="en-US" sz="1900" b="1" dirty="0">
                <a:solidFill>
                  <a:srgbClr val="C00000"/>
                </a:solidFill>
                <a:latin typeface="Corbel" pitchFamily="34" charset="0"/>
              </a:rPr>
              <a:t>-admin </a:t>
            </a:r>
            <a:r>
              <a:rPr lang="en-US" sz="1900" b="1" dirty="0" err="1">
                <a:solidFill>
                  <a:srgbClr val="C00000"/>
                </a:solidFill>
                <a:latin typeface="Corbel" pitchFamily="34" charset="0"/>
              </a:rPr>
              <a:t>startproject</a:t>
            </a:r>
            <a:r>
              <a:rPr lang="en-US" sz="1900" b="1" dirty="0">
                <a:solidFill>
                  <a:srgbClr val="C00000"/>
                </a:solidFill>
                <a:latin typeface="Corbel" pitchFamily="34" charset="0"/>
              </a:rPr>
              <a:t> formdemoproj2</a:t>
            </a:r>
          </a:p>
          <a:p>
            <a:pPr fontAlgn="base"/>
            <a:endParaRPr lang="en-US" sz="2400" dirty="0">
              <a:latin typeface="Corbel" pitchFamily="34" charset="0"/>
            </a:endParaRPr>
          </a:p>
          <a:p>
            <a:pPr fontAlgn="base"/>
            <a:endParaRPr lang="en-US" sz="2400" dirty="0">
              <a:latin typeface="Corbel" pitchFamily="34" charset="0"/>
            </a:endParaRPr>
          </a:p>
          <a:p>
            <a:pPr fontAlgn="base"/>
            <a:r>
              <a:rPr lang="en-US" sz="2400" dirty="0">
                <a:latin typeface="Corbel" pitchFamily="34" charset="0"/>
              </a:rPr>
              <a:t>This will create the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outer project folder </a:t>
            </a:r>
            <a:r>
              <a:rPr lang="en-US" sz="2400" dirty="0">
                <a:latin typeface="Corbel" pitchFamily="34" charset="0"/>
              </a:rPr>
              <a:t>called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formdemoproj2</a:t>
            </a:r>
            <a:r>
              <a:rPr lang="en-US" sz="2400" dirty="0">
                <a:latin typeface="Corbel" pitchFamily="34" charset="0"/>
              </a:rPr>
              <a:t> and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inner app folder </a:t>
            </a:r>
            <a:r>
              <a:rPr lang="en-US" sz="2400" dirty="0">
                <a:latin typeface="Corbel" pitchFamily="34" charset="0"/>
              </a:rPr>
              <a:t>also by the same name</a:t>
            </a:r>
          </a:p>
          <a:p>
            <a:pPr fontAlgn="base"/>
            <a:endParaRPr lang="en-IN" sz="1900" b="1" dirty="0">
              <a:solidFill>
                <a:srgbClr val="0070C0"/>
              </a:solidFill>
            </a:endParaRPr>
          </a:p>
          <a:p>
            <a:pPr fontAlgn="base"/>
            <a:endParaRPr lang="en-US" sz="2400" b="1" dirty="0">
              <a:solidFill>
                <a:srgbClr val="0070C0"/>
              </a:solidFill>
            </a:endParaRPr>
          </a:p>
          <a:p>
            <a:pPr fontAlgn="base"/>
            <a:endParaRPr lang="en-IN" sz="2400" b="1" dirty="0">
              <a:solidFill>
                <a:srgbClr val="0070C0"/>
              </a:solidFill>
            </a:endParaRPr>
          </a:p>
          <a:p>
            <a:pPr fontAlgn="base"/>
            <a:endParaRPr lang="en-IN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Performing Initial Steps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Now</a:t>
            </a:r>
            <a:r>
              <a:rPr lang="en-US" sz="2400" dirty="0">
                <a:latin typeface="Corbel" pitchFamily="34" charset="0"/>
              </a:rPr>
              <a:t> go to the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outer project folder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formdemoproj2 </a:t>
            </a:r>
            <a:r>
              <a:rPr lang="en-US" sz="2400" dirty="0">
                <a:latin typeface="Corbel" pitchFamily="34" charset="0"/>
              </a:rPr>
              <a:t>and create an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app</a:t>
            </a:r>
            <a:r>
              <a:rPr lang="en-US" sz="2400" dirty="0">
                <a:latin typeface="Corbel" pitchFamily="34" charset="0"/>
              </a:rPr>
              <a:t> called </a:t>
            </a:r>
            <a:r>
              <a:rPr lang="en-US" sz="2400" b="1" dirty="0" err="1">
                <a:solidFill>
                  <a:srgbClr val="C00000"/>
                </a:solidFill>
                <a:latin typeface="Corbel" pitchFamily="34" charset="0"/>
              </a:rPr>
              <a:t>djangoformapp</a:t>
            </a:r>
            <a:r>
              <a:rPr lang="en-US" sz="2400" dirty="0">
                <a:latin typeface="Corbel" pitchFamily="34" charset="0"/>
              </a:rPr>
              <a:t> by using the command:</a:t>
            </a:r>
          </a:p>
          <a:p>
            <a:pPr lvl="1" fontAlgn="base"/>
            <a:r>
              <a:rPr lang="en-US" sz="1900" b="1" dirty="0" err="1">
                <a:solidFill>
                  <a:srgbClr val="C00000"/>
                </a:solidFill>
                <a:latin typeface="Corbel" pitchFamily="34" charset="0"/>
              </a:rPr>
              <a:t>django</a:t>
            </a:r>
            <a:r>
              <a:rPr lang="en-US" sz="1900" b="1" dirty="0">
                <a:solidFill>
                  <a:srgbClr val="C00000"/>
                </a:solidFill>
                <a:latin typeface="Corbel" pitchFamily="34" charset="0"/>
              </a:rPr>
              <a:t>-admin </a:t>
            </a:r>
            <a:r>
              <a:rPr lang="en-US" sz="1900" b="1" dirty="0" err="1">
                <a:solidFill>
                  <a:srgbClr val="C00000"/>
                </a:solidFill>
                <a:latin typeface="Corbel" pitchFamily="34" charset="0"/>
              </a:rPr>
              <a:t>startapp</a:t>
            </a:r>
            <a:r>
              <a:rPr lang="en-US" sz="1900" b="1" dirty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US" sz="1900" b="1" dirty="0" err="1">
                <a:solidFill>
                  <a:srgbClr val="C00000"/>
                </a:solidFill>
                <a:latin typeface="Corbel" pitchFamily="34" charset="0"/>
              </a:rPr>
              <a:t>djangoformapp</a:t>
            </a:r>
            <a:endParaRPr lang="en-US" sz="1900" b="1" dirty="0">
              <a:solidFill>
                <a:srgbClr val="C00000"/>
              </a:solidFill>
              <a:latin typeface="Corbel" pitchFamily="34" charset="0"/>
            </a:endParaRPr>
          </a:p>
          <a:p>
            <a:pPr fontAlgn="base"/>
            <a:endParaRPr lang="en-US" sz="2400" dirty="0">
              <a:latin typeface="Corbel" pitchFamily="34" charset="0"/>
            </a:endParaRPr>
          </a:p>
          <a:p>
            <a:pPr fontAlgn="base"/>
            <a:endParaRPr lang="en-US" sz="2400" b="1" dirty="0">
              <a:solidFill>
                <a:srgbClr val="0070C0"/>
              </a:solidFill>
              <a:latin typeface="Corbel" pitchFamily="34" charset="0"/>
            </a:endParaRPr>
          </a:p>
          <a:p>
            <a:pPr fontAlgn="base"/>
            <a:endParaRPr lang="en-US" sz="2400" b="1" dirty="0">
              <a:solidFill>
                <a:srgbClr val="0070C0"/>
              </a:solidFill>
              <a:latin typeface="Corbel" pitchFamily="34" charset="0"/>
            </a:endParaRPr>
          </a:p>
          <a:p>
            <a:pPr fontAlgn="base"/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Now </a:t>
            </a:r>
            <a:r>
              <a:rPr lang="en-US" sz="2400" dirty="0">
                <a:latin typeface="Corbel" pitchFamily="34" charset="0"/>
              </a:rPr>
              <a:t>create a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folder</a:t>
            </a:r>
            <a:r>
              <a:rPr lang="en-US" sz="2400" dirty="0">
                <a:latin typeface="Corbel" pitchFamily="34" charset="0"/>
              </a:rPr>
              <a:t> called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templates</a:t>
            </a:r>
            <a:r>
              <a:rPr lang="en-US" sz="2400" dirty="0">
                <a:latin typeface="Corbel" pitchFamily="34" charset="0"/>
              </a:rPr>
              <a:t> in the </a:t>
            </a:r>
            <a:r>
              <a:rPr lang="en-US" sz="2400" b="1" dirty="0" err="1">
                <a:solidFill>
                  <a:srgbClr val="C00000"/>
                </a:solidFill>
                <a:latin typeface="Corbel" pitchFamily="34" charset="0"/>
              </a:rPr>
              <a:t>djangoformapp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US" sz="2400" dirty="0">
                <a:latin typeface="Corbel" pitchFamily="34" charset="0"/>
              </a:rPr>
              <a:t>followed by an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inner folder </a:t>
            </a:r>
            <a:r>
              <a:rPr lang="en-US" sz="2400" dirty="0">
                <a:latin typeface="Corbel" pitchFamily="34" charset="0"/>
              </a:rPr>
              <a:t>called </a:t>
            </a:r>
            <a:r>
              <a:rPr lang="en-US" sz="2400" b="1" dirty="0" err="1">
                <a:solidFill>
                  <a:srgbClr val="0070C0"/>
                </a:solidFill>
                <a:latin typeface="Corbel" pitchFamily="34" charset="0"/>
              </a:rPr>
              <a:t>djangoformapp</a:t>
            </a:r>
            <a:endParaRPr lang="en-IN" sz="2400" b="1" dirty="0">
              <a:solidFill>
                <a:srgbClr val="0070C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Performing Initial Steps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US" sz="2400" dirty="0">
                <a:latin typeface="Corbel" pitchFamily="34" charset="0"/>
              </a:rPr>
              <a:t>Inside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templates/</a:t>
            </a:r>
            <a:r>
              <a:rPr lang="en-US" sz="2400" b="1" dirty="0" err="1">
                <a:solidFill>
                  <a:srgbClr val="C00000"/>
                </a:solidFill>
                <a:latin typeface="Corbel" pitchFamily="34" charset="0"/>
              </a:rPr>
              <a:t>djangoformapp</a:t>
            </a:r>
            <a:r>
              <a:rPr lang="en-US" sz="2400" dirty="0">
                <a:latin typeface="Corbel" pitchFamily="34" charset="0"/>
              </a:rPr>
              <a:t> create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an HTML files </a:t>
            </a:r>
            <a:r>
              <a:rPr lang="en-US" sz="2400" dirty="0">
                <a:latin typeface="Corbel" pitchFamily="34" charset="0"/>
              </a:rPr>
              <a:t>called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show_contact_form.html</a:t>
            </a:r>
          </a:p>
          <a:p>
            <a:pPr fontAlgn="base"/>
            <a:endParaRPr lang="en-IN" sz="1900" b="1" dirty="0">
              <a:solidFill>
                <a:srgbClr val="0070C0"/>
              </a:solidFill>
              <a:latin typeface="Corbel" pitchFamily="34" charset="0"/>
            </a:endParaRPr>
          </a:p>
          <a:p>
            <a:pPr fontAlgn="base"/>
            <a:endParaRPr lang="en-US" sz="2400" dirty="0">
              <a:latin typeface="Corbel" pitchFamily="34" charset="0"/>
            </a:endParaRPr>
          </a:p>
          <a:p>
            <a:pPr fontAlgn="base"/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Finally</a:t>
            </a:r>
            <a:r>
              <a:rPr lang="en-US" sz="2400" dirty="0">
                <a:latin typeface="Corbel" pitchFamily="34" charset="0"/>
              </a:rPr>
              <a:t> update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settings.py</a:t>
            </a:r>
            <a:r>
              <a:rPr lang="en-US" sz="2400" dirty="0">
                <a:latin typeface="Corbel" pitchFamily="34" charset="0"/>
              </a:rPr>
              <a:t>  so that it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contains</a:t>
            </a:r>
            <a:r>
              <a:rPr lang="en-US" sz="2400" dirty="0">
                <a:latin typeface="Corbel" pitchFamily="34" charset="0"/>
              </a:rPr>
              <a:t> the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name</a:t>
            </a:r>
            <a:r>
              <a:rPr lang="en-US" sz="2400" dirty="0">
                <a:latin typeface="Corbel" pitchFamily="34" charset="0"/>
              </a:rPr>
              <a:t> of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our app</a:t>
            </a:r>
          </a:p>
          <a:p>
            <a:pPr fontAlgn="base"/>
            <a:endParaRPr lang="en-IN" sz="2400" b="1" dirty="0">
              <a:solidFill>
                <a:srgbClr val="0070C0"/>
              </a:solidFill>
              <a:latin typeface="Corbel" pitchFamily="34" charset="0"/>
            </a:endParaRPr>
          </a:p>
          <a:p>
            <a:pPr fontAlgn="base"/>
            <a:endParaRPr lang="en-IN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Performing Initial Steps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US" sz="2800" b="1" u="sng" dirty="0">
                <a:solidFill>
                  <a:srgbClr val="C00000"/>
                </a:solidFill>
                <a:latin typeface="Corbel" pitchFamily="34" charset="0"/>
              </a:rPr>
              <a:t>Code: </a:t>
            </a:r>
          </a:p>
          <a:p>
            <a:pPr>
              <a:buNone/>
            </a:pP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INSTALLED_APPS = [</a:t>
            </a:r>
          </a:p>
          <a:p>
            <a:pPr>
              <a:buNone/>
            </a:pP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'</a:t>
            </a:r>
            <a:r>
              <a:rPr lang="en-IN" sz="2400" b="1" dirty="0" err="1">
                <a:solidFill>
                  <a:srgbClr val="002060"/>
                </a:solidFill>
                <a:latin typeface="Corbel" pitchFamily="34" charset="0"/>
              </a:rPr>
              <a:t>django.contrib.admin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',</a:t>
            </a:r>
          </a:p>
          <a:p>
            <a:pPr>
              <a:buNone/>
            </a:pP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'</a:t>
            </a:r>
            <a:r>
              <a:rPr lang="en-IN" sz="2400" b="1" dirty="0" err="1">
                <a:solidFill>
                  <a:srgbClr val="002060"/>
                </a:solidFill>
                <a:latin typeface="Corbel" pitchFamily="34" charset="0"/>
              </a:rPr>
              <a:t>django.contrib.auth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',</a:t>
            </a:r>
          </a:p>
          <a:p>
            <a:pPr>
              <a:buNone/>
            </a:pP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'</a:t>
            </a:r>
            <a:r>
              <a:rPr lang="en-IN" sz="2400" b="1" dirty="0" err="1">
                <a:solidFill>
                  <a:srgbClr val="002060"/>
                </a:solidFill>
                <a:latin typeface="Corbel" pitchFamily="34" charset="0"/>
              </a:rPr>
              <a:t>django.contrib.contenttypes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',</a:t>
            </a:r>
          </a:p>
          <a:p>
            <a:pPr>
              <a:buNone/>
            </a:pP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'</a:t>
            </a:r>
            <a:r>
              <a:rPr lang="en-IN" sz="2400" b="1" dirty="0" err="1">
                <a:solidFill>
                  <a:srgbClr val="002060"/>
                </a:solidFill>
                <a:latin typeface="Corbel" pitchFamily="34" charset="0"/>
              </a:rPr>
              <a:t>django.contrib.sessions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',</a:t>
            </a:r>
          </a:p>
          <a:p>
            <a:pPr>
              <a:buNone/>
            </a:pP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'</a:t>
            </a:r>
            <a:r>
              <a:rPr lang="en-IN" sz="2400" b="1" dirty="0" err="1">
                <a:solidFill>
                  <a:srgbClr val="002060"/>
                </a:solidFill>
                <a:latin typeface="Corbel" pitchFamily="34" charset="0"/>
              </a:rPr>
              <a:t>django.contrib.messages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',</a:t>
            </a:r>
          </a:p>
          <a:p>
            <a:pPr>
              <a:buNone/>
            </a:pP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'</a:t>
            </a:r>
            <a:r>
              <a:rPr lang="en-IN" sz="2400" b="1" dirty="0" err="1">
                <a:solidFill>
                  <a:srgbClr val="002060"/>
                </a:solidFill>
                <a:latin typeface="Corbel" pitchFamily="34" charset="0"/>
              </a:rPr>
              <a:t>django.contrib.staticfiles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',</a:t>
            </a:r>
          </a:p>
          <a:p>
            <a:pPr>
              <a:buNone/>
            </a:pP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‘</a:t>
            </a:r>
            <a:r>
              <a:rPr lang="en-IN" sz="2400" b="1" dirty="0" err="1">
                <a:solidFill>
                  <a:srgbClr val="00B050"/>
                </a:solidFill>
                <a:latin typeface="Corbel" pitchFamily="34" charset="0"/>
              </a:rPr>
              <a:t>djangoformapp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',</a:t>
            </a:r>
          </a:p>
          <a:p>
            <a:pPr>
              <a:buNone/>
            </a:pP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]</a:t>
            </a:r>
          </a:p>
          <a:p>
            <a:pPr fontAlgn="base">
              <a:buNone/>
            </a:pPr>
            <a:endParaRPr lang="en-IN" sz="2400" b="1" dirty="0">
              <a:solidFill>
                <a:srgbClr val="0070C0"/>
              </a:solidFill>
            </a:endParaRPr>
          </a:p>
          <a:p>
            <a:pPr fontAlgn="base"/>
            <a:endParaRPr lang="en-IN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Creating Form Class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As discussed </a:t>
            </a:r>
            <a:r>
              <a:rPr lang="en-IN" sz="2400" dirty="0">
                <a:latin typeface="Corbel" pitchFamily="34" charset="0"/>
              </a:rPr>
              <a:t>, the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primary way </a:t>
            </a:r>
            <a:r>
              <a:rPr lang="en-IN" sz="2400" dirty="0">
                <a:latin typeface="Corbel" pitchFamily="34" charset="0"/>
              </a:rPr>
              <a:t>to use the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forms framework </a:t>
            </a:r>
            <a:r>
              <a:rPr lang="en-IN" sz="2400" dirty="0">
                <a:latin typeface="Corbel" pitchFamily="34" charset="0"/>
              </a:rPr>
              <a:t>is to define a 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Form</a:t>
            </a:r>
            <a:r>
              <a:rPr lang="en-IN" sz="2400" dirty="0">
                <a:latin typeface="Corbel" pitchFamily="34" charset="0"/>
              </a:rPr>
              <a:t> class for each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HTML &lt;form&gt; </a:t>
            </a:r>
            <a:r>
              <a:rPr lang="en-IN" sz="2400" dirty="0">
                <a:latin typeface="Corbel" pitchFamily="34" charset="0"/>
              </a:rPr>
              <a:t>we’re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dealing </a:t>
            </a:r>
            <a:r>
              <a:rPr lang="en-IN" sz="2400" dirty="0">
                <a:latin typeface="Corbel" pitchFamily="34" charset="0"/>
              </a:rPr>
              <a:t>with.</a:t>
            </a:r>
          </a:p>
          <a:p>
            <a:endParaRPr lang="en-IN" sz="2400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  <a:p>
            <a:endParaRPr lang="en-IN" sz="2400" b="1" dirty="0">
              <a:solidFill>
                <a:srgbClr val="00B050"/>
              </a:solidFill>
              <a:latin typeface="Corbel" pitchFamily="34" charset="0"/>
            </a:endParaRPr>
          </a:p>
          <a:p>
            <a:endParaRPr lang="en-IN" sz="2400" b="1" dirty="0">
              <a:solidFill>
                <a:srgbClr val="00B050"/>
              </a:solidFill>
              <a:latin typeface="Corbel" pitchFamily="34" charset="0"/>
            </a:endParaRPr>
          </a:p>
          <a:p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In our case</a:t>
            </a:r>
            <a:r>
              <a:rPr lang="en-IN" sz="2400" dirty="0">
                <a:latin typeface="Corbel" pitchFamily="34" charset="0"/>
              </a:rPr>
              <a:t>, we only have one 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&lt;form&gt;</a:t>
            </a:r>
            <a:r>
              <a:rPr lang="en-IN" sz="2400" dirty="0">
                <a:latin typeface="Corbel" pitchFamily="34" charset="0"/>
              </a:rPr>
              <a:t>, so we’ll have one 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Form </a:t>
            </a:r>
            <a:r>
              <a:rPr lang="en-IN" sz="2400" dirty="0">
                <a:latin typeface="Corbel" pitchFamily="34" charset="0"/>
              </a:rPr>
              <a:t>class. </a:t>
            </a:r>
          </a:p>
          <a:p>
            <a:endParaRPr lang="en-US" sz="2400" dirty="0">
              <a:latin typeface="Corbel" pitchFamily="34" charset="0"/>
            </a:endParaRPr>
          </a:p>
          <a:p>
            <a:endParaRPr lang="en-IN" sz="24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rbel" pitchFamily="34" charset="0"/>
              </a:rPr>
              <a:t>Today’s Agenda</a:t>
            </a:r>
            <a:endParaRPr lang="en-IN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sz="2800" b="1" dirty="0">
                <a:latin typeface="Corbel" pitchFamily="34" charset="0"/>
              </a:rPr>
              <a:t>Developing Our </a:t>
            </a:r>
            <a:r>
              <a:rPr lang="en-US" sz="2800" b="1" dirty="0" err="1">
                <a:latin typeface="Corbel" pitchFamily="34" charset="0"/>
              </a:rPr>
              <a:t>Django</a:t>
            </a:r>
            <a:r>
              <a:rPr lang="en-US" sz="2800" b="1" dirty="0">
                <a:latin typeface="Corbel" pitchFamily="34" charset="0"/>
              </a:rPr>
              <a:t> App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Using </a:t>
            </a:r>
            <a:r>
              <a:rPr lang="en-US" sz="2400" b="1" dirty="0" err="1">
                <a:solidFill>
                  <a:srgbClr val="0070C0"/>
                </a:solidFill>
                <a:latin typeface="Corbel" pitchFamily="34" charset="0"/>
              </a:rPr>
              <a:t>Django’s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 Form Library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Creating Form Class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This class </a:t>
            </a:r>
            <a:r>
              <a:rPr lang="en-IN" sz="2400" dirty="0">
                <a:latin typeface="Corbel" pitchFamily="34" charset="0"/>
              </a:rPr>
              <a:t>can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live anywhere </a:t>
            </a:r>
            <a:r>
              <a:rPr lang="en-IN" sz="2400" dirty="0">
                <a:latin typeface="Corbel" pitchFamily="34" charset="0"/>
              </a:rPr>
              <a:t>we want –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including dir</a:t>
            </a:r>
            <a:r>
              <a:rPr lang="en-IN" sz="2400" dirty="0">
                <a:latin typeface="Corbel" pitchFamily="34" charset="0"/>
              </a:rPr>
              <a:t>ectly in our 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views.py</a:t>
            </a:r>
            <a:r>
              <a:rPr lang="en-IN" sz="2400" dirty="0">
                <a:latin typeface="Corbel" pitchFamily="34" charset="0"/>
              </a:rPr>
              <a:t> file – but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community convention </a:t>
            </a:r>
            <a:r>
              <a:rPr lang="en-IN" sz="2400" dirty="0">
                <a:latin typeface="Corbel" pitchFamily="34" charset="0"/>
              </a:rPr>
              <a:t>is to keep 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Form</a:t>
            </a:r>
            <a:r>
              <a:rPr lang="en-IN" sz="2400" dirty="0">
                <a:latin typeface="Corbel" pitchFamily="34" charset="0"/>
              </a:rPr>
              <a:t> classes in a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separate file </a:t>
            </a:r>
            <a:r>
              <a:rPr lang="en-IN" sz="2400" dirty="0">
                <a:latin typeface="Corbel" pitchFamily="34" charset="0"/>
              </a:rPr>
              <a:t>called 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forms.py</a:t>
            </a:r>
            <a:r>
              <a:rPr lang="en-IN" sz="2400" dirty="0">
                <a:latin typeface="Corbel" pitchFamily="34" charset="0"/>
              </a:rPr>
              <a:t>. </a:t>
            </a:r>
          </a:p>
          <a:p>
            <a:endParaRPr lang="en-IN" sz="2400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  <a:p>
            <a:r>
              <a:rPr lang="en-IN" sz="2400" dirty="0">
                <a:latin typeface="Corbel" pitchFamily="34" charset="0"/>
              </a:rPr>
              <a:t>So ,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create this file </a:t>
            </a:r>
            <a:r>
              <a:rPr lang="en-IN" sz="2400" dirty="0">
                <a:latin typeface="Corbel" pitchFamily="34" charset="0"/>
              </a:rPr>
              <a:t>in the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same directory </a:t>
            </a:r>
            <a:r>
              <a:rPr lang="en-IN" sz="2400" dirty="0">
                <a:latin typeface="Corbel" pitchFamily="34" charset="0"/>
              </a:rPr>
              <a:t>as  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views.py</a:t>
            </a:r>
            <a:r>
              <a:rPr lang="en-IN" sz="2400" dirty="0">
                <a:latin typeface="Corbel" pitchFamily="34" charset="0"/>
              </a:rPr>
              <a:t>, and enter the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code given </a:t>
            </a:r>
            <a:r>
              <a:rPr lang="en-IN" sz="2400" dirty="0">
                <a:latin typeface="Corbel" pitchFamily="34" charset="0"/>
              </a:rPr>
              <a:t>on </a:t>
            </a:r>
            <a:r>
              <a:rPr lang="en-IN" sz="2400" b="1" dirty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next slide</a:t>
            </a:r>
            <a:endParaRPr lang="en-IN" sz="1900" b="1" dirty="0">
              <a:solidFill>
                <a:schemeClr val="accent6">
                  <a:lumMod val="50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Creating Form Class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from 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django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import forms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class 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ContactForm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forms.Form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):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subject = 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forms.CharField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()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email = 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forms.EmailField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()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message = 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forms.CharField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()</a:t>
            </a:r>
          </a:p>
          <a:p>
            <a:pPr>
              <a:buNone/>
            </a:pPr>
            <a:endParaRPr lang="en-IN" sz="24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000" b="1" dirty="0">
                <a:latin typeface="Corbel" pitchFamily="34" charset="0"/>
              </a:rPr>
              <a:t>Understanding Our</a:t>
            </a:r>
            <a:br>
              <a:rPr lang="en-US" sz="3000" b="1" dirty="0">
                <a:latin typeface="Corbel" pitchFamily="34" charset="0"/>
              </a:rPr>
            </a:br>
            <a:r>
              <a:rPr lang="en-US" sz="3000" b="1" dirty="0">
                <a:latin typeface="Corbel" pitchFamily="34" charset="0"/>
              </a:rPr>
              <a:t>Form Class</a:t>
            </a:r>
            <a:endParaRPr lang="en-IN" sz="30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Corbel" pitchFamily="34" charset="0"/>
              </a:rPr>
              <a:t>Our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form class </a:t>
            </a:r>
            <a:r>
              <a:rPr lang="en-IN" sz="2400" dirty="0">
                <a:latin typeface="Corbel" pitchFamily="34" charset="0"/>
              </a:rPr>
              <a:t>called </a:t>
            </a:r>
            <a:r>
              <a:rPr lang="en-IN" sz="2400" b="1" dirty="0" err="1">
                <a:solidFill>
                  <a:srgbClr val="C00000"/>
                </a:solidFill>
                <a:latin typeface="Corbel" pitchFamily="34" charset="0"/>
              </a:rPr>
              <a:t>ContactForm</a:t>
            </a:r>
            <a:r>
              <a:rPr lang="en-IN" sz="2400" dirty="0">
                <a:latin typeface="Corbel" pitchFamily="34" charset="0"/>
              </a:rPr>
              <a:t> is similar to </a:t>
            </a:r>
            <a:r>
              <a:rPr lang="en-IN" sz="2400" b="1" dirty="0" err="1">
                <a:solidFill>
                  <a:srgbClr val="C00000"/>
                </a:solidFill>
                <a:latin typeface="Corbel" pitchFamily="34" charset="0"/>
              </a:rPr>
              <a:t>Django’s</a:t>
            </a:r>
            <a:r>
              <a:rPr lang="en-IN" sz="2400" dirty="0">
                <a:latin typeface="Corbel" pitchFamily="34" charset="0"/>
              </a:rPr>
              <a:t> model syntax.</a:t>
            </a:r>
          </a:p>
          <a:p>
            <a:pPr lvl="1"/>
            <a:endParaRPr lang="en-IN" sz="1900" dirty="0">
              <a:latin typeface="Corbel" pitchFamily="34" charset="0"/>
            </a:endParaRPr>
          </a:p>
          <a:p>
            <a:pPr lvl="1"/>
            <a:r>
              <a:rPr lang="en-IN" dirty="0">
                <a:latin typeface="Corbel" pitchFamily="34" charset="0"/>
              </a:rPr>
              <a:t>It has to </a:t>
            </a:r>
            <a:r>
              <a:rPr lang="en-IN" b="1" dirty="0">
                <a:solidFill>
                  <a:srgbClr val="00B050"/>
                </a:solidFill>
                <a:latin typeface="Corbel" pitchFamily="34" charset="0"/>
              </a:rPr>
              <a:t>inherit</a:t>
            </a:r>
            <a:r>
              <a:rPr lang="en-IN" dirty="0">
                <a:latin typeface="Corbel" pitchFamily="34" charset="0"/>
              </a:rPr>
              <a:t> the </a:t>
            </a:r>
            <a:r>
              <a:rPr lang="en-IN" b="1" dirty="0">
                <a:solidFill>
                  <a:srgbClr val="0070C0"/>
                </a:solidFill>
                <a:latin typeface="Corbel" pitchFamily="34" charset="0"/>
              </a:rPr>
              <a:t>predefined class </a:t>
            </a:r>
            <a:r>
              <a:rPr lang="en-IN" b="1" dirty="0" err="1">
                <a:solidFill>
                  <a:srgbClr val="C00000"/>
                </a:solidFill>
                <a:latin typeface="Corbel" pitchFamily="34" charset="0"/>
              </a:rPr>
              <a:t>forms.Form</a:t>
            </a:r>
            <a:r>
              <a:rPr lang="en-IN" dirty="0">
                <a:latin typeface="Corbel" pitchFamily="34" charset="0"/>
              </a:rPr>
              <a:t> </a:t>
            </a:r>
          </a:p>
          <a:p>
            <a:pPr lvl="1"/>
            <a:endParaRPr lang="en-IN" dirty="0">
              <a:latin typeface="Corbel" pitchFamily="34" charset="0"/>
            </a:endParaRPr>
          </a:p>
          <a:p>
            <a:pPr lvl="1"/>
            <a:endParaRPr lang="en-IN" dirty="0">
              <a:latin typeface="Corbel" pitchFamily="34" charset="0"/>
            </a:endParaRPr>
          </a:p>
          <a:p>
            <a:pPr lvl="1"/>
            <a:r>
              <a:rPr lang="en-IN" dirty="0">
                <a:latin typeface="Corbel" pitchFamily="34" charset="0"/>
              </a:rPr>
              <a:t>Each </a:t>
            </a:r>
            <a:r>
              <a:rPr lang="en-IN" b="1" dirty="0">
                <a:solidFill>
                  <a:srgbClr val="0070C0"/>
                </a:solidFill>
                <a:latin typeface="Corbel" pitchFamily="34" charset="0"/>
              </a:rPr>
              <a:t>field</a:t>
            </a:r>
            <a:r>
              <a:rPr lang="en-IN" dirty="0">
                <a:latin typeface="Corbel" pitchFamily="34" charset="0"/>
              </a:rPr>
              <a:t> in the form is </a:t>
            </a:r>
            <a:r>
              <a:rPr lang="en-IN" b="1" dirty="0">
                <a:solidFill>
                  <a:srgbClr val="7030A0"/>
                </a:solidFill>
                <a:latin typeface="Corbel" pitchFamily="34" charset="0"/>
              </a:rPr>
              <a:t>represented by </a:t>
            </a:r>
            <a:r>
              <a:rPr lang="en-IN" dirty="0">
                <a:latin typeface="Corbel" pitchFamily="34" charset="0"/>
              </a:rPr>
              <a:t>a type of </a:t>
            </a:r>
            <a:r>
              <a:rPr lang="en-IN" b="1" dirty="0">
                <a:solidFill>
                  <a:srgbClr val="C00000"/>
                </a:solidFill>
                <a:latin typeface="Corbel" pitchFamily="34" charset="0"/>
              </a:rPr>
              <a:t>Field</a:t>
            </a:r>
            <a:r>
              <a:rPr lang="en-IN" dirty="0">
                <a:latin typeface="Corbel" pitchFamily="34" charset="0"/>
              </a:rPr>
              <a:t> class – </a:t>
            </a:r>
            <a:r>
              <a:rPr lang="en-IN" b="1" dirty="0" err="1">
                <a:solidFill>
                  <a:srgbClr val="C00000"/>
                </a:solidFill>
                <a:latin typeface="Corbel" pitchFamily="34" charset="0"/>
              </a:rPr>
              <a:t>CharField</a:t>
            </a:r>
            <a:r>
              <a:rPr lang="en-IN" dirty="0">
                <a:latin typeface="Corbel" pitchFamily="34" charset="0"/>
              </a:rPr>
              <a:t> and </a:t>
            </a:r>
            <a:r>
              <a:rPr lang="en-IN" b="1" dirty="0" err="1">
                <a:solidFill>
                  <a:srgbClr val="C00000"/>
                </a:solidFill>
                <a:latin typeface="Corbel" pitchFamily="34" charset="0"/>
              </a:rPr>
              <a:t>EmailField</a:t>
            </a:r>
            <a:r>
              <a:rPr lang="en-IN" dirty="0">
                <a:latin typeface="Corbel" pitchFamily="34" charset="0"/>
              </a:rPr>
              <a:t> are the only </a:t>
            </a:r>
            <a:r>
              <a:rPr lang="en-IN" b="1" dirty="0">
                <a:solidFill>
                  <a:srgbClr val="00B050"/>
                </a:solidFill>
                <a:latin typeface="Corbel" pitchFamily="34" charset="0"/>
              </a:rPr>
              <a:t>types of fields </a:t>
            </a:r>
            <a:r>
              <a:rPr lang="en-IN" dirty="0">
                <a:latin typeface="Corbel" pitchFamily="34" charset="0"/>
              </a:rPr>
              <a:t>used here – as attributes of a </a:t>
            </a:r>
            <a:r>
              <a:rPr lang="en-IN" b="1" dirty="0">
                <a:solidFill>
                  <a:srgbClr val="C00000"/>
                </a:solidFill>
                <a:latin typeface="Corbel" pitchFamily="34" charset="0"/>
              </a:rPr>
              <a:t>Form</a:t>
            </a:r>
            <a:r>
              <a:rPr lang="en-IN" dirty="0">
                <a:latin typeface="Corbel" pitchFamily="34" charset="0"/>
              </a:rPr>
              <a:t> class. </a:t>
            </a:r>
          </a:p>
          <a:p>
            <a:pPr lvl="1"/>
            <a:endParaRPr lang="en-IN" dirty="0">
              <a:latin typeface="Corbel" pitchFamily="34" charset="0"/>
            </a:endParaRPr>
          </a:p>
          <a:p>
            <a:pPr lvl="1"/>
            <a:r>
              <a:rPr lang="en-IN" dirty="0">
                <a:latin typeface="Corbel" pitchFamily="34" charset="0"/>
              </a:rPr>
              <a:t>Each </a:t>
            </a:r>
            <a:r>
              <a:rPr lang="en-IN" b="1" dirty="0">
                <a:solidFill>
                  <a:srgbClr val="0070C0"/>
                </a:solidFill>
                <a:latin typeface="Corbel" pitchFamily="34" charset="0"/>
              </a:rPr>
              <a:t>field</a:t>
            </a:r>
            <a:r>
              <a:rPr lang="en-IN" dirty="0">
                <a:latin typeface="Corbel" pitchFamily="34" charset="0"/>
              </a:rPr>
              <a:t> is </a:t>
            </a:r>
            <a:r>
              <a:rPr lang="en-IN" b="1" dirty="0">
                <a:solidFill>
                  <a:srgbClr val="7030A0"/>
                </a:solidFill>
                <a:latin typeface="Corbel" pitchFamily="34" charset="0"/>
              </a:rPr>
              <a:t>required</a:t>
            </a:r>
            <a:r>
              <a:rPr lang="en-IN" dirty="0">
                <a:latin typeface="Corbel" pitchFamily="34" charset="0"/>
              </a:rPr>
              <a:t> by default</a:t>
            </a:r>
            <a:endParaRPr lang="en-IN" sz="2400" dirty="0"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000" b="1" dirty="0">
                <a:latin typeface="Corbel" pitchFamily="34" charset="0"/>
              </a:rPr>
              <a:t>Connecting Form Object </a:t>
            </a:r>
            <a:br>
              <a:rPr lang="en-US" sz="3000" b="1" dirty="0">
                <a:latin typeface="Corbel" pitchFamily="34" charset="0"/>
              </a:rPr>
            </a:br>
            <a:r>
              <a:rPr lang="en-US" sz="3000" b="1" dirty="0">
                <a:latin typeface="Corbel" pitchFamily="34" charset="0"/>
              </a:rPr>
              <a:t>To Views</a:t>
            </a:r>
            <a:endParaRPr lang="en-IN" sz="30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Corbel" pitchFamily="34" charset="0"/>
              </a:rPr>
              <a:t>After creating the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Form</a:t>
            </a:r>
            <a:r>
              <a:rPr lang="en-IN" sz="2400" dirty="0">
                <a:latin typeface="Corbel" pitchFamily="34" charset="0"/>
              </a:rPr>
              <a:t> classes,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our next task </a:t>
            </a:r>
            <a:r>
              <a:rPr lang="en-IN" sz="2400" dirty="0">
                <a:latin typeface="Corbel" pitchFamily="34" charset="0"/>
              </a:rPr>
              <a:t>is to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render it </a:t>
            </a:r>
            <a:r>
              <a:rPr lang="en-IN" sz="2400" dirty="0">
                <a:latin typeface="Corbel" pitchFamily="34" charset="0"/>
              </a:rPr>
              <a:t>in the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browser</a:t>
            </a:r>
            <a:r>
              <a:rPr lang="en-IN" sz="2400" dirty="0">
                <a:latin typeface="Corbel" pitchFamily="34" charset="0"/>
              </a:rPr>
              <a:t> for the user</a:t>
            </a:r>
            <a:endParaRPr lang="en-IN" sz="2400" b="1" u="sng" dirty="0">
              <a:solidFill>
                <a:srgbClr val="002060"/>
              </a:solidFill>
              <a:latin typeface="Corbel" pitchFamily="34" charset="0"/>
            </a:endParaRPr>
          </a:p>
          <a:p>
            <a:endParaRPr lang="en-US" sz="2200" b="1" u="sng" dirty="0">
              <a:solidFill>
                <a:srgbClr val="002060"/>
              </a:solidFill>
              <a:latin typeface="Corbel" pitchFamily="34" charset="0"/>
            </a:endParaRPr>
          </a:p>
          <a:p>
            <a:r>
              <a:rPr lang="en-US" sz="2200" dirty="0">
                <a:latin typeface="Corbel" pitchFamily="34" charset="0"/>
              </a:rPr>
              <a:t>For this we will have to do the following:</a:t>
            </a:r>
          </a:p>
          <a:p>
            <a:pPr lvl="1"/>
            <a:endParaRPr lang="en-US" dirty="0">
              <a:latin typeface="Corbel" pitchFamily="34" charset="0"/>
            </a:endParaRPr>
          </a:p>
          <a:p>
            <a:pPr lvl="1"/>
            <a:r>
              <a:rPr lang="en-US" b="1" dirty="0">
                <a:solidFill>
                  <a:srgbClr val="0070C0"/>
                </a:solidFill>
                <a:latin typeface="Corbel" pitchFamily="34" charset="0"/>
              </a:rPr>
              <a:t>Create</a:t>
            </a:r>
            <a:r>
              <a:rPr lang="en-US" dirty="0">
                <a:latin typeface="Corbel" pitchFamily="34" charset="0"/>
              </a:rPr>
              <a:t> a </a:t>
            </a:r>
            <a:r>
              <a:rPr lang="en-US" b="1" dirty="0">
                <a:solidFill>
                  <a:srgbClr val="7030A0"/>
                </a:solidFill>
                <a:latin typeface="Corbel" pitchFamily="34" charset="0"/>
              </a:rPr>
              <a:t>view function </a:t>
            </a:r>
            <a:r>
              <a:rPr lang="en-US" dirty="0">
                <a:latin typeface="Corbel" pitchFamily="34" charset="0"/>
              </a:rPr>
              <a:t>called </a:t>
            </a:r>
            <a:r>
              <a:rPr lang="en-US" b="1" dirty="0">
                <a:solidFill>
                  <a:srgbClr val="C00000"/>
                </a:solidFill>
                <a:latin typeface="Corbel" pitchFamily="34" charset="0"/>
              </a:rPr>
              <a:t>contact( )</a:t>
            </a:r>
            <a:endParaRPr lang="en-US" b="1" dirty="0">
              <a:solidFill>
                <a:srgbClr val="0070C0"/>
              </a:solidFill>
              <a:latin typeface="Corbel" pitchFamily="34" charset="0"/>
            </a:endParaRPr>
          </a:p>
          <a:p>
            <a:pPr lvl="1"/>
            <a:endParaRPr lang="en-US" dirty="0">
              <a:latin typeface="Corbel" pitchFamily="34" charset="0"/>
            </a:endParaRPr>
          </a:p>
          <a:p>
            <a:pPr lvl="1"/>
            <a:r>
              <a:rPr lang="en-US" b="1" dirty="0">
                <a:solidFill>
                  <a:srgbClr val="0070C0"/>
                </a:solidFill>
                <a:latin typeface="Corbel" pitchFamily="34" charset="0"/>
              </a:rPr>
              <a:t>Create</a:t>
            </a:r>
            <a:r>
              <a:rPr lang="en-US" dirty="0">
                <a:latin typeface="Corbel" pitchFamily="34" charset="0"/>
              </a:rPr>
              <a:t> the </a:t>
            </a:r>
            <a:r>
              <a:rPr lang="en-US" b="1" dirty="0">
                <a:solidFill>
                  <a:srgbClr val="C00000"/>
                </a:solidFill>
                <a:latin typeface="Corbel" pitchFamily="34" charset="0"/>
              </a:rPr>
              <a:t>Form object </a:t>
            </a:r>
            <a:r>
              <a:rPr lang="en-US" dirty="0">
                <a:latin typeface="Corbel" pitchFamily="34" charset="0"/>
              </a:rPr>
              <a:t>in it</a:t>
            </a:r>
          </a:p>
          <a:p>
            <a:pPr lvl="1"/>
            <a:endParaRPr lang="en-US" dirty="0">
              <a:latin typeface="Corbel" pitchFamily="34" charset="0"/>
            </a:endParaRPr>
          </a:p>
          <a:p>
            <a:pPr lvl="1"/>
            <a:r>
              <a:rPr lang="en-US" b="1" dirty="0">
                <a:solidFill>
                  <a:srgbClr val="0070C0"/>
                </a:solidFill>
                <a:latin typeface="Corbel" pitchFamily="34" charset="0"/>
              </a:rPr>
              <a:t>Pass</a:t>
            </a:r>
            <a:r>
              <a:rPr lang="en-US" dirty="0">
                <a:latin typeface="Corbel" pitchFamily="34" charset="0"/>
              </a:rPr>
              <a:t> this </a:t>
            </a:r>
            <a:r>
              <a:rPr lang="en-US" b="1" dirty="0">
                <a:solidFill>
                  <a:srgbClr val="C00000"/>
                </a:solidFill>
                <a:latin typeface="Corbel" pitchFamily="34" charset="0"/>
              </a:rPr>
              <a:t>Form object </a:t>
            </a:r>
            <a:r>
              <a:rPr lang="en-US" dirty="0">
                <a:latin typeface="Corbel" pitchFamily="34" charset="0"/>
              </a:rPr>
              <a:t>to the </a:t>
            </a:r>
            <a:r>
              <a:rPr lang="en-US" b="1" dirty="0">
                <a:solidFill>
                  <a:srgbClr val="00B050"/>
                </a:solidFill>
                <a:latin typeface="Corbel" pitchFamily="34" charset="0"/>
              </a:rPr>
              <a:t>template </a:t>
            </a:r>
          </a:p>
          <a:p>
            <a:pPr lvl="1"/>
            <a:endParaRPr lang="en-US" dirty="0">
              <a:latin typeface="Corbel" pitchFamily="34" charset="0"/>
            </a:endParaRPr>
          </a:p>
          <a:p>
            <a:pPr lvl="1"/>
            <a:r>
              <a:rPr lang="en-US" b="1" dirty="0">
                <a:solidFill>
                  <a:srgbClr val="0070C0"/>
                </a:solidFill>
                <a:latin typeface="Corbel" pitchFamily="34" charset="0"/>
              </a:rPr>
              <a:t>Render</a:t>
            </a:r>
            <a:r>
              <a:rPr lang="en-US" dirty="0">
                <a:latin typeface="Corbel" pitchFamily="34" charset="0"/>
              </a:rPr>
              <a:t>  the </a:t>
            </a:r>
            <a:r>
              <a:rPr lang="en-US" b="1" dirty="0">
                <a:solidFill>
                  <a:srgbClr val="C00000"/>
                </a:solidFill>
                <a:latin typeface="Corbel" pitchFamily="34" charset="0"/>
              </a:rPr>
              <a:t>Form object </a:t>
            </a:r>
            <a:r>
              <a:rPr lang="en-US" dirty="0">
                <a:latin typeface="Corbel" pitchFamily="34" charset="0"/>
              </a:rPr>
              <a:t>in the </a:t>
            </a:r>
            <a:r>
              <a:rPr lang="en-US" b="1" dirty="0">
                <a:solidFill>
                  <a:srgbClr val="00B050"/>
                </a:solidFill>
                <a:latin typeface="Corbel" pitchFamily="34" charset="0"/>
              </a:rPr>
              <a:t>template</a:t>
            </a:r>
            <a:endParaRPr lang="en-US" sz="2200" b="1" dirty="0">
              <a:solidFill>
                <a:srgbClr val="00B050"/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The </a:t>
            </a:r>
            <a:r>
              <a:rPr lang="en-US" sz="3200" b="1" dirty="0">
                <a:solidFill>
                  <a:srgbClr val="C00000"/>
                </a:solidFill>
                <a:latin typeface="Corbel" pitchFamily="34" charset="0"/>
              </a:rPr>
              <a:t>contact( )</a:t>
            </a:r>
            <a:r>
              <a:rPr lang="en-US" sz="3200" b="1" dirty="0">
                <a:latin typeface="Corbel" pitchFamily="34" charset="0"/>
              </a:rPr>
              <a:t>View Function</a:t>
            </a:r>
            <a:endParaRPr lang="en-IN" sz="3200" b="1" dirty="0"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from </a:t>
            </a:r>
            <a:r>
              <a:rPr lang="en-IN" sz="22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django.shortcuts</a:t>
            </a: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import render</a:t>
            </a:r>
          </a:p>
          <a:p>
            <a:pPr>
              <a:buNone/>
            </a:pPr>
            <a:r>
              <a:rPr lang="en-IN" sz="2200" b="1" dirty="0">
                <a:solidFill>
                  <a:srgbClr val="002060"/>
                </a:solidFill>
                <a:latin typeface="Corbel" pitchFamily="34" charset="0"/>
              </a:rPr>
              <a:t>from </a:t>
            </a:r>
            <a:r>
              <a:rPr lang="en-IN" sz="2200" b="1" dirty="0" err="1">
                <a:solidFill>
                  <a:srgbClr val="002060"/>
                </a:solidFill>
                <a:latin typeface="Corbel" pitchFamily="34" charset="0"/>
              </a:rPr>
              <a:t>djangoformapp.forms</a:t>
            </a:r>
            <a:r>
              <a:rPr lang="en-IN" sz="2200" b="1" dirty="0">
                <a:solidFill>
                  <a:srgbClr val="002060"/>
                </a:solidFill>
                <a:latin typeface="Corbel" pitchFamily="34" charset="0"/>
              </a:rPr>
              <a:t> import </a:t>
            </a:r>
            <a:r>
              <a:rPr lang="en-IN" sz="2200" b="1" dirty="0" err="1">
                <a:solidFill>
                  <a:srgbClr val="002060"/>
                </a:solidFill>
                <a:latin typeface="Corbel" pitchFamily="34" charset="0"/>
              </a:rPr>
              <a:t>ContactForm</a:t>
            </a:r>
            <a:endParaRPr lang="en-IN" sz="2200" b="1" dirty="0">
              <a:solidFill>
                <a:srgbClr val="002060"/>
              </a:solidFill>
              <a:latin typeface="Corbel" pitchFamily="34" charset="0"/>
            </a:endParaRPr>
          </a:p>
          <a:p>
            <a:pPr>
              <a:buNone/>
            </a:pP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def contact(request):</a:t>
            </a:r>
          </a:p>
          <a:p>
            <a:pPr>
              <a:buNone/>
            </a:pP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</a:t>
            </a:r>
            <a:r>
              <a:rPr lang="en-IN" sz="2200" b="1" dirty="0">
                <a:solidFill>
                  <a:srgbClr val="002060"/>
                </a:solidFill>
                <a:latin typeface="Corbel" pitchFamily="34" charset="0"/>
              </a:rPr>
              <a:t>form = </a:t>
            </a:r>
            <a:r>
              <a:rPr lang="en-IN" sz="2200" b="1" dirty="0" err="1">
                <a:solidFill>
                  <a:srgbClr val="002060"/>
                </a:solidFill>
                <a:latin typeface="Corbel" pitchFamily="34" charset="0"/>
              </a:rPr>
              <a:t>ContactForm</a:t>
            </a:r>
            <a:r>
              <a:rPr lang="en-IN" sz="2200" b="1" dirty="0">
                <a:solidFill>
                  <a:srgbClr val="002060"/>
                </a:solidFill>
                <a:latin typeface="Corbel" pitchFamily="34" charset="0"/>
              </a:rPr>
              <a:t>()</a:t>
            </a:r>
          </a:p>
          <a:p>
            <a:pPr>
              <a:buNone/>
            </a:pP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return render(request, '</a:t>
            </a:r>
            <a:r>
              <a:rPr lang="en-IN" sz="22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djangoformapp</a:t>
            </a: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/show_contact_form.html', </a:t>
            </a:r>
            <a:r>
              <a:rPr lang="en-IN" sz="2200" b="1" dirty="0">
                <a:solidFill>
                  <a:srgbClr val="002060"/>
                </a:solidFill>
                <a:latin typeface="Corbel" pitchFamily="34" charset="0"/>
              </a:rPr>
              <a:t>{'form': form}</a:t>
            </a: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)</a:t>
            </a:r>
          </a:p>
          <a:p>
            <a:pPr>
              <a:buNone/>
            </a:pPr>
            <a:endParaRPr lang="en-IN" sz="20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000" b="1" dirty="0">
                <a:latin typeface="Corbel" pitchFamily="34" charset="0"/>
              </a:rPr>
              <a:t>Creating The </a:t>
            </a:r>
            <a:br>
              <a:rPr lang="en-US" sz="3000" b="1" dirty="0">
                <a:latin typeface="Corbel" pitchFamily="34" charset="0"/>
              </a:rPr>
            </a:br>
            <a:r>
              <a:rPr lang="en-US" sz="3000" b="1" dirty="0">
                <a:solidFill>
                  <a:srgbClr val="C00000"/>
                </a:solidFill>
                <a:latin typeface="Corbel" pitchFamily="34" charset="0"/>
              </a:rPr>
              <a:t>show_contact_form.html </a:t>
            </a:r>
            <a:r>
              <a:rPr lang="en-US" sz="3000" b="1" dirty="0">
                <a:latin typeface="Corbel" pitchFamily="34" charset="0"/>
              </a:rPr>
              <a:t>Page</a:t>
            </a:r>
            <a:endParaRPr lang="en-IN" sz="30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&lt;html&gt;</a:t>
            </a:r>
          </a:p>
          <a:p>
            <a:pPr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&lt;head&gt;</a:t>
            </a:r>
          </a:p>
          <a:p>
            <a:pPr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&lt;title&gt;Contact us&lt;/title&gt;</a:t>
            </a:r>
          </a:p>
          <a:p>
            <a:pPr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&lt;/head&gt;</a:t>
            </a:r>
          </a:p>
          <a:p>
            <a:pPr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&lt;body&gt;</a:t>
            </a:r>
          </a:p>
          <a:p>
            <a:pPr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&lt;h1&gt;Contact us&lt;/h1&gt;</a:t>
            </a:r>
          </a:p>
          <a:p>
            <a:pPr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</a:t>
            </a:r>
            <a:r>
              <a:rPr lang="en-US" sz="2000" b="1" dirty="0">
                <a:solidFill>
                  <a:srgbClr val="00B050"/>
                </a:solidFill>
                <a:latin typeface="Corbel" pitchFamily="34" charset="0"/>
              </a:rPr>
              <a:t>&lt;form&gt;</a:t>
            </a:r>
          </a:p>
          <a:p>
            <a:pPr>
              <a:buNone/>
            </a:pPr>
            <a:r>
              <a:rPr lang="en-US" sz="2000" b="1" dirty="0">
                <a:solidFill>
                  <a:srgbClr val="00B050"/>
                </a:solidFill>
                <a:latin typeface="Corbel" pitchFamily="34" charset="0"/>
              </a:rPr>
              <a:t>			&lt;table&gt;</a:t>
            </a:r>
            <a:endParaRPr lang="en-IN" sz="2000" b="1" dirty="0">
              <a:solidFill>
                <a:srgbClr val="00B050"/>
              </a:solidFill>
              <a:latin typeface="Corbel" pitchFamily="34" charset="0"/>
            </a:endParaRPr>
          </a:p>
          <a:p>
            <a:pPr>
              <a:buNone/>
            </a:pPr>
            <a:r>
              <a:rPr lang="en-US" sz="2000" b="1" dirty="0">
                <a:solidFill>
                  <a:srgbClr val="002060"/>
                </a:solidFill>
                <a:latin typeface="Corbel" pitchFamily="34" charset="0"/>
              </a:rPr>
              <a:t>				{{ form }}</a:t>
            </a:r>
          </a:p>
          <a:p>
            <a:pPr>
              <a:buNone/>
            </a:pPr>
            <a:r>
              <a:rPr lang="en-US" sz="2000" b="1" dirty="0">
                <a:solidFill>
                  <a:srgbClr val="002060"/>
                </a:solidFill>
                <a:latin typeface="Corbel" pitchFamily="34" charset="0"/>
              </a:rPr>
              <a:t>			</a:t>
            </a:r>
            <a:r>
              <a:rPr lang="en-US" sz="2000" b="1" dirty="0">
                <a:solidFill>
                  <a:srgbClr val="00B050"/>
                </a:solidFill>
                <a:latin typeface="Corbel" pitchFamily="34" charset="0"/>
              </a:rPr>
              <a:t>&lt;/table&gt;</a:t>
            </a:r>
          </a:p>
          <a:p>
            <a:pPr>
              <a:buNone/>
            </a:pPr>
            <a:r>
              <a:rPr lang="en-US" sz="2000" b="1" dirty="0">
                <a:solidFill>
                  <a:srgbClr val="00B050"/>
                </a:solidFill>
                <a:latin typeface="Corbel" pitchFamily="34" charset="0"/>
              </a:rPr>
              <a:t>			&lt;input type=‘submit’ value=‘Send’ &gt;</a:t>
            </a:r>
          </a:p>
          <a:p>
            <a:pPr>
              <a:buNone/>
            </a:pPr>
            <a:r>
              <a:rPr lang="en-US" sz="2000" b="1" dirty="0">
                <a:solidFill>
                  <a:srgbClr val="00B050"/>
                </a:solidFill>
                <a:latin typeface="Corbel" pitchFamily="34" charset="0"/>
              </a:rPr>
              <a:t>		&lt;/form&gt;</a:t>
            </a:r>
            <a:endParaRPr lang="en-IN" sz="2000" b="1" dirty="0">
              <a:solidFill>
                <a:srgbClr val="00B050"/>
              </a:solidFill>
              <a:latin typeface="Corbel" pitchFamily="34" charset="0"/>
            </a:endParaRPr>
          </a:p>
          <a:p>
            <a:pPr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&lt;/body&gt;</a:t>
            </a:r>
          </a:p>
          <a:p>
            <a:pPr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&lt;/html&gt;</a:t>
            </a:r>
          </a:p>
          <a:p>
            <a:pPr>
              <a:buNone/>
            </a:pPr>
            <a:endParaRPr lang="en-US" sz="2400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 lvl="1"/>
            <a:endParaRPr lang="en-US" sz="24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Running The App</a:t>
            </a:r>
            <a:endParaRPr lang="en-IN" sz="32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en-IN" sz="2200" dirty="0">
                <a:latin typeface="Corbel" pitchFamily="34" charset="0"/>
              </a:rPr>
              <a:t>Now start the server and open the page </a:t>
            </a:r>
            <a:r>
              <a:rPr lang="en-IN" sz="2200" dirty="0">
                <a:latin typeface="Corbel" pitchFamily="34" charset="0"/>
                <a:hlinkClick r:id="rId2"/>
              </a:rPr>
              <a:t>http://localhost:8000/contact</a:t>
            </a:r>
            <a:r>
              <a:rPr lang="en-IN" sz="2200" dirty="0">
                <a:latin typeface="Corbel" pitchFamily="34" charset="0"/>
              </a:rPr>
              <a:t> and </a:t>
            </a:r>
          </a:p>
          <a:p>
            <a:pPr fontAlgn="base">
              <a:buNone/>
            </a:pPr>
            <a:r>
              <a:rPr lang="en-IN" sz="2200" dirty="0">
                <a:latin typeface="Corbel" pitchFamily="34" charset="0"/>
              </a:rPr>
              <a:t>this will load the page </a:t>
            </a:r>
            <a:r>
              <a:rPr lang="en-IN" sz="2200" b="1" dirty="0">
                <a:solidFill>
                  <a:srgbClr val="C00000"/>
                </a:solidFill>
                <a:latin typeface="Corbel" pitchFamily="34" charset="0"/>
              </a:rPr>
              <a:t>contact_form.html</a:t>
            </a:r>
            <a:r>
              <a:rPr lang="en-IN" sz="2200" dirty="0">
                <a:latin typeface="Corbel" pitchFamily="34" charset="0"/>
              </a:rPr>
              <a:t> with the following output:</a:t>
            </a:r>
          </a:p>
          <a:p>
            <a:pPr fontAlgn="base">
              <a:buNone/>
            </a:pPr>
            <a:endParaRPr lang="en-US" sz="2000" b="1" dirty="0">
              <a:solidFill>
                <a:srgbClr val="0070C0"/>
              </a:solidFill>
            </a:endParaRPr>
          </a:p>
          <a:p>
            <a:pPr fontAlgn="base">
              <a:buNone/>
            </a:pPr>
            <a:endParaRPr lang="en-IN" sz="2000" b="1" dirty="0">
              <a:solidFill>
                <a:srgbClr val="0070C0"/>
              </a:solidFill>
            </a:endParaRPr>
          </a:p>
          <a:p>
            <a:pPr lvl="1" fontAlgn="base"/>
            <a:endParaRPr lang="en-IN" sz="2000" dirty="0"/>
          </a:p>
          <a:p>
            <a:pPr lvl="1" fontAlgn="base"/>
            <a:endParaRPr lang="en-US" sz="1900" b="1" dirty="0">
              <a:solidFill>
                <a:srgbClr val="C00000"/>
              </a:solidFill>
            </a:endParaRPr>
          </a:p>
          <a:p>
            <a:pPr lvl="1" fontAlgn="base">
              <a:buNone/>
            </a:pPr>
            <a:endParaRPr lang="en-IN" sz="1900" b="1" dirty="0">
              <a:solidFill>
                <a:srgbClr val="C00000"/>
              </a:solidFill>
            </a:endParaRPr>
          </a:p>
          <a:p>
            <a:pPr fontAlgn="base">
              <a:buNone/>
            </a:pPr>
            <a:endParaRPr lang="en-US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djangoform10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282" y="2357430"/>
            <a:ext cx="8715436" cy="409045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000" b="1" dirty="0">
                <a:latin typeface="Corbel" pitchFamily="34" charset="0"/>
              </a:rPr>
              <a:t>Different Form Rendering Options</a:t>
            </a:r>
            <a:endParaRPr lang="en-IN" sz="30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IN" sz="2400" b="1" dirty="0" err="1">
                <a:solidFill>
                  <a:srgbClr val="C00000"/>
                </a:solidFill>
                <a:latin typeface="Corbel" pitchFamily="34" charset="0"/>
              </a:rPr>
              <a:t>Django</a:t>
            </a:r>
            <a:r>
              <a:rPr lang="en-IN" sz="2400" dirty="0">
                <a:latin typeface="Corbel" pitchFamily="34" charset="0"/>
              </a:rPr>
              <a:t> provides us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several ways </a:t>
            </a:r>
            <a:r>
              <a:rPr lang="en-IN" sz="2400" dirty="0">
                <a:latin typeface="Corbel" pitchFamily="34" charset="0"/>
              </a:rPr>
              <a:t>to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render </a:t>
            </a:r>
            <a:r>
              <a:rPr lang="en-IN" sz="2400" dirty="0">
                <a:latin typeface="Corbel" pitchFamily="34" charset="0"/>
              </a:rPr>
              <a:t>the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form object </a:t>
            </a:r>
            <a:r>
              <a:rPr lang="en-IN" sz="2400" dirty="0">
                <a:latin typeface="Corbel" pitchFamily="34" charset="0"/>
              </a:rPr>
              <a:t>in the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browser</a:t>
            </a:r>
            <a:r>
              <a:rPr lang="en-IN" sz="2400" dirty="0">
                <a:latin typeface="Corbel" pitchFamily="34" charset="0"/>
              </a:rPr>
              <a:t> via </a:t>
            </a:r>
            <a:r>
              <a:rPr lang="en-IN" sz="2400" b="1" dirty="0">
                <a:solidFill>
                  <a:schemeClr val="accent1"/>
                </a:solidFill>
                <a:latin typeface="Corbel" pitchFamily="34" charset="0"/>
              </a:rPr>
              <a:t>template.</a:t>
            </a:r>
          </a:p>
          <a:p>
            <a:r>
              <a:rPr lang="en-US" sz="2400" dirty="0">
                <a:latin typeface="Corbel" pitchFamily="34" charset="0"/>
              </a:rPr>
              <a:t>These are:</a:t>
            </a:r>
          </a:p>
          <a:p>
            <a:pPr lvl="1"/>
            <a:r>
              <a:rPr lang="en-US" b="1" dirty="0">
                <a:latin typeface="Corbel" pitchFamily="34" charset="0"/>
              </a:rPr>
              <a:t>{{ form }} will render them all</a:t>
            </a:r>
          </a:p>
          <a:p>
            <a:pPr lvl="1"/>
            <a:endParaRPr lang="en-US" b="1" smtClean="0">
              <a:latin typeface="Corbel" pitchFamily="34" charset="0"/>
            </a:endParaRPr>
          </a:p>
          <a:p>
            <a:pPr lvl="1"/>
            <a:endParaRPr lang="en-US" b="1" dirty="0">
              <a:latin typeface="Corbel" pitchFamily="34" charset="0"/>
            </a:endParaRPr>
          </a:p>
          <a:p>
            <a:pPr lvl="1"/>
            <a:r>
              <a:rPr lang="en-US" b="1" dirty="0">
                <a:latin typeface="Corbel" pitchFamily="34" charset="0"/>
              </a:rPr>
              <a:t>{{ </a:t>
            </a:r>
            <a:r>
              <a:rPr lang="en-US" b="1" dirty="0" err="1">
                <a:latin typeface="Corbel" pitchFamily="34" charset="0"/>
              </a:rPr>
              <a:t>form.as_table</a:t>
            </a:r>
            <a:r>
              <a:rPr lang="en-US" b="1" dirty="0">
                <a:latin typeface="Corbel" pitchFamily="34" charset="0"/>
              </a:rPr>
              <a:t> }} will render them as table cells wrapped in &lt;</a:t>
            </a:r>
            <a:r>
              <a:rPr lang="en-US" b="1" dirty="0" err="1">
                <a:latin typeface="Corbel" pitchFamily="34" charset="0"/>
              </a:rPr>
              <a:t>tr</a:t>
            </a:r>
            <a:r>
              <a:rPr lang="en-US" b="1" dirty="0">
                <a:latin typeface="Corbel" pitchFamily="34" charset="0"/>
              </a:rPr>
              <a:t>&gt;</a:t>
            </a:r>
          </a:p>
          <a:p>
            <a:pPr lvl="1"/>
            <a:endParaRPr lang="en-US" b="1" dirty="0">
              <a:latin typeface="Corbel" pitchFamily="34" charset="0"/>
            </a:endParaRPr>
          </a:p>
          <a:p>
            <a:pPr lvl="1"/>
            <a:r>
              <a:rPr lang="en-US" b="1" dirty="0">
                <a:latin typeface="Corbel" pitchFamily="34" charset="0"/>
              </a:rPr>
              <a:t>{{ </a:t>
            </a:r>
            <a:r>
              <a:rPr lang="en-US" b="1" dirty="0" err="1">
                <a:latin typeface="Corbel" pitchFamily="34" charset="0"/>
              </a:rPr>
              <a:t>form.as_p</a:t>
            </a:r>
            <a:r>
              <a:rPr lang="en-US" b="1" dirty="0">
                <a:latin typeface="Corbel" pitchFamily="34" charset="0"/>
              </a:rPr>
              <a:t> }} will render them wrapped in &lt;p&gt; tag</a:t>
            </a:r>
          </a:p>
          <a:p>
            <a:pPr lvl="1"/>
            <a:endParaRPr lang="en-US" b="1" dirty="0">
              <a:latin typeface="Corbel" pitchFamily="34" charset="0"/>
            </a:endParaRPr>
          </a:p>
          <a:p>
            <a:pPr lvl="1"/>
            <a:r>
              <a:rPr lang="en-US" b="1" dirty="0">
                <a:latin typeface="Corbel" pitchFamily="34" charset="0"/>
              </a:rPr>
              <a:t>{{ </a:t>
            </a:r>
            <a:r>
              <a:rPr lang="en-US" b="1" dirty="0" err="1">
                <a:latin typeface="Corbel" pitchFamily="34" charset="0"/>
              </a:rPr>
              <a:t>form.as_ul</a:t>
            </a:r>
            <a:r>
              <a:rPr lang="en-US" b="1" dirty="0">
                <a:latin typeface="Corbel" pitchFamily="34" charset="0"/>
              </a:rPr>
              <a:t> }} will render them wrapped in &lt;</a:t>
            </a:r>
            <a:r>
              <a:rPr lang="en-US" b="1" dirty="0" err="1">
                <a:latin typeface="Corbel" pitchFamily="34" charset="0"/>
              </a:rPr>
              <a:t>li</a:t>
            </a:r>
            <a:r>
              <a:rPr lang="en-US" b="1" dirty="0">
                <a:latin typeface="Corbel" pitchFamily="34" charset="0"/>
              </a:rPr>
              <a:t>&gt; tag</a:t>
            </a:r>
          </a:p>
          <a:p>
            <a:pPr lvl="1"/>
            <a:endParaRPr lang="en-US" b="1" dirty="0">
              <a:latin typeface="Corbel" pitchFamily="34" charset="0"/>
            </a:endParaRPr>
          </a:p>
          <a:p>
            <a:pPr lvl="1"/>
            <a:r>
              <a:rPr lang="en-US" b="1" dirty="0">
                <a:latin typeface="Corbel" pitchFamily="34" charset="0"/>
              </a:rPr>
              <a:t>{{ </a:t>
            </a:r>
            <a:r>
              <a:rPr lang="en-US" b="1" dirty="0" err="1">
                <a:latin typeface="Corbel" pitchFamily="34" charset="0"/>
              </a:rPr>
              <a:t>form.name_of_field</a:t>
            </a:r>
            <a:r>
              <a:rPr lang="en-US" b="1" dirty="0">
                <a:latin typeface="Corbel" pitchFamily="34" charset="0"/>
              </a:rPr>
              <a:t> }} will render the field manually </a:t>
            </a:r>
            <a:endParaRPr lang="en-IN" b="1" dirty="0">
              <a:latin typeface="Corbel" pitchFamily="34" charset="0"/>
            </a:endParaRPr>
          </a:p>
          <a:p>
            <a:endParaRPr lang="en-US" sz="2200" b="1" u="sng" dirty="0">
              <a:solidFill>
                <a:srgbClr val="002060"/>
              </a:solidFill>
              <a:latin typeface="Corbel" pitchFamily="34" charset="0"/>
            </a:endParaRPr>
          </a:p>
          <a:p>
            <a:pPr lvl="1">
              <a:buNone/>
            </a:pPr>
            <a:endParaRPr lang="en-US" dirty="0"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The </a:t>
            </a:r>
            <a:r>
              <a:rPr lang="en-US" sz="3200" b="1" dirty="0" err="1">
                <a:latin typeface="Corbel" pitchFamily="34" charset="0"/>
              </a:rPr>
              <a:t>Django</a:t>
            </a:r>
            <a:r>
              <a:rPr lang="en-US" sz="3200" b="1" dirty="0">
                <a:latin typeface="Corbel" pitchFamily="34" charset="0"/>
              </a:rPr>
              <a:t> Form Library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IN" sz="2400" b="1" dirty="0" err="1">
                <a:solidFill>
                  <a:srgbClr val="C00000"/>
                </a:solidFill>
                <a:latin typeface="Corbel" pitchFamily="34" charset="0"/>
              </a:rPr>
              <a:t>Django</a:t>
            </a:r>
            <a:r>
              <a:rPr lang="en-IN" sz="2400" dirty="0">
                <a:latin typeface="Corbel" pitchFamily="34" charset="0"/>
              </a:rPr>
              <a:t> comes with a 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form library</a:t>
            </a:r>
            <a:r>
              <a:rPr lang="en-IN" sz="2400" dirty="0">
                <a:latin typeface="Corbel" pitchFamily="34" charset="0"/>
              </a:rPr>
              <a:t>, called </a:t>
            </a:r>
            <a:r>
              <a:rPr lang="en-IN" sz="2400" b="1" dirty="0" err="1">
                <a:solidFill>
                  <a:srgbClr val="C00000"/>
                </a:solidFill>
                <a:latin typeface="Corbel" pitchFamily="34" charset="0"/>
              </a:rPr>
              <a:t>django.forms</a:t>
            </a:r>
            <a:r>
              <a:rPr lang="en-IN" sz="2400" dirty="0">
                <a:latin typeface="Corbel" pitchFamily="34" charset="0"/>
              </a:rPr>
              <a:t>, that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handles</a:t>
            </a:r>
            <a:r>
              <a:rPr lang="en-IN" sz="2400" dirty="0">
                <a:latin typeface="Corbel" pitchFamily="34" charset="0"/>
              </a:rPr>
              <a:t> many of the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issues</a:t>
            </a:r>
            <a:r>
              <a:rPr lang="en-IN" sz="2400" dirty="0">
                <a:latin typeface="Corbel" pitchFamily="34" charset="0"/>
              </a:rPr>
              <a:t> we’ve seen in the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previous codes</a:t>
            </a:r>
          </a:p>
          <a:p>
            <a:endParaRPr lang="en-US" sz="2400" b="1" dirty="0">
              <a:solidFill>
                <a:srgbClr val="7030A0"/>
              </a:solidFill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  <a:p>
            <a:r>
              <a:rPr lang="en-IN" sz="2400" b="1" dirty="0" err="1">
                <a:solidFill>
                  <a:srgbClr val="C00000"/>
                </a:solidFill>
                <a:latin typeface="Corbel" pitchFamily="34" charset="0"/>
              </a:rPr>
              <a:t>Django</a:t>
            </a:r>
            <a:r>
              <a:rPr lang="en-IN" sz="2400" dirty="0">
                <a:latin typeface="Corbel" pitchFamily="34" charset="0"/>
              </a:rPr>
              <a:t> handles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three distinct parts </a:t>
            </a:r>
            <a:r>
              <a:rPr lang="en-IN" sz="2400" dirty="0">
                <a:latin typeface="Corbel" pitchFamily="34" charset="0"/>
              </a:rPr>
              <a:t>of the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work</a:t>
            </a:r>
            <a:r>
              <a:rPr lang="en-IN" sz="2400" dirty="0">
                <a:latin typeface="Corbel" pitchFamily="34" charset="0"/>
              </a:rPr>
              <a:t> involved in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forms:</a:t>
            </a:r>
          </a:p>
          <a:p>
            <a:pPr lvl="1"/>
            <a:endParaRPr lang="en-IN" dirty="0">
              <a:latin typeface="Corbel" pitchFamily="34" charset="0"/>
            </a:endParaRPr>
          </a:p>
          <a:p>
            <a:pPr lvl="1"/>
            <a:r>
              <a:rPr lang="en-IN" b="1" dirty="0">
                <a:solidFill>
                  <a:srgbClr val="0070C0"/>
                </a:solidFill>
                <a:latin typeface="Corbel" pitchFamily="34" charset="0"/>
              </a:rPr>
              <a:t>preparing </a:t>
            </a:r>
            <a:r>
              <a:rPr lang="en-IN" dirty="0">
                <a:latin typeface="Corbel" pitchFamily="34" charset="0"/>
              </a:rPr>
              <a:t>and </a:t>
            </a:r>
            <a:r>
              <a:rPr lang="en-IN" b="1" dirty="0">
                <a:solidFill>
                  <a:srgbClr val="7030A0"/>
                </a:solidFill>
                <a:latin typeface="Corbel" pitchFamily="34" charset="0"/>
              </a:rPr>
              <a:t>restructuring data </a:t>
            </a:r>
            <a:r>
              <a:rPr lang="en-IN" dirty="0">
                <a:latin typeface="Corbel" pitchFamily="34" charset="0"/>
              </a:rPr>
              <a:t>to make it 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ready</a:t>
            </a:r>
            <a:r>
              <a:rPr lang="en-IN" dirty="0">
                <a:latin typeface="Corbel" pitchFamily="34" charset="0"/>
              </a:rPr>
              <a:t> for </a:t>
            </a:r>
            <a:r>
              <a:rPr lang="en-IN" b="1" dirty="0">
                <a:solidFill>
                  <a:srgbClr val="00B050"/>
                </a:solidFill>
                <a:latin typeface="Corbel" pitchFamily="34" charset="0"/>
              </a:rPr>
              <a:t>rendering</a:t>
            </a:r>
          </a:p>
          <a:p>
            <a:pPr lvl="1"/>
            <a:endParaRPr lang="en-IN" dirty="0">
              <a:latin typeface="Corbel" pitchFamily="34" charset="0"/>
            </a:endParaRPr>
          </a:p>
          <a:p>
            <a:pPr lvl="1"/>
            <a:r>
              <a:rPr lang="en-IN" b="1" dirty="0">
                <a:solidFill>
                  <a:srgbClr val="0070C0"/>
                </a:solidFill>
                <a:latin typeface="Corbel" pitchFamily="34" charset="0"/>
              </a:rPr>
              <a:t>creating</a:t>
            </a:r>
            <a:r>
              <a:rPr lang="en-IN" dirty="0">
                <a:latin typeface="Corbel" pitchFamily="34" charset="0"/>
              </a:rPr>
              <a:t> HTML forms for </a:t>
            </a:r>
            <a:r>
              <a:rPr lang="en-IN" b="1" dirty="0">
                <a:solidFill>
                  <a:srgbClr val="C00000"/>
                </a:solidFill>
                <a:latin typeface="Corbel" pitchFamily="34" charset="0"/>
              </a:rPr>
              <a:t>the data</a:t>
            </a:r>
          </a:p>
          <a:p>
            <a:pPr lvl="1"/>
            <a:endParaRPr lang="en-IN" dirty="0">
              <a:latin typeface="Corbel" pitchFamily="34" charset="0"/>
            </a:endParaRPr>
          </a:p>
          <a:p>
            <a:pPr lvl="1"/>
            <a:r>
              <a:rPr lang="en-IN" b="1" dirty="0">
                <a:solidFill>
                  <a:srgbClr val="0070C0"/>
                </a:solidFill>
                <a:latin typeface="Corbel" pitchFamily="34" charset="0"/>
              </a:rPr>
              <a:t>receiving</a:t>
            </a:r>
            <a:r>
              <a:rPr lang="en-IN" dirty="0">
                <a:latin typeface="Corbel" pitchFamily="34" charset="0"/>
              </a:rPr>
              <a:t> and </a:t>
            </a:r>
            <a:r>
              <a:rPr lang="en-IN" b="1" dirty="0">
                <a:solidFill>
                  <a:srgbClr val="0070C0"/>
                </a:solidFill>
                <a:latin typeface="Corbel" pitchFamily="34" charset="0"/>
              </a:rPr>
              <a:t>processing</a:t>
            </a:r>
            <a:r>
              <a:rPr lang="en-IN" dirty="0">
                <a:latin typeface="Corbel" pitchFamily="34" charset="0"/>
              </a:rPr>
              <a:t> submitted forms and data from the </a:t>
            </a:r>
            <a:r>
              <a:rPr lang="en-IN" b="1" dirty="0">
                <a:solidFill>
                  <a:srgbClr val="C00000"/>
                </a:solidFill>
                <a:latin typeface="Corbel" pitchFamily="34" charset="0"/>
              </a:rPr>
              <a:t>client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Creating </a:t>
            </a:r>
            <a:r>
              <a:rPr lang="en-US" sz="3200" b="1" dirty="0" err="1">
                <a:latin typeface="Corbel" pitchFamily="34" charset="0"/>
              </a:rPr>
              <a:t>Django</a:t>
            </a:r>
            <a:r>
              <a:rPr lang="en-US" sz="3200" b="1" dirty="0">
                <a:latin typeface="Corbel" pitchFamily="34" charset="0"/>
              </a:rPr>
              <a:t> Forms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orbel" pitchFamily="34" charset="0"/>
              </a:rPr>
              <a:t>To create </a:t>
            </a:r>
            <a:r>
              <a:rPr lang="en-US" sz="2400" b="1" dirty="0" err="1">
                <a:solidFill>
                  <a:srgbClr val="C00000"/>
                </a:solidFill>
                <a:latin typeface="Corbel" pitchFamily="34" charset="0"/>
              </a:rPr>
              <a:t>Django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 Form </a:t>
            </a:r>
            <a:r>
              <a:rPr lang="en-US" sz="2400" dirty="0">
                <a:latin typeface="Corbel" pitchFamily="34" charset="0"/>
              </a:rPr>
              <a:t>we have to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create</a:t>
            </a:r>
            <a:r>
              <a:rPr lang="en-US" sz="2400" dirty="0">
                <a:latin typeface="Corbel" pitchFamily="34" charset="0"/>
              </a:rPr>
              <a:t> a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new file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 </a:t>
            </a:r>
            <a:r>
              <a:rPr lang="en-US" sz="2400" dirty="0">
                <a:latin typeface="Corbel" pitchFamily="34" charset="0"/>
              </a:rPr>
              <a:t>called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forms.py</a:t>
            </a:r>
            <a:r>
              <a:rPr lang="en-US" sz="2400" dirty="0">
                <a:latin typeface="Corbel" pitchFamily="34" charset="0"/>
              </a:rPr>
              <a:t> in the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application folder.</a:t>
            </a:r>
          </a:p>
          <a:p>
            <a:endParaRPr lang="en-US" sz="2400" dirty="0">
              <a:latin typeface="Corbel" pitchFamily="34" charset="0"/>
            </a:endParaRPr>
          </a:p>
          <a:p>
            <a:endParaRPr lang="en-US" sz="2400" dirty="0">
              <a:latin typeface="Corbel" pitchFamily="34" charset="0"/>
            </a:endParaRPr>
          </a:p>
          <a:p>
            <a:r>
              <a:rPr lang="en-US" sz="2400" dirty="0">
                <a:latin typeface="Corbel" pitchFamily="34" charset="0"/>
              </a:rPr>
              <a:t>This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file </a:t>
            </a:r>
            <a:r>
              <a:rPr lang="en-US" sz="2400" dirty="0">
                <a:latin typeface="Corbel" pitchFamily="34" charset="0"/>
              </a:rPr>
              <a:t>can have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any name </a:t>
            </a:r>
            <a:r>
              <a:rPr lang="en-US" sz="2400" dirty="0">
                <a:latin typeface="Corbel" pitchFamily="34" charset="0"/>
              </a:rPr>
              <a:t>but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preferred name </a:t>
            </a:r>
            <a:r>
              <a:rPr lang="en-US" sz="2400" dirty="0">
                <a:latin typeface="Corbel" pitchFamily="34" charset="0"/>
              </a:rPr>
              <a:t>is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forms.py.</a:t>
            </a:r>
          </a:p>
          <a:p>
            <a:endParaRPr lang="en-US" sz="2400" dirty="0">
              <a:latin typeface="Corbel" pitchFamily="34" charset="0"/>
            </a:endParaRPr>
          </a:p>
          <a:p>
            <a:endParaRPr lang="en-US" sz="2400" dirty="0">
              <a:latin typeface="Corbel" pitchFamily="34" charset="0"/>
            </a:endParaRPr>
          </a:p>
          <a:p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Finally</a:t>
            </a:r>
            <a:r>
              <a:rPr lang="en-US" sz="2400" dirty="0">
                <a:latin typeface="Corbel" pitchFamily="34" charset="0"/>
              </a:rPr>
              <a:t> we need to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write the code </a:t>
            </a:r>
            <a:r>
              <a:rPr lang="en-US" sz="2400" dirty="0">
                <a:latin typeface="Corbel" pitchFamily="34" charset="0"/>
              </a:rPr>
              <a:t>shown in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next slide  </a:t>
            </a:r>
            <a:r>
              <a:rPr lang="en-US" sz="2400" dirty="0">
                <a:latin typeface="Corbel" pitchFamily="34" charset="0"/>
              </a:rPr>
              <a:t>in it</a:t>
            </a:r>
            <a:endParaRPr lang="en-IN" dirty="0"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Creating </a:t>
            </a:r>
            <a:r>
              <a:rPr lang="en-US" sz="3200" b="1" dirty="0" err="1">
                <a:latin typeface="Corbel" pitchFamily="34" charset="0"/>
              </a:rPr>
              <a:t>Django</a:t>
            </a:r>
            <a:r>
              <a:rPr lang="en-US" sz="3200" b="1" dirty="0">
                <a:latin typeface="Corbel" pitchFamily="34" charset="0"/>
              </a:rPr>
              <a:t> Forms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US" sz="2400" b="1" u="sng" dirty="0">
                <a:solidFill>
                  <a:srgbClr val="0070C0"/>
                </a:solidFill>
                <a:latin typeface="Corbel" pitchFamily="34" charset="0"/>
              </a:rPr>
              <a:t>Syntax:</a:t>
            </a:r>
          </a:p>
          <a:p>
            <a:pPr>
              <a:buNone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from 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django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import forms</a:t>
            </a:r>
          </a:p>
          <a:p>
            <a:pPr>
              <a:buNone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class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&lt;name&gt;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forms.Form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):</a:t>
            </a:r>
          </a:p>
          <a:p>
            <a:pPr>
              <a:buNone/>
            </a:pP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&lt;label&gt;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=forms.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&lt;</a:t>
            </a:r>
            <a:r>
              <a:rPr lang="en-US" sz="2400" b="1" dirty="0" err="1">
                <a:solidFill>
                  <a:srgbClr val="002060"/>
                </a:solidFill>
                <a:latin typeface="Corbel" pitchFamily="34" charset="0"/>
              </a:rPr>
              <a:t>FieldType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&gt;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()</a:t>
            </a:r>
          </a:p>
          <a:p>
            <a:pPr>
              <a:buNone/>
            </a:pP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&lt;label&gt;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=forms.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&lt;</a:t>
            </a:r>
            <a:r>
              <a:rPr lang="en-US" sz="2400" b="1" dirty="0" err="1">
                <a:solidFill>
                  <a:srgbClr val="002060"/>
                </a:solidFill>
                <a:latin typeface="Corbel" pitchFamily="34" charset="0"/>
              </a:rPr>
              <a:t>FieldType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&gt;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()</a:t>
            </a:r>
          </a:p>
          <a:p>
            <a:endParaRPr lang="en-US" sz="2400" b="1" u="sng" dirty="0">
              <a:solidFill>
                <a:srgbClr val="0070C0"/>
              </a:solidFill>
              <a:latin typeface="Corbel" pitchFamily="34" charset="0"/>
            </a:endParaRPr>
          </a:p>
          <a:p>
            <a:r>
              <a:rPr lang="en-US" sz="2400" b="1" u="sng" dirty="0">
                <a:solidFill>
                  <a:srgbClr val="0070C0"/>
                </a:solidFill>
                <a:latin typeface="Corbel" pitchFamily="34" charset="0"/>
              </a:rPr>
              <a:t>Example</a:t>
            </a:r>
          </a:p>
          <a:p>
            <a:pPr>
              <a:buNone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from 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django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import forms</a:t>
            </a:r>
          </a:p>
          <a:p>
            <a:pPr>
              <a:buNone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class  </a:t>
            </a:r>
            <a:r>
              <a:rPr lang="en-US" sz="2400" b="1" dirty="0" err="1">
                <a:solidFill>
                  <a:srgbClr val="002060"/>
                </a:solidFill>
                <a:latin typeface="Corbel" pitchFamily="34" charset="0"/>
              </a:rPr>
              <a:t>EmpRegistration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forms.Form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):</a:t>
            </a:r>
          </a:p>
          <a:p>
            <a:pPr>
              <a:buNone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name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=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forms.</a:t>
            </a:r>
            <a:r>
              <a:rPr lang="en-US" sz="2400" b="1" dirty="0" err="1">
                <a:solidFill>
                  <a:srgbClr val="002060"/>
                </a:solidFill>
                <a:latin typeface="Corbel" pitchFamily="34" charset="0"/>
              </a:rPr>
              <a:t>CharField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()  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# no need of </a:t>
            </a:r>
            <a:r>
              <a:rPr lang="en-US" sz="2400" b="1" dirty="0" err="1">
                <a:solidFill>
                  <a:srgbClr val="0070C0"/>
                </a:solidFill>
                <a:latin typeface="Corbel" pitchFamily="34" charset="0"/>
              </a:rPr>
              <a:t>max_length</a:t>
            </a:r>
            <a:endParaRPr lang="en-US" sz="2400" b="1" dirty="0">
              <a:solidFill>
                <a:srgbClr val="0070C0"/>
              </a:solidFill>
              <a:latin typeface="Corbel" pitchFamily="34" charset="0"/>
            </a:endParaRPr>
          </a:p>
          <a:p>
            <a:pPr>
              <a:buNone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email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=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forms.</a:t>
            </a:r>
            <a:r>
              <a:rPr lang="en-US" sz="2400" b="1" dirty="0" err="1">
                <a:solidFill>
                  <a:srgbClr val="002060"/>
                </a:solidFill>
                <a:latin typeface="Corbel" pitchFamily="34" charset="0"/>
              </a:rPr>
              <a:t>EmailField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()</a:t>
            </a:r>
            <a:endParaRPr lang="en-IN" sz="24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Creating </a:t>
            </a:r>
            <a:r>
              <a:rPr lang="en-US" sz="3200" b="1" dirty="0" err="1">
                <a:latin typeface="Corbel" pitchFamily="34" charset="0"/>
              </a:rPr>
              <a:t>Django</a:t>
            </a:r>
            <a:r>
              <a:rPr lang="en-US" sz="3200" b="1" dirty="0">
                <a:latin typeface="Corbel" pitchFamily="34" charset="0"/>
              </a:rPr>
              <a:t> Forms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orbel" pitchFamily="34" charset="0"/>
              </a:rPr>
              <a:t>When the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previous form </a:t>
            </a:r>
            <a:r>
              <a:rPr lang="en-US" sz="2400" dirty="0">
                <a:latin typeface="Corbel" pitchFamily="34" charset="0"/>
              </a:rPr>
              <a:t>will be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rendered</a:t>
            </a:r>
            <a:r>
              <a:rPr lang="en-US" sz="2400" dirty="0">
                <a:latin typeface="Corbel" pitchFamily="34" charset="0"/>
              </a:rPr>
              <a:t> by the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template</a:t>
            </a:r>
            <a:r>
              <a:rPr lang="en-US" sz="2400" dirty="0">
                <a:latin typeface="Corbel" pitchFamily="34" charset="0"/>
              </a:rPr>
              <a:t> then it will be c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onverted</a:t>
            </a:r>
            <a:r>
              <a:rPr lang="en-US" sz="2400" dirty="0">
                <a:latin typeface="Corbel" pitchFamily="34" charset="0"/>
              </a:rPr>
              <a:t> to the following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HTML code:</a:t>
            </a:r>
          </a:p>
          <a:p>
            <a:pPr>
              <a:buNone/>
            </a:pPr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&lt;</a:t>
            </a:r>
            <a:r>
              <a:rPr lang="en-US" sz="2200" b="1" dirty="0" err="1">
                <a:solidFill>
                  <a:srgbClr val="C00000"/>
                </a:solidFill>
                <a:latin typeface="Corbel" pitchFamily="34" charset="0"/>
              </a:rPr>
              <a:t>tr</a:t>
            </a:r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&gt;</a:t>
            </a:r>
          </a:p>
          <a:p>
            <a:pPr>
              <a:buNone/>
            </a:pPr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	&lt;</a:t>
            </a:r>
            <a:r>
              <a:rPr lang="en-US" sz="2200" b="1" dirty="0" err="1">
                <a:solidFill>
                  <a:srgbClr val="C00000"/>
                </a:solidFill>
                <a:latin typeface="Corbel" pitchFamily="34" charset="0"/>
              </a:rPr>
              <a:t>th</a:t>
            </a:r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&gt;&lt;label for=“</a:t>
            </a:r>
            <a:r>
              <a:rPr lang="en-US" sz="2200" b="1" dirty="0" err="1">
                <a:solidFill>
                  <a:srgbClr val="C00000"/>
                </a:solidFill>
                <a:latin typeface="Corbel" pitchFamily="34" charset="0"/>
              </a:rPr>
              <a:t>id_name</a:t>
            </a:r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”&gt;</a:t>
            </a:r>
            <a:r>
              <a:rPr lang="en-US" sz="2200" b="1" dirty="0">
                <a:solidFill>
                  <a:srgbClr val="0070C0"/>
                </a:solidFill>
                <a:latin typeface="Corbel" pitchFamily="34" charset="0"/>
              </a:rPr>
              <a:t>Name:</a:t>
            </a:r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&lt;/label&gt;&lt;/</a:t>
            </a:r>
            <a:r>
              <a:rPr lang="en-US" sz="2200" b="1" dirty="0" err="1">
                <a:solidFill>
                  <a:srgbClr val="C00000"/>
                </a:solidFill>
                <a:latin typeface="Corbel" pitchFamily="34" charset="0"/>
              </a:rPr>
              <a:t>th</a:t>
            </a:r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&gt;</a:t>
            </a:r>
          </a:p>
          <a:p>
            <a:pPr>
              <a:buNone/>
            </a:pPr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	&lt;td&gt;&lt;input type=‘text’ name=‘name’ required id=‘</a:t>
            </a:r>
            <a:r>
              <a:rPr lang="en-US" sz="2200" b="1" dirty="0" err="1">
                <a:solidFill>
                  <a:srgbClr val="C00000"/>
                </a:solidFill>
                <a:latin typeface="Corbel" pitchFamily="34" charset="0"/>
              </a:rPr>
              <a:t>id_name</a:t>
            </a:r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’&gt;&lt;/td&gt;</a:t>
            </a:r>
          </a:p>
          <a:p>
            <a:pPr>
              <a:buNone/>
            </a:pPr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&lt;/</a:t>
            </a:r>
            <a:r>
              <a:rPr lang="en-US" sz="2200" b="1" dirty="0" err="1">
                <a:solidFill>
                  <a:srgbClr val="C00000"/>
                </a:solidFill>
                <a:latin typeface="Corbel" pitchFamily="34" charset="0"/>
              </a:rPr>
              <a:t>tr</a:t>
            </a:r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&gt;</a:t>
            </a:r>
          </a:p>
          <a:p>
            <a:pPr>
              <a:buNone/>
            </a:pPr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&lt;</a:t>
            </a:r>
            <a:r>
              <a:rPr lang="en-US" sz="2200" b="1" dirty="0" err="1">
                <a:solidFill>
                  <a:srgbClr val="C00000"/>
                </a:solidFill>
                <a:latin typeface="Corbel" pitchFamily="34" charset="0"/>
              </a:rPr>
              <a:t>tr</a:t>
            </a:r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&gt;</a:t>
            </a:r>
          </a:p>
          <a:p>
            <a:pPr>
              <a:buNone/>
            </a:pPr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	&lt;</a:t>
            </a:r>
            <a:r>
              <a:rPr lang="en-US" sz="2200" b="1" dirty="0" err="1">
                <a:solidFill>
                  <a:srgbClr val="C00000"/>
                </a:solidFill>
                <a:latin typeface="Corbel" pitchFamily="34" charset="0"/>
              </a:rPr>
              <a:t>th</a:t>
            </a:r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&gt;&lt;label for=“</a:t>
            </a:r>
            <a:r>
              <a:rPr lang="en-US" sz="2200" b="1" dirty="0" err="1">
                <a:solidFill>
                  <a:srgbClr val="C00000"/>
                </a:solidFill>
                <a:latin typeface="Corbel" pitchFamily="34" charset="0"/>
              </a:rPr>
              <a:t>id_email</a:t>
            </a:r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”&gt;</a:t>
            </a:r>
            <a:r>
              <a:rPr lang="en-US" sz="2200" b="1" dirty="0">
                <a:solidFill>
                  <a:srgbClr val="0070C0"/>
                </a:solidFill>
                <a:latin typeface="Corbel" pitchFamily="34" charset="0"/>
              </a:rPr>
              <a:t>Email:</a:t>
            </a:r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&lt;/label&gt;&lt;/</a:t>
            </a:r>
            <a:r>
              <a:rPr lang="en-US" sz="2200" b="1" dirty="0" err="1">
                <a:solidFill>
                  <a:srgbClr val="C00000"/>
                </a:solidFill>
                <a:latin typeface="Corbel" pitchFamily="34" charset="0"/>
              </a:rPr>
              <a:t>th</a:t>
            </a:r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&gt;</a:t>
            </a:r>
          </a:p>
          <a:p>
            <a:pPr>
              <a:buNone/>
            </a:pPr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	&lt;td&gt;&lt;input type=‘email’ name=‘email’ required id=‘</a:t>
            </a:r>
            <a:r>
              <a:rPr lang="en-US" sz="2200" b="1" dirty="0" err="1">
                <a:solidFill>
                  <a:srgbClr val="C00000"/>
                </a:solidFill>
                <a:latin typeface="Corbel" pitchFamily="34" charset="0"/>
              </a:rPr>
              <a:t>id_email</a:t>
            </a:r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’&gt;&lt;/td&gt;</a:t>
            </a:r>
          </a:p>
          <a:p>
            <a:pPr>
              <a:buNone/>
            </a:pPr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&lt;/</a:t>
            </a:r>
            <a:r>
              <a:rPr lang="en-US" sz="2200" b="1" dirty="0" err="1">
                <a:solidFill>
                  <a:srgbClr val="C00000"/>
                </a:solidFill>
                <a:latin typeface="Corbel" pitchFamily="34" charset="0"/>
              </a:rPr>
              <a:t>tr</a:t>
            </a:r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&gt;</a:t>
            </a:r>
          </a:p>
          <a:p>
            <a:endParaRPr lang="en-US" sz="2400" b="1" dirty="0">
              <a:solidFill>
                <a:srgbClr val="002060"/>
              </a:solidFill>
              <a:latin typeface="Corbel" pitchFamily="34" charset="0"/>
            </a:endParaRPr>
          </a:p>
          <a:p>
            <a:endParaRPr lang="en-IN" sz="2400" b="1" dirty="0">
              <a:solidFill>
                <a:srgbClr val="002060"/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Displaying </a:t>
            </a:r>
            <a:r>
              <a:rPr lang="en-US" sz="3200" b="1" dirty="0" err="1">
                <a:latin typeface="Corbel" pitchFamily="34" charset="0"/>
              </a:rPr>
              <a:t>Django</a:t>
            </a:r>
            <a:r>
              <a:rPr lang="en-US" sz="3200" b="1" dirty="0">
                <a:latin typeface="Corbel" pitchFamily="34" charset="0"/>
              </a:rPr>
              <a:t> Forms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orbel" pitchFamily="34" charset="0"/>
              </a:rPr>
              <a:t>By just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creating</a:t>
            </a:r>
            <a:r>
              <a:rPr lang="en-US" sz="2400" dirty="0">
                <a:latin typeface="Corbel" pitchFamily="34" charset="0"/>
              </a:rPr>
              <a:t> the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Form class </a:t>
            </a:r>
            <a:r>
              <a:rPr lang="en-US" sz="2400" dirty="0">
                <a:latin typeface="Corbel" pitchFamily="34" charset="0"/>
              </a:rPr>
              <a:t>, our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form </a:t>
            </a:r>
            <a:r>
              <a:rPr lang="en-US" sz="2400" dirty="0">
                <a:latin typeface="Corbel" pitchFamily="34" charset="0"/>
              </a:rPr>
              <a:t>will not be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rendered</a:t>
            </a:r>
            <a:r>
              <a:rPr lang="en-US" sz="2400" dirty="0">
                <a:latin typeface="Corbel" pitchFamily="34" charset="0"/>
              </a:rPr>
              <a:t> , rather </a:t>
            </a:r>
            <a:r>
              <a:rPr lang="en-US" sz="2400" b="1" dirty="0">
                <a:solidFill>
                  <a:schemeClr val="accent1"/>
                </a:solidFill>
                <a:latin typeface="Corbel" pitchFamily="34" charset="0"/>
              </a:rPr>
              <a:t>we need to take 2 steps </a:t>
            </a:r>
            <a:r>
              <a:rPr lang="en-US" sz="2400" dirty="0">
                <a:latin typeface="Corbel" pitchFamily="34" charset="0"/>
              </a:rPr>
              <a:t>to 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render it </a:t>
            </a:r>
            <a:r>
              <a:rPr lang="en-US" sz="2400" dirty="0">
                <a:latin typeface="Corbel" pitchFamily="34" charset="0"/>
              </a:rPr>
              <a:t>i.e.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display it </a:t>
            </a:r>
            <a:r>
              <a:rPr lang="en-US" sz="2400" dirty="0">
                <a:latin typeface="Corbel" pitchFamily="34" charset="0"/>
              </a:rPr>
              <a:t>to the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user.</a:t>
            </a:r>
          </a:p>
          <a:p>
            <a:endParaRPr lang="en-US" sz="2400" dirty="0">
              <a:latin typeface="Corbel" pitchFamily="34" charset="0"/>
            </a:endParaRPr>
          </a:p>
          <a:p>
            <a:r>
              <a:rPr lang="en-US" sz="2400" dirty="0">
                <a:latin typeface="Corbel" pitchFamily="34" charset="0"/>
              </a:rPr>
              <a:t>These are:</a:t>
            </a:r>
          </a:p>
          <a:p>
            <a:endParaRPr lang="en-US" sz="2400" b="1" dirty="0">
              <a:solidFill>
                <a:srgbClr val="0070C0"/>
              </a:solidFill>
              <a:latin typeface="Corbel" pitchFamily="34" charset="0"/>
            </a:endParaRPr>
          </a:p>
          <a:p>
            <a:pPr lvl="1"/>
            <a:r>
              <a:rPr lang="en-US" b="1" dirty="0">
                <a:solidFill>
                  <a:srgbClr val="0070C0"/>
                </a:solidFill>
                <a:latin typeface="Corbel" pitchFamily="34" charset="0"/>
              </a:rPr>
              <a:t>Create</a:t>
            </a:r>
            <a:r>
              <a:rPr lang="en-US" dirty="0">
                <a:latin typeface="Corbel" pitchFamily="34" charset="0"/>
              </a:rPr>
              <a:t> an </a:t>
            </a:r>
            <a:r>
              <a:rPr lang="en-US" b="1" dirty="0">
                <a:solidFill>
                  <a:srgbClr val="C00000"/>
                </a:solidFill>
                <a:latin typeface="Corbel" pitchFamily="34" charset="0"/>
              </a:rPr>
              <a:t>object</a:t>
            </a:r>
            <a:r>
              <a:rPr lang="en-US" dirty="0">
                <a:latin typeface="Corbel" pitchFamily="34" charset="0"/>
              </a:rPr>
              <a:t> of the </a:t>
            </a:r>
            <a:r>
              <a:rPr lang="en-US" b="1" dirty="0">
                <a:solidFill>
                  <a:srgbClr val="7030A0"/>
                </a:solidFill>
                <a:latin typeface="Corbel" pitchFamily="34" charset="0"/>
              </a:rPr>
              <a:t>Form class </a:t>
            </a:r>
            <a:r>
              <a:rPr lang="en-US" dirty="0">
                <a:latin typeface="Corbel" pitchFamily="34" charset="0"/>
              </a:rPr>
              <a:t>you have </a:t>
            </a:r>
            <a:r>
              <a:rPr lang="en-US" b="1" dirty="0">
                <a:solidFill>
                  <a:srgbClr val="00B050"/>
                </a:solidFill>
                <a:latin typeface="Corbel" pitchFamily="34" charset="0"/>
              </a:rPr>
              <a:t>defined </a:t>
            </a:r>
            <a:r>
              <a:rPr lang="en-US" dirty="0">
                <a:latin typeface="Corbel" pitchFamily="34" charset="0"/>
              </a:rPr>
              <a:t>and pass it as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context </a:t>
            </a:r>
            <a:r>
              <a:rPr lang="en-US" dirty="0">
                <a:latin typeface="Corbel" pitchFamily="34" charset="0"/>
              </a:rPr>
              <a:t>to the </a:t>
            </a:r>
            <a:r>
              <a:rPr lang="en-US" b="1" dirty="0">
                <a:solidFill>
                  <a:srgbClr val="0070C0"/>
                </a:solidFill>
                <a:latin typeface="Corbel" pitchFamily="34" charset="0"/>
              </a:rPr>
              <a:t>template</a:t>
            </a:r>
          </a:p>
          <a:p>
            <a:endParaRPr lang="en-US" sz="2200" dirty="0">
              <a:latin typeface="Corbel" pitchFamily="34" charset="0"/>
            </a:endParaRPr>
          </a:p>
          <a:p>
            <a:pPr lvl="1"/>
            <a:r>
              <a:rPr lang="en-US" b="1" dirty="0">
                <a:solidFill>
                  <a:srgbClr val="0070C0"/>
                </a:solidFill>
                <a:latin typeface="Corbel" pitchFamily="34" charset="0"/>
              </a:rPr>
              <a:t>Render </a:t>
            </a:r>
            <a:r>
              <a:rPr lang="en-US" dirty="0">
                <a:latin typeface="Corbel" pitchFamily="34" charset="0"/>
              </a:rPr>
              <a:t>the </a:t>
            </a:r>
            <a:r>
              <a:rPr lang="en-US" b="1" dirty="0">
                <a:solidFill>
                  <a:srgbClr val="C00000"/>
                </a:solidFill>
                <a:latin typeface="Corbel" pitchFamily="34" charset="0"/>
              </a:rPr>
              <a:t>Form object </a:t>
            </a:r>
            <a:r>
              <a:rPr lang="en-US" dirty="0">
                <a:latin typeface="Corbel" pitchFamily="34" charset="0"/>
              </a:rPr>
              <a:t>in the </a:t>
            </a:r>
            <a:r>
              <a:rPr lang="en-US" b="1" dirty="0">
                <a:solidFill>
                  <a:srgbClr val="0070C0"/>
                </a:solidFill>
                <a:latin typeface="Corbel" pitchFamily="34" charset="0"/>
              </a:rPr>
              <a:t>template</a:t>
            </a:r>
          </a:p>
          <a:p>
            <a:endParaRPr lang="en-IN" sz="2400" dirty="0"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Creating Form Object In View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Create</a:t>
            </a:r>
            <a:r>
              <a:rPr lang="en-US" sz="2400" dirty="0">
                <a:latin typeface="Corbel" pitchFamily="34" charset="0"/>
              </a:rPr>
              <a:t> a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Form object </a:t>
            </a:r>
            <a:r>
              <a:rPr lang="en-US" sz="2400" dirty="0">
                <a:latin typeface="Corbel" pitchFamily="34" charset="0"/>
              </a:rPr>
              <a:t>in the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views.py </a:t>
            </a:r>
            <a:r>
              <a:rPr lang="en-US" sz="2400" dirty="0">
                <a:latin typeface="Corbel" pitchFamily="34" charset="0"/>
              </a:rPr>
              <a:t>file and then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pass it </a:t>
            </a:r>
            <a:r>
              <a:rPr lang="en-US" sz="2400" dirty="0">
                <a:latin typeface="Corbel" pitchFamily="34" charset="0"/>
              </a:rPr>
              <a:t>as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dictionary value </a:t>
            </a:r>
            <a:r>
              <a:rPr lang="en-US" sz="2400" dirty="0">
                <a:latin typeface="Corbel" pitchFamily="34" charset="0"/>
              </a:rPr>
              <a:t>to the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template.</a:t>
            </a:r>
          </a:p>
          <a:p>
            <a:endParaRPr lang="en-US" sz="2400" b="1" u="sng" dirty="0">
              <a:solidFill>
                <a:srgbClr val="0070C0"/>
              </a:solidFill>
              <a:latin typeface="Corbel" pitchFamily="34" charset="0"/>
            </a:endParaRPr>
          </a:p>
          <a:p>
            <a:r>
              <a:rPr lang="en-US" sz="2400" b="1" u="sng" dirty="0">
                <a:solidFill>
                  <a:srgbClr val="0070C0"/>
                </a:solidFill>
                <a:latin typeface="Corbel" pitchFamily="34" charset="0"/>
              </a:rPr>
              <a:t>Sample Code</a:t>
            </a:r>
            <a:r>
              <a:rPr lang="en-US" sz="2400" dirty="0">
                <a:latin typeface="Corbel" pitchFamily="34" charset="0"/>
              </a:rPr>
              <a:t>:</a:t>
            </a:r>
          </a:p>
          <a:p>
            <a:pPr>
              <a:buNone/>
            </a:pPr>
            <a:r>
              <a:rPr lang="en-US" sz="2200" b="1" dirty="0">
                <a:solidFill>
                  <a:srgbClr val="002060"/>
                </a:solidFill>
                <a:latin typeface="Corbel" pitchFamily="34" charset="0"/>
              </a:rPr>
              <a:t>from .forms import </a:t>
            </a:r>
            <a:r>
              <a:rPr lang="en-US" sz="2200" b="1" dirty="0" err="1">
                <a:solidFill>
                  <a:srgbClr val="002060"/>
                </a:solidFill>
                <a:latin typeface="Corbel" pitchFamily="34" charset="0"/>
              </a:rPr>
              <a:t>EmpRegistration</a:t>
            </a:r>
            <a:endParaRPr lang="en-US" sz="2200" b="1" dirty="0">
              <a:solidFill>
                <a:srgbClr val="002060"/>
              </a:solidFill>
              <a:latin typeface="Corbel" pitchFamily="34" charset="0"/>
            </a:endParaRPr>
          </a:p>
          <a:p>
            <a:pPr>
              <a:buNone/>
            </a:pP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def </a:t>
            </a:r>
            <a:r>
              <a:rPr lang="en-US" sz="22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showForm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(request):</a:t>
            </a:r>
          </a:p>
          <a:p>
            <a:pPr>
              <a:buNone/>
            </a:pP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</a:t>
            </a:r>
            <a:r>
              <a:rPr lang="en-US" sz="2200" b="1" dirty="0" err="1">
                <a:solidFill>
                  <a:srgbClr val="002060"/>
                </a:solidFill>
                <a:latin typeface="Corbel" pitchFamily="34" charset="0"/>
              </a:rPr>
              <a:t>formobj</a:t>
            </a:r>
            <a:r>
              <a:rPr lang="en-US" sz="2200" b="1" dirty="0">
                <a:solidFill>
                  <a:srgbClr val="002060"/>
                </a:solidFill>
                <a:latin typeface="Corbel" pitchFamily="34" charset="0"/>
              </a:rPr>
              <a:t>=</a:t>
            </a:r>
            <a:r>
              <a:rPr lang="en-US" sz="2200" b="1" dirty="0" err="1">
                <a:solidFill>
                  <a:srgbClr val="002060"/>
                </a:solidFill>
                <a:latin typeface="Corbel" pitchFamily="34" charset="0"/>
              </a:rPr>
              <a:t>EmpRegistration</a:t>
            </a:r>
            <a:r>
              <a:rPr lang="en-US" sz="2200" b="1" dirty="0">
                <a:solidFill>
                  <a:srgbClr val="002060"/>
                </a:solidFill>
                <a:latin typeface="Corbel" pitchFamily="34" charset="0"/>
              </a:rPr>
              <a:t>()</a:t>
            </a:r>
          </a:p>
          <a:p>
            <a:pPr>
              <a:buNone/>
            </a:pP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return render (request,’</a:t>
            </a:r>
            <a:r>
              <a:rPr lang="en-US" sz="22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myapp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/showform.html’,</a:t>
            </a:r>
            <a:r>
              <a:rPr lang="en-US" sz="2200" b="1" dirty="0">
                <a:solidFill>
                  <a:srgbClr val="002060"/>
                </a:solidFill>
                <a:latin typeface="Corbel" pitchFamily="34" charset="0"/>
              </a:rPr>
              <a:t>{‘</a:t>
            </a:r>
            <a:r>
              <a:rPr lang="en-US" sz="2200" b="1" dirty="0" err="1">
                <a:solidFill>
                  <a:srgbClr val="002060"/>
                </a:solidFill>
                <a:latin typeface="Corbel" pitchFamily="34" charset="0"/>
              </a:rPr>
              <a:t>regform</a:t>
            </a:r>
            <a:r>
              <a:rPr lang="en-US" sz="2200" b="1" dirty="0">
                <a:solidFill>
                  <a:srgbClr val="002060"/>
                </a:solidFill>
                <a:latin typeface="Corbel" pitchFamily="34" charset="0"/>
              </a:rPr>
              <a:t>’:</a:t>
            </a:r>
            <a:r>
              <a:rPr lang="en-US" sz="2200" b="1" dirty="0" err="1">
                <a:solidFill>
                  <a:srgbClr val="002060"/>
                </a:solidFill>
                <a:latin typeface="Corbel" pitchFamily="34" charset="0"/>
              </a:rPr>
              <a:t>formobj</a:t>
            </a:r>
            <a:r>
              <a:rPr lang="en-US" sz="2200" b="1" dirty="0">
                <a:solidFill>
                  <a:srgbClr val="002060"/>
                </a:solidFill>
                <a:latin typeface="Corbel" pitchFamily="34" charset="0"/>
              </a:rPr>
              <a:t>}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)</a:t>
            </a:r>
            <a:endParaRPr lang="en-IN" sz="22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000" b="1" dirty="0">
                <a:latin typeface="Corbel" pitchFamily="34" charset="0"/>
              </a:rPr>
              <a:t>Render Form Object in Template</a:t>
            </a:r>
            <a:endParaRPr lang="en-IN" sz="30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orbel" pitchFamily="34" charset="0"/>
              </a:rPr>
              <a:t>To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render</a:t>
            </a:r>
            <a:r>
              <a:rPr lang="en-US" sz="2400" dirty="0">
                <a:latin typeface="Corbel" pitchFamily="34" charset="0"/>
              </a:rPr>
              <a:t> the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Form object </a:t>
            </a:r>
            <a:r>
              <a:rPr lang="en-US" sz="2400" dirty="0">
                <a:latin typeface="Corbel" pitchFamily="34" charset="0"/>
              </a:rPr>
              <a:t>in the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template</a:t>
            </a:r>
            <a:r>
              <a:rPr lang="en-US" sz="2400" dirty="0">
                <a:latin typeface="Corbel" pitchFamily="34" charset="0"/>
              </a:rPr>
              <a:t> , we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simply</a:t>
            </a:r>
            <a:r>
              <a:rPr lang="en-US" sz="2400" dirty="0">
                <a:latin typeface="Corbel" pitchFamily="34" charset="0"/>
              </a:rPr>
              <a:t> have to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display it </a:t>
            </a:r>
            <a:r>
              <a:rPr lang="en-US" sz="2400" dirty="0">
                <a:latin typeface="Corbel" pitchFamily="34" charset="0"/>
              </a:rPr>
              <a:t>as a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template variable </a:t>
            </a:r>
            <a:r>
              <a:rPr lang="en-US" sz="2400" dirty="0">
                <a:latin typeface="Corbel" pitchFamily="34" charset="0"/>
              </a:rPr>
              <a:t>as shown below</a:t>
            </a:r>
          </a:p>
          <a:p>
            <a:endParaRPr lang="en-US" sz="2400" b="1" u="sng" dirty="0">
              <a:solidFill>
                <a:srgbClr val="0070C0"/>
              </a:solidFill>
              <a:latin typeface="Corbel" pitchFamily="34" charset="0"/>
            </a:endParaRPr>
          </a:p>
          <a:p>
            <a:r>
              <a:rPr lang="en-US" sz="2400" b="1" u="sng" dirty="0">
                <a:solidFill>
                  <a:srgbClr val="0070C0"/>
                </a:solidFill>
                <a:latin typeface="Corbel" pitchFamily="34" charset="0"/>
              </a:rPr>
              <a:t>Sample Code</a:t>
            </a:r>
            <a:r>
              <a:rPr lang="en-US" sz="2400" dirty="0">
                <a:latin typeface="Corbel" pitchFamily="34" charset="0"/>
              </a:rPr>
              <a:t>:</a:t>
            </a:r>
          </a:p>
          <a:p>
            <a:pPr>
              <a:buNone/>
            </a:pP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&lt;!DOCTYPE&gt;</a:t>
            </a:r>
          </a:p>
          <a:p>
            <a:pPr>
              <a:buNone/>
            </a:pP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&lt;html&gt;</a:t>
            </a:r>
          </a:p>
          <a:p>
            <a:pPr>
              <a:buNone/>
            </a:pP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&lt;head&gt;&lt;title&gt;</a:t>
            </a:r>
            <a:r>
              <a:rPr lang="en-US" sz="22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Reg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Form&lt;/title&gt;&lt;/head&gt;</a:t>
            </a:r>
          </a:p>
          <a:p>
            <a:pPr>
              <a:buNone/>
            </a:pP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&lt;body&gt;</a:t>
            </a:r>
          </a:p>
          <a:p>
            <a:pPr>
              <a:buNone/>
            </a:pP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</a:t>
            </a:r>
            <a:r>
              <a:rPr lang="en-US" sz="2200" b="1" dirty="0">
                <a:solidFill>
                  <a:srgbClr val="002060"/>
                </a:solidFill>
                <a:latin typeface="Corbel" pitchFamily="34" charset="0"/>
              </a:rPr>
              <a:t>{{ </a:t>
            </a:r>
            <a:r>
              <a:rPr lang="en-US" sz="2200" b="1" dirty="0" err="1">
                <a:solidFill>
                  <a:srgbClr val="002060"/>
                </a:solidFill>
                <a:latin typeface="Corbel" pitchFamily="34" charset="0"/>
              </a:rPr>
              <a:t>regform</a:t>
            </a:r>
            <a:r>
              <a:rPr lang="en-US" sz="2200" b="1" dirty="0">
                <a:solidFill>
                  <a:srgbClr val="002060"/>
                </a:solidFill>
                <a:latin typeface="Corbel" pitchFamily="34" charset="0"/>
              </a:rPr>
              <a:t> }}</a:t>
            </a:r>
          </a:p>
          <a:p>
            <a:pPr>
              <a:buNone/>
            </a:pP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&lt;/body&gt;</a:t>
            </a:r>
          </a:p>
          <a:p>
            <a:pPr>
              <a:buNone/>
            </a:pP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&lt;/html&gt;</a:t>
            </a:r>
          </a:p>
          <a:p>
            <a:pPr>
              <a:buNone/>
            </a:pPr>
            <a:endParaRPr lang="en-IN" sz="22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7874</TotalTime>
  <Words>904</Words>
  <Application>Microsoft Office PowerPoint</Application>
  <PresentationFormat>On-screen Show (4:3)</PresentationFormat>
  <Paragraphs>237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Civic</vt:lpstr>
      <vt:lpstr>Slide 1</vt:lpstr>
      <vt:lpstr>Today’s Agenda</vt:lpstr>
      <vt:lpstr>The Django Form Library</vt:lpstr>
      <vt:lpstr>Creating Django Forms</vt:lpstr>
      <vt:lpstr>Creating Django Forms</vt:lpstr>
      <vt:lpstr>Creating Django Forms</vt:lpstr>
      <vt:lpstr>Displaying Django Forms</vt:lpstr>
      <vt:lpstr>Creating Form Object In View</vt:lpstr>
      <vt:lpstr>Render Form Object in Template</vt:lpstr>
      <vt:lpstr>Render Form Object in Template</vt:lpstr>
      <vt:lpstr>Render Form Object in Template</vt:lpstr>
      <vt:lpstr>Few Points To Remember</vt:lpstr>
      <vt:lpstr>Few Points To Remember</vt:lpstr>
      <vt:lpstr>Developing Contact Form</vt:lpstr>
      <vt:lpstr>Performing Initial Steps</vt:lpstr>
      <vt:lpstr>Performing Initial Steps</vt:lpstr>
      <vt:lpstr>Performing Initial Steps</vt:lpstr>
      <vt:lpstr>Performing Initial Steps</vt:lpstr>
      <vt:lpstr>Creating Form Class</vt:lpstr>
      <vt:lpstr>Creating Form Class</vt:lpstr>
      <vt:lpstr>Creating Form Class</vt:lpstr>
      <vt:lpstr>Understanding Our Form Class</vt:lpstr>
      <vt:lpstr>Connecting Form Object  To Views</vt:lpstr>
      <vt:lpstr>The contact( )View Function</vt:lpstr>
      <vt:lpstr>Creating The  show_contact_form.html Page</vt:lpstr>
      <vt:lpstr>Running The App</vt:lpstr>
      <vt:lpstr>Different Form Rendering Options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Windows10</cp:lastModifiedBy>
  <cp:revision>696</cp:revision>
  <dcterms:created xsi:type="dcterms:W3CDTF">2015-12-21T13:46:48Z</dcterms:created>
  <dcterms:modified xsi:type="dcterms:W3CDTF">2022-06-24T11:47:26Z</dcterms:modified>
</cp:coreProperties>
</file>