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702" r:id="rId4"/>
    <p:sldId id="976" r:id="rId5"/>
    <p:sldId id="977" r:id="rId6"/>
    <p:sldId id="978" r:id="rId7"/>
    <p:sldId id="979" r:id="rId8"/>
    <p:sldId id="980" r:id="rId9"/>
    <p:sldId id="981" r:id="rId10"/>
    <p:sldId id="982" r:id="rId11"/>
    <p:sldId id="955" r:id="rId12"/>
    <p:sldId id="983" r:id="rId13"/>
    <p:sldId id="956" r:id="rId14"/>
    <p:sldId id="984" r:id="rId15"/>
    <p:sldId id="985" r:id="rId16"/>
    <p:sldId id="986" r:id="rId17"/>
    <p:sldId id="987" r:id="rId18"/>
    <p:sldId id="957" r:id="rId19"/>
    <p:sldId id="98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A4CE83F-6116-42C6-A5B4-6177C89725B1}"/>
    <pc:docChg chg="modSld">
      <pc:chgData name="Sharma Computer Academy" userId="08476b32c11f4418" providerId="LiveId" clId="{CA4CE83F-6116-42C6-A5B4-6177C89725B1}" dt="2021-05-08T13:25:18.927" v="14"/>
      <pc:docMkLst>
        <pc:docMk/>
      </pc:docMkLst>
      <pc:sldChg chg="modAnim">
        <pc:chgData name="Sharma Computer Academy" userId="08476b32c11f4418" providerId="LiveId" clId="{CA4CE83F-6116-42C6-A5B4-6177C89725B1}" dt="2021-05-08T13:24:03.378" v="2"/>
        <pc:sldMkLst>
          <pc:docMk/>
          <pc:sldMk cId="0" sldId="976"/>
        </pc:sldMkLst>
      </pc:sldChg>
      <pc:sldChg chg="modAnim">
        <pc:chgData name="Sharma Computer Academy" userId="08476b32c11f4418" providerId="LiveId" clId="{CA4CE83F-6116-42C6-A5B4-6177C89725B1}" dt="2021-05-08T13:24:40.202" v="5"/>
        <pc:sldMkLst>
          <pc:docMk/>
          <pc:sldMk cId="0" sldId="979"/>
        </pc:sldMkLst>
      </pc:sldChg>
      <pc:sldChg chg="modAnim">
        <pc:chgData name="Sharma Computer Academy" userId="08476b32c11f4418" providerId="LiveId" clId="{CA4CE83F-6116-42C6-A5B4-6177C89725B1}" dt="2021-05-08T13:24:51.460" v="8"/>
        <pc:sldMkLst>
          <pc:docMk/>
          <pc:sldMk cId="0" sldId="980"/>
        </pc:sldMkLst>
      </pc:sldChg>
      <pc:sldChg chg="modAnim">
        <pc:chgData name="Sharma Computer Academy" userId="08476b32c11f4418" providerId="LiveId" clId="{CA4CE83F-6116-42C6-A5B4-6177C89725B1}" dt="2021-05-08T13:25:03.688" v="11"/>
        <pc:sldMkLst>
          <pc:docMk/>
          <pc:sldMk cId="0" sldId="981"/>
        </pc:sldMkLst>
      </pc:sldChg>
      <pc:sldChg chg="modAnim">
        <pc:chgData name="Sharma Computer Academy" userId="08476b32c11f4418" providerId="LiveId" clId="{CA4CE83F-6116-42C6-A5B4-6177C89725B1}" dt="2021-05-08T13:25:18.927" v="14"/>
        <pc:sldMkLst>
          <pc:docMk/>
          <pc:sldMk cId="0" sldId="9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28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Cleaned Data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When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cleans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data</a:t>
            </a:r>
            <a:r>
              <a:rPr lang="en-IN" sz="2400" dirty="0">
                <a:latin typeface="Corbel" pitchFamily="34" charset="0"/>
              </a:rPr>
              <a:t> it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automatically converts</a:t>
            </a:r>
            <a:r>
              <a:rPr lang="en-IN" sz="2400" dirty="0">
                <a:latin typeface="Corbel" pitchFamily="34" charset="0"/>
              </a:rPr>
              <a:t> data to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appropriate type.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For example,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IntegerField</a:t>
            </a:r>
            <a:r>
              <a:rPr lang="en-IN" sz="2400" dirty="0">
                <a:latin typeface="Corbel" pitchFamily="34" charset="0"/>
              </a:rPr>
              <a:t> data would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converted to </a:t>
            </a:r>
            <a:r>
              <a:rPr lang="en-IN" sz="2400" dirty="0">
                <a:latin typeface="Corbel" pitchFamily="34" charset="0"/>
              </a:rPr>
              <a:t>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integer</a:t>
            </a:r>
            <a:r>
              <a:rPr lang="en-IN" sz="2400" dirty="0">
                <a:latin typeface="Corbel" pitchFamily="34" charset="0"/>
              </a:rPr>
              <a:t>,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data would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converted to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string</a:t>
            </a:r>
            <a:r>
              <a:rPr lang="en-IN" sz="2400" dirty="0">
                <a:latin typeface="Corbel" pitchFamily="34" charset="0"/>
              </a:rPr>
              <a:t>,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BooleanField</a:t>
            </a:r>
            <a:r>
              <a:rPr lang="en-IN" sz="2400" dirty="0">
                <a:latin typeface="Corbel" pitchFamily="34" charset="0"/>
              </a:rPr>
              <a:t> data would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converted to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bool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(True or False) and so on.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Once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data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cleaned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validated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makes it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available</a:t>
            </a:r>
            <a:r>
              <a:rPr lang="en-IN" sz="2400" dirty="0">
                <a:latin typeface="Corbel" pitchFamily="34" charset="0"/>
              </a:rPr>
              <a:t> via </a:t>
            </a:r>
            <a:r>
              <a:rPr lang="en-IN" sz="2400" b="1" u="sng" dirty="0" err="1">
                <a:solidFill>
                  <a:srgbClr val="C00000"/>
                </a:solidFill>
                <a:latin typeface="Corbel" pitchFamily="34" charset="0"/>
              </a:rPr>
              <a:t>cleaned_data</a:t>
            </a:r>
            <a:r>
              <a:rPr lang="en-IN" sz="2400" dirty="0">
                <a:latin typeface="Corbel" pitchFamily="34" charset="0"/>
              </a:rPr>
              <a:t> dictionary.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CSRF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Cross-site request forgery </a:t>
            </a:r>
            <a:r>
              <a:rPr lang="en-IN" sz="2400" dirty="0">
                <a:latin typeface="Corbel" pitchFamily="34" charset="0"/>
              </a:rPr>
              <a:t>(also known as CSRF) is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web security vulnerability</a:t>
            </a:r>
            <a:r>
              <a:rPr lang="en-IN" sz="2400" dirty="0">
                <a:latin typeface="Corbel" pitchFamily="34" charset="0"/>
              </a:rPr>
              <a:t> that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allows an attacker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induce</a:t>
            </a:r>
            <a:r>
              <a:rPr lang="en-IN" sz="2400" dirty="0">
                <a:latin typeface="Corbel" pitchFamily="34" charset="0"/>
              </a:rPr>
              <a:t> users to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perform actions </a:t>
            </a:r>
            <a:r>
              <a:rPr lang="en-IN" sz="2400" dirty="0">
                <a:latin typeface="Corbel" pitchFamily="34" charset="0"/>
              </a:rPr>
              <a:t>that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they do not intend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perform.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In other words </a:t>
            </a:r>
            <a:r>
              <a:rPr lang="en-US" sz="2400" dirty="0">
                <a:latin typeface="Corbel" pitchFamily="34" charset="0"/>
              </a:rPr>
              <a:t>, it </a:t>
            </a:r>
            <a:r>
              <a:rPr lang="en-US" sz="2400" dirty="0" err="1">
                <a:latin typeface="Corbel" pitchFamily="34" charset="0"/>
              </a:rPr>
              <a:t>i</a:t>
            </a:r>
            <a:r>
              <a:rPr lang="en-IN" sz="2400" dirty="0">
                <a:latin typeface="Corbel" pitchFamily="34" charset="0"/>
              </a:rPr>
              <a:t>s 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attack vector </a:t>
            </a:r>
            <a:r>
              <a:rPr lang="en-IN" sz="2400" dirty="0">
                <a:latin typeface="Corbel" pitchFamily="34" charset="0"/>
              </a:rPr>
              <a:t>that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tricks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 into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executing an unwanted action </a:t>
            </a:r>
            <a:r>
              <a:rPr lang="en-IN" sz="2400" dirty="0">
                <a:latin typeface="Corbel" pitchFamily="34" charset="0"/>
              </a:rPr>
              <a:t>in 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application</a:t>
            </a:r>
            <a:r>
              <a:rPr lang="en-IN" sz="2400" dirty="0">
                <a:latin typeface="Corbel" pitchFamily="34" charset="0"/>
              </a:rPr>
              <a:t> to which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user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logged in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CSRF ?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csrf-cross-site-request-forgery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7"/>
            <a:ext cx="9001156" cy="5015643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CSRF Working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Before executing </a:t>
            </a:r>
            <a:r>
              <a:rPr lang="en-IN" sz="2400" dirty="0">
                <a:latin typeface="Corbel" pitchFamily="34" charset="0"/>
              </a:rPr>
              <a:t>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assault</a:t>
            </a:r>
            <a:r>
              <a:rPr lang="en-IN" sz="2400" dirty="0">
                <a:latin typeface="Corbel" pitchFamily="34" charset="0"/>
              </a:rPr>
              <a:t>,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perpetrator</a:t>
            </a:r>
            <a:r>
              <a:rPr lang="en-IN" sz="2400" dirty="0">
                <a:latin typeface="Corbel" pitchFamily="34" charset="0"/>
              </a:rPr>
              <a:t> typically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studies </a:t>
            </a:r>
            <a:r>
              <a:rPr lang="en-IN" sz="2400" dirty="0">
                <a:latin typeface="Corbel" pitchFamily="34" charset="0"/>
              </a:rPr>
              <a:t>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application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order to </a:t>
            </a:r>
            <a:r>
              <a:rPr lang="en-IN" sz="2400" dirty="0">
                <a:latin typeface="Corbel" pitchFamily="34" charset="0"/>
              </a:rPr>
              <a:t>make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forged request </a:t>
            </a:r>
            <a:r>
              <a:rPr lang="en-IN" sz="2400" dirty="0">
                <a:latin typeface="Corbel" pitchFamily="34" charset="0"/>
              </a:rPr>
              <a:t>appear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as legitimate as possible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For example,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typical GET request </a:t>
            </a:r>
            <a:r>
              <a:rPr lang="en-IN" sz="2400" dirty="0">
                <a:latin typeface="Corbel" pitchFamily="34" charset="0"/>
              </a:rPr>
              <a:t>for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Rs 10000 bank transfer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might look like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IN" sz="22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GET http://netbank.com/transfer.do?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acct=PersonB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&amp;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amount=10000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HTTP/1.1</a:t>
            </a:r>
          </a:p>
          <a:p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CSRF Working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hacker can modify </a:t>
            </a:r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script</a:t>
            </a:r>
            <a:r>
              <a:rPr lang="en-IN" sz="2400" dirty="0">
                <a:latin typeface="Corbel" pitchFamily="34" charset="0"/>
              </a:rPr>
              <a:t> so it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results</a:t>
            </a:r>
            <a:r>
              <a:rPr lang="en-IN" sz="2400" dirty="0">
                <a:latin typeface="Corbel" pitchFamily="34" charset="0"/>
              </a:rPr>
              <a:t> in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Rs 10000 transfer </a:t>
            </a:r>
            <a:r>
              <a:rPr lang="en-IN" sz="2400" dirty="0">
                <a:latin typeface="Corbel" pitchFamily="34" charset="0"/>
              </a:rPr>
              <a:t>to their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own account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Now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malicious request </a:t>
            </a:r>
            <a:r>
              <a:rPr lang="en-IN" sz="2400" dirty="0">
                <a:latin typeface="Corbel" pitchFamily="34" charset="0"/>
              </a:rPr>
              <a:t>might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look like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endParaRPr lang="en-IN" sz="22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22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GET http://netbank.com/transfer.do?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acct=AttackerA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&amp;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amount=10000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HTTP/1.1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CSRF Working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Next</a:t>
            </a:r>
            <a:r>
              <a:rPr lang="en-IN" sz="2400" dirty="0">
                <a:latin typeface="Corbel" pitchFamily="34" charset="0"/>
              </a:rPr>
              <a:t>, he can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distribute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hyperlink</a:t>
            </a:r>
            <a:r>
              <a:rPr lang="en-IN" sz="2400" dirty="0">
                <a:latin typeface="Corbel" pitchFamily="34" charset="0"/>
              </a:rPr>
              <a:t> via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email</a:t>
            </a:r>
            <a:r>
              <a:rPr lang="en-IN" sz="2400" dirty="0">
                <a:latin typeface="Corbel" pitchFamily="34" charset="0"/>
              </a:rPr>
              <a:t> to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large number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bank customers.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Those</a:t>
            </a:r>
            <a:r>
              <a:rPr lang="en-IN" sz="2400" dirty="0">
                <a:latin typeface="Corbel" pitchFamily="34" charset="0"/>
              </a:rPr>
              <a:t> who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click on the link </a:t>
            </a:r>
            <a:r>
              <a:rPr lang="en-IN" sz="2400" dirty="0">
                <a:latin typeface="Corbel" pitchFamily="34" charset="0"/>
              </a:rPr>
              <a:t>while </a:t>
            </a:r>
            <a:r>
              <a:rPr lang="en-IN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logged into their bank account </a:t>
            </a:r>
            <a:r>
              <a:rPr lang="en-IN" sz="2400" dirty="0">
                <a:latin typeface="Corbel" pitchFamily="34" charset="0"/>
              </a:rPr>
              <a:t>will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unintentionally initiate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Rs 1000 transfer.</a:t>
            </a:r>
            <a:endParaRPr lang="en-IN" sz="2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CSRF Working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Note that </a:t>
            </a:r>
            <a:r>
              <a:rPr lang="en-IN" sz="2400" dirty="0">
                <a:latin typeface="Corbel" pitchFamily="34" charset="0"/>
              </a:rPr>
              <a:t>if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bank’s website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only using POST requests</a:t>
            </a:r>
            <a:r>
              <a:rPr lang="en-IN" sz="2400" dirty="0">
                <a:latin typeface="Corbel" pitchFamily="34" charset="0"/>
              </a:rPr>
              <a:t>, it’s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impossible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frame malicious requests </a:t>
            </a:r>
            <a:r>
              <a:rPr lang="en-IN" sz="2400" dirty="0">
                <a:latin typeface="Corbel" pitchFamily="34" charset="0"/>
              </a:rPr>
              <a:t>using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&lt;a&gt;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tag.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However</a:t>
            </a:r>
            <a:r>
              <a:rPr lang="en-IN" sz="2400" dirty="0">
                <a:latin typeface="Corbel" pitchFamily="34" charset="0"/>
              </a:rPr>
              <a:t>,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attack could be delivered </a:t>
            </a:r>
            <a:r>
              <a:rPr lang="en-IN" sz="2400" dirty="0">
                <a:latin typeface="Corbel" pitchFamily="34" charset="0"/>
              </a:rPr>
              <a:t>in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&lt;form&gt; tag </a:t>
            </a:r>
            <a:r>
              <a:rPr lang="en-IN" sz="2400" dirty="0">
                <a:latin typeface="Corbel" pitchFamily="34" charset="0"/>
              </a:rPr>
              <a:t>with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automatic execution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embedded JavaScript.</a:t>
            </a:r>
            <a:endParaRPr lang="en-IN" sz="2200" b="1" dirty="0">
              <a:solidFill>
                <a:schemeClr val="accent1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CSRF Working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This </a:t>
            </a:r>
            <a:r>
              <a:rPr lang="en-IN" sz="2400" dirty="0">
                <a:latin typeface="Corbel" pitchFamily="34" charset="0"/>
              </a:rPr>
              <a:t>is how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such a form </a:t>
            </a:r>
            <a:r>
              <a:rPr lang="en-IN" sz="2400" dirty="0">
                <a:latin typeface="Corbel" pitchFamily="34" charset="0"/>
              </a:rPr>
              <a:t>may look like:</a:t>
            </a:r>
          </a:p>
          <a:p>
            <a:pPr>
              <a:buNone/>
            </a:pPr>
            <a:endParaRPr lang="en-IN" sz="2200" b="1" dirty="0"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&lt;body 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onload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="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document.forms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[0].submit()"&gt; </a:t>
            </a:r>
          </a:p>
          <a:p>
            <a:pPr>
              <a:buNone/>
            </a:pP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&lt;form action=http://netbank.com/transfer.do method="POST"&gt;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&lt;input type="hidden" name="acct" value="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AttackerA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"/&gt; 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    &lt;input type="hidden" name="amount" value=“Rs 10000"/&gt; 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&lt;input type="submit" value="View my pictures!"/&gt; </a:t>
            </a:r>
          </a:p>
          <a:p>
            <a:pPr>
              <a:buNone/>
            </a:pP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&lt;/form&gt; 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&lt;/body&gt;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>
                <a:latin typeface="Corbel" pitchFamily="34" charset="0"/>
              </a:rPr>
              <a:t>Django’s</a:t>
            </a:r>
            <a:r>
              <a:rPr lang="en-US" sz="3200" b="1" dirty="0">
                <a:latin typeface="Corbel" pitchFamily="34" charset="0"/>
              </a:rPr>
              <a:t> CSRF Token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provides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built in mechanism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prevent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 from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CSRF attacks.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forces us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use a tag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csrf_token</a:t>
            </a:r>
            <a:r>
              <a:rPr lang="en-IN" sz="2400" dirty="0">
                <a:latin typeface="Corbel" pitchFamily="34" charset="0"/>
              </a:rPr>
              <a:t> in any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template </a:t>
            </a:r>
            <a:r>
              <a:rPr lang="en-IN" sz="2400" dirty="0">
                <a:latin typeface="Corbel" pitchFamily="34" charset="0"/>
              </a:rPr>
              <a:t>that uses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POST</a:t>
            </a:r>
            <a:r>
              <a:rPr lang="en-IN" sz="2400" dirty="0">
                <a:latin typeface="Corbel" pitchFamily="34" charset="0"/>
              </a:rPr>
              <a:t> form, inside 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&lt;form&gt;</a:t>
            </a:r>
            <a:r>
              <a:rPr lang="en-IN" sz="2400" dirty="0">
                <a:latin typeface="Corbel" pitchFamily="34" charset="0"/>
              </a:rPr>
              <a:t> element.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</a:t>
            </a: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 method="post"&gt;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csrf_token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>
                <a:latin typeface="Corbel" pitchFamily="34" charset="0"/>
              </a:rPr>
              <a:t>Django’s</a:t>
            </a:r>
            <a:r>
              <a:rPr lang="en-US" sz="3200" b="1" dirty="0">
                <a:latin typeface="Corbel" pitchFamily="34" charset="0"/>
              </a:rPr>
              <a:t> CSRF Token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If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 does not have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csrf_token</a:t>
            </a:r>
            <a:r>
              <a:rPr lang="en-IN" sz="2400" dirty="0">
                <a:latin typeface="Corbel" pitchFamily="34" charset="0"/>
              </a:rPr>
              <a:t> then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simply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throws a HTTP error </a:t>
            </a:r>
            <a:r>
              <a:rPr lang="en-IN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403</a:t>
            </a:r>
            <a:r>
              <a:rPr lang="en-US" sz="2400" dirty="0">
                <a:latin typeface="Corbel" pitchFamily="34" charset="0"/>
              </a:rPr>
              <a:t> when we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submit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form, </a:t>
            </a:r>
            <a:r>
              <a:rPr lang="en-US" sz="2400" dirty="0">
                <a:latin typeface="Corbel" pitchFamily="34" charset="0"/>
              </a:rPr>
              <a:t>as sown below: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Forbidden (403) CSRF verification failed. Request aborted.</a:t>
            </a:r>
            <a:endParaRPr lang="en-US" sz="2400" b="1" i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Getting Form Data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Validating Data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Getting Cleaned Data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CSRF Protection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Getting Form Data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access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 data </a:t>
            </a:r>
            <a:r>
              <a:rPr lang="en-US" sz="2400" dirty="0">
                <a:latin typeface="Corbel" pitchFamily="34" charset="0"/>
              </a:rPr>
              <a:t>we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must understand </a:t>
            </a:r>
            <a:r>
              <a:rPr lang="en-US" sz="2400" dirty="0">
                <a:latin typeface="Corbel" pitchFamily="34" charset="0"/>
              </a:rPr>
              <a:t>few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terminologies: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Bounded</a:t>
            </a:r>
            <a:r>
              <a:rPr lang="en-US" b="1" dirty="0">
                <a:latin typeface="Corbel" pitchFamily="34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Unbounded</a:t>
            </a:r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Form</a:t>
            </a:r>
          </a:p>
          <a:p>
            <a:endParaRPr lang="en-US" sz="2200" b="1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Validating Data</a:t>
            </a:r>
          </a:p>
          <a:p>
            <a:endParaRPr lang="en-US" sz="2200" b="1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Cleaned Data</a:t>
            </a:r>
          </a:p>
          <a:p>
            <a:pPr lvl="1"/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CSRF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Bounded And Unbounded Form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unbound form </a:t>
            </a:r>
            <a:r>
              <a:rPr lang="en-IN" sz="2400" dirty="0">
                <a:latin typeface="Corbel" pitchFamily="34" charset="0"/>
              </a:rPr>
              <a:t>has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no data associated </a:t>
            </a:r>
            <a:r>
              <a:rPr lang="en-IN" sz="2400" dirty="0">
                <a:latin typeface="Corbel" pitchFamily="34" charset="0"/>
              </a:rPr>
              <a:t>with it. When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rendered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, it will be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empty</a:t>
            </a:r>
            <a:r>
              <a:rPr lang="en-IN" sz="2400" dirty="0">
                <a:latin typeface="Corbel" pitchFamily="34" charset="0"/>
              </a:rPr>
              <a:t> or will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 default values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bound form </a:t>
            </a:r>
            <a:r>
              <a:rPr lang="en-IN" sz="2400" dirty="0">
                <a:latin typeface="Corbel" pitchFamily="34" charset="0"/>
              </a:rPr>
              <a:t>has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submitted data</a:t>
            </a:r>
            <a:r>
              <a:rPr lang="en-IN" sz="2400" dirty="0">
                <a:latin typeface="Corbel" pitchFamily="34" charset="0"/>
              </a:rPr>
              <a:t>, and hence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can be used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tell</a:t>
            </a:r>
            <a:r>
              <a:rPr lang="en-IN" sz="2400" dirty="0">
                <a:latin typeface="Corbel" pitchFamily="34" charset="0"/>
              </a:rPr>
              <a:t> if that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data is valid</a:t>
            </a:r>
            <a:r>
              <a:rPr lang="en-IN" sz="2400" dirty="0">
                <a:latin typeface="Corbel" pitchFamily="34" charset="0"/>
              </a:rPr>
              <a:t>. If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invalid bound form </a:t>
            </a:r>
            <a:r>
              <a:rPr lang="en-IN" sz="2400" dirty="0">
                <a:latin typeface="Corbel" pitchFamily="34" charset="0"/>
              </a:rPr>
              <a:t>is rendered, it can include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inline error messages </a:t>
            </a:r>
            <a:r>
              <a:rPr lang="en-IN" sz="2400" dirty="0">
                <a:latin typeface="Corbel" pitchFamily="34" charset="0"/>
              </a:rPr>
              <a:t>telling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 what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 to correct.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form’s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is_bound</a:t>
            </a:r>
            <a:r>
              <a:rPr lang="en-IN" sz="2400" dirty="0">
                <a:latin typeface="Corbel" pitchFamily="34" charset="0"/>
              </a:rPr>
              <a:t> attribute will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tell us </a:t>
            </a:r>
            <a:r>
              <a:rPr lang="en-IN" sz="2400" dirty="0">
                <a:latin typeface="Corbel" pitchFamily="34" charset="0"/>
              </a:rPr>
              <a:t>whether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 has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data bound </a:t>
            </a:r>
            <a:r>
              <a:rPr lang="en-IN" sz="2400" dirty="0">
                <a:latin typeface="Corbel" pitchFamily="34" charset="0"/>
              </a:rPr>
              <a:t>to it 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not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Validating Data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When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users</a:t>
            </a:r>
            <a:r>
              <a:rPr lang="en-IN" sz="2400" dirty="0">
                <a:latin typeface="Corbel" pitchFamily="34" charset="0"/>
              </a:rPr>
              <a:t> have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completely filled form</a:t>
            </a:r>
            <a:r>
              <a:rPr lang="en-IN" sz="2400" dirty="0">
                <a:latin typeface="Corbel" pitchFamily="34" charset="0"/>
              </a:rPr>
              <a:t>, they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submit</a:t>
            </a:r>
            <a:r>
              <a:rPr lang="en-IN" sz="2400" dirty="0">
                <a:latin typeface="Corbel" pitchFamily="34" charset="0"/>
              </a:rPr>
              <a:t> it.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data </a:t>
            </a:r>
            <a:r>
              <a:rPr lang="en-IN" sz="2400" dirty="0">
                <a:latin typeface="Corbel" pitchFamily="34" charset="0"/>
              </a:rPr>
              <a:t>received by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server</a:t>
            </a:r>
            <a:r>
              <a:rPr lang="en-IN" sz="2400" dirty="0">
                <a:latin typeface="Corbel" pitchFamily="34" charset="0"/>
              </a:rPr>
              <a:t> needs to be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validated.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Here,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validation</a:t>
            </a:r>
            <a:r>
              <a:rPr lang="en-IN" sz="2400" dirty="0">
                <a:latin typeface="Corbel" pitchFamily="34" charset="0"/>
              </a:rPr>
              <a:t> means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all kinds of things</a:t>
            </a:r>
            <a:r>
              <a:rPr lang="en-IN" sz="2400" dirty="0">
                <a:latin typeface="Corbel" pitchFamily="34" charset="0"/>
              </a:rPr>
              <a:t>. Like,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lvl="1" fontAlgn="base"/>
            <a:endParaRPr lang="en-IN" sz="1900" dirty="0">
              <a:latin typeface="Corbel" pitchFamily="34" charset="0"/>
            </a:endParaRPr>
          </a:p>
          <a:p>
            <a:pPr lvl="1" fontAlgn="base"/>
            <a:r>
              <a:rPr lang="en-IN" b="1" dirty="0">
                <a:latin typeface="Corbel" pitchFamily="34" charset="0"/>
              </a:rPr>
              <a:t>If it is a valid email or not.</a:t>
            </a:r>
          </a:p>
          <a:p>
            <a:pPr lvl="1" fontAlgn="base"/>
            <a:endParaRPr lang="en-IN" b="1" dirty="0">
              <a:latin typeface="Corbel" pitchFamily="34" charset="0"/>
            </a:endParaRPr>
          </a:p>
          <a:p>
            <a:pPr lvl="1" fontAlgn="base"/>
            <a:r>
              <a:rPr lang="en-IN" b="1" dirty="0">
                <a:latin typeface="Corbel" pitchFamily="34" charset="0"/>
              </a:rPr>
              <a:t>The passwords matches with re-entered passwords or not.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Validating Data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When we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validate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 data</a:t>
            </a:r>
            <a:r>
              <a:rPr lang="en-IN" sz="2400" dirty="0">
                <a:latin typeface="Corbel" pitchFamily="34" charset="0"/>
              </a:rPr>
              <a:t>, we 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actually converting </a:t>
            </a:r>
            <a:r>
              <a:rPr lang="en-IN" sz="2400" dirty="0">
                <a:latin typeface="Corbel" pitchFamily="34" charset="0"/>
              </a:rPr>
              <a:t>them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python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datatypes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Then</a:t>
            </a:r>
            <a:r>
              <a:rPr lang="en-IN" sz="2400" dirty="0">
                <a:latin typeface="Corbel" pitchFamily="34" charset="0"/>
              </a:rPr>
              <a:t> we can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store them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validation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necessary</a:t>
            </a:r>
            <a:r>
              <a:rPr lang="en-IN" sz="2400" dirty="0">
                <a:latin typeface="Corbel" pitchFamily="34" charset="0"/>
              </a:rPr>
              <a:t> since it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adds</a:t>
            </a:r>
            <a:r>
              <a:rPr lang="en-IN" sz="2400" dirty="0">
                <a:latin typeface="Corbel" pitchFamily="34" charset="0"/>
              </a:rPr>
              <a:t> that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layer of security </a:t>
            </a:r>
            <a:r>
              <a:rPr lang="en-IN" sz="2400" dirty="0">
                <a:latin typeface="Corbel" pitchFamily="34" charset="0"/>
              </a:rPr>
              <a:t>where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unethical data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cannot harm </a:t>
            </a:r>
            <a:r>
              <a:rPr lang="en-IN" sz="2400" dirty="0">
                <a:latin typeface="Corbel" pitchFamily="34" charset="0"/>
              </a:rPr>
              <a:t>our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How To Validate Form Data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There 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different ways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 validation </a:t>
            </a:r>
            <a:r>
              <a:rPr lang="en-IN" sz="2400" dirty="0">
                <a:latin typeface="Corbel" pitchFamily="34" charset="0"/>
              </a:rPr>
              <a:t>we can use , like: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lvl="1" fontAlgn="base"/>
            <a:r>
              <a:rPr lang="en-US" b="1" dirty="0">
                <a:latin typeface="Corbel" pitchFamily="34" charset="0"/>
              </a:rPr>
              <a:t>Validating entire form at once</a:t>
            </a:r>
          </a:p>
          <a:p>
            <a:pPr fontAlgn="base"/>
            <a:endParaRPr lang="en-US" sz="2200" b="1" dirty="0">
              <a:latin typeface="Corbel" pitchFamily="34" charset="0"/>
            </a:endParaRPr>
          </a:p>
          <a:p>
            <a:pPr lvl="1" fontAlgn="base"/>
            <a:r>
              <a:rPr lang="en-US" b="1" dirty="0">
                <a:latin typeface="Corbel" pitchFamily="34" charset="0"/>
              </a:rPr>
              <a:t>Validating a particular field</a:t>
            </a:r>
          </a:p>
          <a:p>
            <a:pPr fontAlgn="base"/>
            <a:endParaRPr lang="en-US" sz="2200" b="1" dirty="0">
              <a:latin typeface="Corbel" pitchFamily="34" charset="0"/>
            </a:endParaRPr>
          </a:p>
          <a:p>
            <a:pPr lvl="1" fontAlgn="base"/>
            <a:r>
              <a:rPr lang="en-US" b="1" dirty="0">
                <a:latin typeface="Corbel" pitchFamily="34" charset="0"/>
              </a:rPr>
              <a:t>Validation using </a:t>
            </a:r>
            <a:r>
              <a:rPr lang="en-US" b="1" dirty="0" err="1">
                <a:latin typeface="Corbel" pitchFamily="34" charset="0"/>
              </a:rPr>
              <a:t>validators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Validating Entire Form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provides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built-in methods </a:t>
            </a:r>
            <a:r>
              <a:rPr lang="en-IN" sz="2400" dirty="0">
                <a:latin typeface="Corbel" pitchFamily="34" charset="0"/>
              </a:rPr>
              <a:t>to validate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 data automatically</a:t>
            </a:r>
            <a:r>
              <a:rPr lang="en-IN" sz="2400" dirty="0">
                <a:latin typeface="Corbel" pitchFamily="34" charset="0"/>
              </a:rPr>
              <a:t> and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popular method </a:t>
            </a:r>
            <a:r>
              <a:rPr lang="en-IN" sz="2400" dirty="0">
                <a:latin typeface="Corbel" pitchFamily="34" charset="0"/>
              </a:rPr>
              <a:t>for this is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is_valid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()</a:t>
            </a:r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is_valid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method is used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perform validation </a:t>
            </a:r>
            <a:r>
              <a:rPr lang="en-IN" sz="2400" dirty="0">
                <a:latin typeface="Corbel" pitchFamily="34" charset="0"/>
              </a:rPr>
              <a:t>for each field of the form, it is defined in </a:t>
            </a:r>
            <a:r>
              <a:rPr lang="en-IN" sz="2400" dirty="0" err="1"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 class.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It returns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True</a:t>
            </a:r>
            <a:r>
              <a:rPr lang="en-IN" sz="2400" dirty="0">
                <a:latin typeface="Corbel" pitchFamily="34" charset="0"/>
              </a:rPr>
              <a:t> if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 is valid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place all data </a:t>
            </a:r>
            <a:r>
              <a:rPr lang="en-IN" sz="2400" dirty="0">
                <a:latin typeface="Corbel" pitchFamily="34" charset="0"/>
              </a:rPr>
              <a:t>into 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cleaned_data</a:t>
            </a:r>
            <a:r>
              <a:rPr lang="en-IN" sz="2400" dirty="0">
                <a:latin typeface="Corbel" pitchFamily="34" charset="0"/>
              </a:rPr>
              <a:t> attribute.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Cleaned Data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Any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data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user submits </a:t>
            </a:r>
            <a:r>
              <a:rPr lang="en-IN" sz="2400" dirty="0">
                <a:latin typeface="Corbel" pitchFamily="34" charset="0"/>
              </a:rPr>
              <a:t>through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 will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passed to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server</a:t>
            </a:r>
            <a:r>
              <a:rPr lang="en-IN" sz="2400" dirty="0">
                <a:latin typeface="Corbel" pitchFamily="34" charset="0"/>
              </a:rPr>
              <a:t> as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strings.</a:t>
            </a:r>
            <a:r>
              <a:rPr lang="en-IN" sz="2400" dirty="0">
                <a:latin typeface="Corbel" pitchFamily="34" charset="0"/>
              </a:rPr>
              <a:t>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doesn't matter </a:t>
            </a:r>
            <a:r>
              <a:rPr lang="en-IN" sz="2400" dirty="0">
                <a:latin typeface="Corbel" pitchFamily="34" charset="0"/>
              </a:rPr>
              <a:t>which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type of form field </a:t>
            </a:r>
            <a:r>
              <a:rPr lang="en-IN" sz="2400" dirty="0">
                <a:latin typeface="Corbel" pitchFamily="34" charset="0"/>
              </a:rPr>
              <a:t>was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used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Eventually</a:t>
            </a:r>
            <a:r>
              <a:rPr lang="en-IN" sz="2400" dirty="0">
                <a:latin typeface="Corbel" pitchFamily="34" charset="0"/>
              </a:rPr>
              <a:t>,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browser </a:t>
            </a:r>
            <a:r>
              <a:rPr lang="en-IN" sz="2400" dirty="0">
                <a:latin typeface="Corbel" pitchFamily="34" charset="0"/>
              </a:rPr>
              <a:t>would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send everything </a:t>
            </a:r>
            <a:r>
              <a:rPr lang="en-IN" sz="2400" dirty="0">
                <a:latin typeface="Corbel" pitchFamily="34" charset="0"/>
              </a:rPr>
              <a:t>as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strings.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8172</TotalTime>
  <Words>913</Words>
  <Application>Microsoft Office PowerPoint</Application>
  <PresentationFormat>On-screen Show (4:3)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Getting Form Data</vt:lpstr>
      <vt:lpstr>Bounded And Unbounded Form</vt:lpstr>
      <vt:lpstr>Validating Data</vt:lpstr>
      <vt:lpstr>Validating Data</vt:lpstr>
      <vt:lpstr>How To Validate Form Data ?</vt:lpstr>
      <vt:lpstr>Validating Entire Form</vt:lpstr>
      <vt:lpstr>Using Cleaned Data</vt:lpstr>
      <vt:lpstr>Using Cleaned Data</vt:lpstr>
      <vt:lpstr>What Is CSRF ?</vt:lpstr>
      <vt:lpstr>What Is CSRF ?</vt:lpstr>
      <vt:lpstr>CSRF Working</vt:lpstr>
      <vt:lpstr>CSRF Working</vt:lpstr>
      <vt:lpstr>CSRF Working</vt:lpstr>
      <vt:lpstr>CSRF Working</vt:lpstr>
      <vt:lpstr>CSRF Working</vt:lpstr>
      <vt:lpstr>Django’s CSRF Token</vt:lpstr>
      <vt:lpstr>Django’s CSRF Token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713</cp:revision>
  <dcterms:created xsi:type="dcterms:W3CDTF">2015-12-21T13:46:48Z</dcterms:created>
  <dcterms:modified xsi:type="dcterms:W3CDTF">2021-05-08T13:25:44Z</dcterms:modified>
</cp:coreProperties>
</file>