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702" r:id="rId4"/>
    <p:sldId id="976" r:id="rId5"/>
    <p:sldId id="1010" r:id="rId6"/>
    <p:sldId id="1011" r:id="rId7"/>
    <p:sldId id="1012" r:id="rId8"/>
    <p:sldId id="990" r:id="rId9"/>
    <p:sldId id="991" r:id="rId10"/>
    <p:sldId id="992" r:id="rId11"/>
    <p:sldId id="993" r:id="rId12"/>
    <p:sldId id="994" r:id="rId13"/>
    <p:sldId id="996" r:id="rId14"/>
    <p:sldId id="997" r:id="rId15"/>
    <p:sldId id="998" r:id="rId16"/>
    <p:sldId id="999" r:id="rId17"/>
    <p:sldId id="1001" r:id="rId18"/>
    <p:sldId id="1002" r:id="rId19"/>
    <p:sldId id="1000" r:id="rId20"/>
    <p:sldId id="978" r:id="rId21"/>
    <p:sldId id="1003" r:id="rId22"/>
    <p:sldId id="979" r:id="rId23"/>
    <p:sldId id="980" r:id="rId24"/>
    <p:sldId id="981" r:id="rId25"/>
    <p:sldId id="982" r:id="rId26"/>
    <p:sldId id="1004" r:id="rId27"/>
    <p:sldId id="1005" r:id="rId28"/>
    <p:sldId id="1006" r:id="rId29"/>
    <p:sldId id="1007" r:id="rId30"/>
    <p:sldId id="1008" r:id="rId31"/>
    <p:sldId id="100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EFBB19F-4117-4108-9314-F672E62868D5}"/>
    <pc:docChg chg="modSld">
      <pc:chgData name="Sharma Computer Academy" userId="08476b32c11f4418" providerId="LiveId" clId="{1EFBB19F-4117-4108-9314-F672E62868D5}" dt="2022-06-29T04:58:45.006" v="20" actId="20577"/>
      <pc:docMkLst>
        <pc:docMk/>
      </pc:docMkLst>
      <pc:sldChg chg="modSp mod">
        <pc:chgData name="Sharma Computer Academy" userId="08476b32c11f4418" providerId="LiveId" clId="{1EFBB19F-4117-4108-9314-F672E62868D5}" dt="2022-06-29T04:58:45.006" v="20" actId="20577"/>
        <pc:sldMkLst>
          <pc:docMk/>
          <pc:sldMk cId="0" sldId="982"/>
        </pc:sldMkLst>
        <pc:spChg chg="mod">
          <ac:chgData name="Sharma Computer Academy" userId="08476b32c11f4418" providerId="LiveId" clId="{1EFBB19F-4117-4108-9314-F672E62868D5}" dt="2022-06-29T04:58:45.006" v="20" actId="20577"/>
          <ac:spMkLst>
            <pc:docMk/>
            <pc:sldMk cId="0" sldId="98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AA5900F-2CA7-4D08-93BA-9879B5155210}"/>
    <pc:docChg chg="modSld">
      <pc:chgData name="Sharma Computer Academy" userId="08476b32c11f4418" providerId="LiveId" clId="{6AA5900F-2CA7-4D08-93BA-9879B5155210}" dt="2021-05-15T10:52:14.494" v="22"/>
      <pc:docMkLst>
        <pc:docMk/>
      </pc:docMkLst>
      <pc:sldChg chg="modAnim">
        <pc:chgData name="Sharma Computer Academy" userId="08476b32c11f4418" providerId="LiveId" clId="{6AA5900F-2CA7-4D08-93BA-9879B5155210}" dt="2021-05-15T10:51:05.783" v="19"/>
        <pc:sldMkLst>
          <pc:docMk/>
          <pc:sldMk cId="0" sldId="978"/>
        </pc:sldMkLst>
      </pc:sldChg>
      <pc:sldChg chg="modSp mod">
        <pc:chgData name="Sharma Computer Academy" userId="08476b32c11f4418" providerId="LiveId" clId="{6AA5900F-2CA7-4D08-93BA-9879B5155210}" dt="2021-05-14T12:35:34.736" v="1" actId="20577"/>
        <pc:sldMkLst>
          <pc:docMk/>
          <pc:sldMk cId="0" sldId="994"/>
        </pc:sldMkLst>
        <pc:spChg chg="mod">
          <ac:chgData name="Sharma Computer Academy" userId="08476b32c11f4418" providerId="LiveId" clId="{6AA5900F-2CA7-4D08-93BA-9879B5155210}" dt="2021-05-14T12:35:34.736" v="1" actId="20577"/>
          <ac:spMkLst>
            <pc:docMk/>
            <pc:sldMk cId="0" sldId="99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6AA5900F-2CA7-4D08-93BA-9879B5155210}" dt="2021-05-14T12:36:53.476" v="14" actId="20577"/>
        <pc:sldMkLst>
          <pc:docMk/>
          <pc:sldMk cId="0" sldId="1002"/>
        </pc:sldMkLst>
        <pc:spChg chg="mod">
          <ac:chgData name="Sharma Computer Academy" userId="08476b32c11f4418" providerId="LiveId" clId="{6AA5900F-2CA7-4D08-93BA-9879B5155210}" dt="2021-05-14T12:36:53.476" v="14" actId="20577"/>
          <ac:spMkLst>
            <pc:docMk/>
            <pc:sldMk cId="0" sldId="100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6AA5900F-2CA7-4D08-93BA-9879B5155210}" dt="2021-05-15T10:52:14.494" v="22"/>
        <pc:sldMkLst>
          <pc:docMk/>
          <pc:sldMk cId="0" sldId="10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29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contactusapp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 HTML files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showcontactform.html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app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contactusapp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next step </a:t>
            </a:r>
            <a:r>
              <a:rPr lang="en-IN" sz="2400" dirty="0">
                <a:latin typeface="Corbel" pitchFamily="34" charset="0"/>
              </a:rPr>
              <a:t>will be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create a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IN" sz="2400" dirty="0">
                <a:latin typeface="Corbel" pitchFamily="34" charset="0"/>
              </a:rPr>
              <a:t> in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app folder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contactusapp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Within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IN" sz="2400" dirty="0">
                <a:latin typeface="Corbel" pitchFamily="34" charset="0"/>
              </a:rPr>
              <a:t> we will define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class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ContactForm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Contact Form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ContactForm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email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forms.EmailField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message=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(widget=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forms.Textarea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Connecting Form Object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To Views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After creating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classes,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our next task </a:t>
            </a:r>
            <a:r>
              <a:rPr lang="en-IN" sz="2400" dirty="0">
                <a:latin typeface="Corbel" pitchFamily="34" charset="0"/>
              </a:rPr>
              <a:t>is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 it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for the user</a:t>
            </a:r>
            <a:endParaRPr lang="en-IN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dirty="0">
                <a:latin typeface="Corbel" pitchFamily="34" charset="0"/>
              </a:rPr>
              <a:t>For this we will have to do the following: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view function </a:t>
            </a:r>
            <a:r>
              <a:rPr lang="en-US" dirty="0">
                <a:latin typeface="Corbel" pitchFamily="34" charset="0"/>
              </a:rPr>
              <a:t>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showContactForm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( )</a:t>
            </a:r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in it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Pass</a:t>
            </a:r>
            <a:r>
              <a:rPr lang="en-US" dirty="0">
                <a:latin typeface="Corbel" pitchFamily="34" charset="0"/>
              </a:rPr>
              <a:t> this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to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template 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Render</a:t>
            </a:r>
            <a:r>
              <a:rPr lang="en-US" dirty="0">
                <a:latin typeface="Corbel" pitchFamily="34" charset="0"/>
              </a:rPr>
              <a:t> 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Form object </a:t>
            </a:r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template</a:t>
            </a:r>
            <a:endParaRPr lang="en-US" sz="22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contact( )</a:t>
            </a:r>
            <a:r>
              <a:rPr lang="en-US" sz="3200" b="1" dirty="0">
                <a:latin typeface="Corbel" pitchFamily="34" charset="0"/>
              </a:rPr>
              <a:t>View Function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300" b="1" dirty="0" err="1">
                <a:solidFill>
                  <a:srgbClr val="002060"/>
                </a:solidFill>
                <a:latin typeface="Corbel" pitchFamily="34" charset="0"/>
              </a:rPr>
              <a:t>contactusapp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showContactForm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300" b="1" dirty="0" err="1">
                <a:solidFill>
                  <a:srgbClr val="002060"/>
                </a:solidFill>
                <a:latin typeface="Corbel" pitchFamily="34" charset="0"/>
              </a:rPr>
              <a:t>cfrm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300" b="1" dirty="0" err="1">
                <a:solidFill>
                  <a:srgbClr val="002060"/>
                </a:solidFill>
                <a:latin typeface="Corbel" pitchFamily="34" charset="0"/>
              </a:rPr>
              <a:t>forms.ContactForm</a:t>
            </a:r>
            <a:r>
              <a:rPr lang="en-IN" sz="23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render(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request,'contactusapp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/showcontactform.html',</a:t>
            </a:r>
          </a:p>
          <a:p>
            <a:pPr>
              <a:buNone/>
            </a:pP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{'</a:t>
            </a:r>
            <a:r>
              <a:rPr lang="en-IN" sz="23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form':cfrm</a:t>
            </a:r>
            <a:r>
              <a:rPr lang="en-IN" sz="23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  <a:br>
              <a:rPr lang="en-IN" sz="2400" dirty="0"/>
            </a:br>
            <a:endParaRPr lang="en-IN" sz="2400" dirty="0"/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showcontactform.html </a:t>
            </a:r>
            <a:r>
              <a:rPr lang="en-US" sz="3000" b="1" dirty="0">
                <a:latin typeface="Corbel" pitchFamily="34" charset="0"/>
              </a:rPr>
              <a:t>Page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&lt;title&gt;Contact us&lt;/title&gt;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&lt;h1&gt;Contact us&lt;/h1&gt;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1600" dirty="0"/>
              <a:t> </a:t>
            </a: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&lt;h3&gt;We would love to hear from you!&lt;/h3&gt;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&lt;form action=“” method=‘POST’&gt;</a:t>
            </a:r>
          </a:p>
          <a:p>
            <a:pPr>
              <a:buNone/>
            </a:pPr>
            <a:r>
              <a:rPr lang="en-US" sz="1600" b="1" i="1" dirty="0">
                <a:solidFill>
                  <a:srgbClr val="00B050"/>
                </a:solidFill>
                <a:latin typeface="Corbel" pitchFamily="34" charset="0"/>
              </a:rPr>
              <a:t>		</a:t>
            </a:r>
            <a:r>
              <a:rPr lang="en-IN" sz="1600" i="1" dirty="0">
                <a:solidFill>
                  <a:srgbClr val="C00000"/>
                </a:solidFill>
              </a:rPr>
              <a:t> </a:t>
            </a:r>
            <a:r>
              <a:rPr lang="en-IN" sz="1600" b="1" i="1" dirty="0">
                <a:solidFill>
                  <a:srgbClr val="C00000"/>
                </a:solidFill>
                <a:latin typeface="Corbel" pitchFamily="34" charset="0"/>
              </a:rPr>
              <a:t>{% </a:t>
            </a:r>
            <a:r>
              <a:rPr lang="en-IN" sz="1600" b="1" i="1" dirty="0" err="1">
                <a:solidFill>
                  <a:srgbClr val="C00000"/>
                </a:solidFill>
                <a:latin typeface="Corbel" pitchFamily="34" charset="0"/>
              </a:rPr>
              <a:t>csrf_token</a:t>
            </a:r>
            <a:r>
              <a:rPr lang="en-IN" sz="1600" b="1" i="1" dirty="0">
                <a:solidFill>
                  <a:srgbClr val="C00000"/>
                </a:solidFill>
                <a:latin typeface="Corbel" pitchFamily="34" charset="0"/>
              </a:rPr>
              <a:t> %}</a:t>
            </a:r>
            <a:endParaRPr lang="en-IN" sz="16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	&lt;table&gt;</a:t>
            </a:r>
          </a:p>
          <a:p>
            <a:pPr>
              <a:buNone/>
            </a:pPr>
            <a:r>
              <a:rPr lang="en-IN" sz="1600" b="1" i="1" dirty="0">
                <a:solidFill>
                  <a:srgbClr val="002060"/>
                </a:solidFill>
                <a:latin typeface="Corbel" pitchFamily="34" charset="0"/>
              </a:rPr>
              <a:t>				</a:t>
            </a:r>
            <a:r>
              <a:rPr lang="en-IN" sz="1600" b="1" i="1" dirty="0">
                <a:solidFill>
                  <a:srgbClr val="0070C0"/>
                </a:solidFill>
                <a:latin typeface="Corbel" pitchFamily="34" charset="0"/>
              </a:rPr>
              <a:t>{{ form }}</a:t>
            </a:r>
            <a:endParaRPr lang="en-IN" sz="16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	&lt;/table&gt;</a:t>
            </a: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&lt;input type='submit' value='Send' &gt;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		&lt;/form&gt;</a:t>
            </a:r>
            <a:endParaRPr lang="en-IN" sz="16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need to create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 conf </a:t>
            </a:r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find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view.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follow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below mentioned </a:t>
            </a:r>
            <a:r>
              <a:rPr lang="en-US" sz="2400" dirty="0">
                <a:latin typeface="Corbel" pitchFamily="34" charset="0"/>
              </a:rPr>
              <a:t>steps</a:t>
            </a:r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Create and open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 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contactusapp1</a:t>
            </a:r>
            <a:r>
              <a:rPr lang="en-IN" sz="2000" dirty="0">
                <a:latin typeface="Corbel" pitchFamily="34" charset="0"/>
              </a:rPr>
              <a:t> folder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Add the following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URL pattern </a:t>
            </a:r>
            <a:r>
              <a:rPr lang="en-IN" sz="2000" dirty="0">
                <a:latin typeface="Corbel" pitchFamily="34" charset="0"/>
              </a:rPr>
              <a:t>to this new 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dirty="0">
              <a:latin typeface="Corbel" pitchFamily="34" charset="0"/>
            </a:endParaRPr>
          </a:p>
          <a:p>
            <a:pPr>
              <a:buNone/>
            </a:pPr>
            <a:endParaRPr lang="en-IN" sz="1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showct',views.showContactForm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dirty="0">
                <a:latin typeface="Corbel" pitchFamily="34" charset="0"/>
              </a:rPr>
              <a:t>open the file 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demoproject18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shown </a:t>
            </a:r>
            <a:r>
              <a:rPr lang="en-IN" sz="2400" dirty="0">
                <a:latin typeface="Corbel" pitchFamily="34" charset="0"/>
              </a:rPr>
              <a:t>below: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b="1" u="sng" dirty="0"/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>
                <a:solidFill>
                  <a:srgbClr val="7030A0"/>
                </a:solidFill>
                <a:latin typeface="Corbel" pitchFamily="34" charset="0"/>
              </a:rPr>
              <a:t>(demoproject18/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include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path(‘contact/',include(‘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contactusapp.urls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Now start the server and open the page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http://localhost:8000/contatc/showct  </a:t>
            </a:r>
            <a:r>
              <a:rPr lang="en-IN" sz="2200" dirty="0">
                <a:latin typeface="Corbel" pitchFamily="34" charset="0"/>
              </a:rPr>
              <a:t>and this will load the page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showcontactform.html</a:t>
            </a:r>
            <a:r>
              <a:rPr lang="en-IN" sz="2200" dirty="0">
                <a:latin typeface="Corbel" pitchFamily="34" charset="0"/>
              </a:rPr>
              <a:t> with the following output:</a:t>
            </a:r>
          </a:p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786874" cy="3590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Building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ContactUs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Redirecting User To New Page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Next Step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Now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IN" sz="2400" dirty="0">
                <a:latin typeface="Corbel" pitchFamily="34" charset="0"/>
              </a:rPr>
              <a:t> will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fill the form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click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submit button </a:t>
            </a:r>
            <a:r>
              <a:rPr lang="en-IN" sz="2400" dirty="0">
                <a:latin typeface="Corbel" pitchFamily="34" charset="0"/>
              </a:rPr>
              <a:t>, again our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view function </a:t>
            </a:r>
            <a:r>
              <a:rPr lang="en-IN" sz="2400" dirty="0">
                <a:latin typeface="Corbel" pitchFamily="34" charset="0"/>
              </a:rPr>
              <a:t>will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</a:t>
            </a:r>
            <a:r>
              <a:rPr lang="en-IN" sz="2400" dirty="0">
                <a:latin typeface="Corbel" pitchFamily="34" charset="0"/>
              </a:rPr>
              <a:t>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But this time </a:t>
            </a:r>
            <a:r>
              <a:rPr lang="en-US" sz="2400" dirty="0">
                <a:latin typeface="Corbel" pitchFamily="34" charset="0"/>
              </a:rPr>
              <a:t>we will get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 POST </a:t>
            </a:r>
            <a:r>
              <a:rPr lang="en-US" sz="2400" dirty="0">
                <a:latin typeface="Corbel" pitchFamily="34" charset="0"/>
              </a:rPr>
              <a:t>request , so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should now improve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view function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showContactForm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as follows:</a:t>
            </a:r>
          </a:p>
          <a:p>
            <a:pPr lvl="1"/>
            <a:endParaRPr lang="en-US" sz="1600" dirty="0"/>
          </a:p>
          <a:p>
            <a:pPr lvl="1"/>
            <a:r>
              <a:rPr lang="en-US" sz="1800" b="1" dirty="0">
                <a:latin typeface="Corbel" pitchFamily="34" charset="0"/>
              </a:rPr>
              <a:t>Check whether the request is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POST</a:t>
            </a:r>
            <a:r>
              <a:rPr lang="en-US" sz="1800" b="1" dirty="0">
                <a:latin typeface="Corbel" pitchFamily="34" charset="0"/>
              </a:rPr>
              <a:t> or not. To do this we can use the 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method </a:t>
            </a:r>
            <a:r>
              <a:rPr lang="en-US" sz="1800" b="1" dirty="0">
                <a:latin typeface="Corbel" pitchFamily="34" charset="0"/>
              </a:rPr>
              <a:t>attribute of 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US" sz="1800" b="1" dirty="0">
                <a:latin typeface="Corbel" pitchFamily="34" charset="0"/>
              </a:rPr>
              <a:t> object whose value is either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“POST” </a:t>
            </a:r>
            <a:r>
              <a:rPr lang="en-US" sz="1800" b="1" dirty="0">
                <a:latin typeface="Corbel" pitchFamily="34" charset="0"/>
              </a:rPr>
              <a:t>or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“GET”</a:t>
            </a:r>
          </a:p>
          <a:p>
            <a:pPr lvl="1"/>
            <a:endParaRPr lang="en-US" sz="1800" b="1" dirty="0">
              <a:latin typeface="Corbel" pitchFamily="34" charset="0"/>
            </a:endParaRPr>
          </a:p>
          <a:p>
            <a:pPr lvl="1"/>
            <a:r>
              <a:rPr lang="en-US" sz="1800" b="1" dirty="0">
                <a:latin typeface="Corbel" pitchFamily="34" charset="0"/>
              </a:rPr>
              <a:t>If it is not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POST</a:t>
            </a:r>
            <a:r>
              <a:rPr lang="en-US" sz="1800" b="1" dirty="0">
                <a:latin typeface="Corbel" pitchFamily="34" charset="0"/>
              </a:rPr>
              <a:t> then our view function will simply create a </a:t>
            </a:r>
            <a:r>
              <a:rPr lang="en-US" sz="1800" b="1" dirty="0" err="1">
                <a:solidFill>
                  <a:srgbClr val="C00000"/>
                </a:solidFill>
                <a:latin typeface="Corbel" pitchFamily="34" charset="0"/>
              </a:rPr>
              <a:t>ContactForm</a:t>
            </a:r>
            <a:r>
              <a:rPr lang="en-US" sz="1800" b="1" dirty="0">
                <a:latin typeface="Corbel" pitchFamily="34" charset="0"/>
              </a:rPr>
              <a:t> object and render this form object to the html page </a:t>
            </a:r>
            <a:r>
              <a:rPr lang="en-US" sz="1800" b="1" dirty="0">
                <a:solidFill>
                  <a:srgbClr val="C00000"/>
                </a:solidFill>
                <a:latin typeface="Corbel" pitchFamily="34" charset="0"/>
              </a:rPr>
              <a:t>contact_form.html</a:t>
            </a:r>
          </a:p>
          <a:p>
            <a:pPr lvl="1"/>
            <a:endParaRPr lang="en-US" sz="1800" b="1" dirty="0">
              <a:latin typeface="Corbel" pitchFamily="34" charset="0"/>
            </a:endParaRPr>
          </a:p>
          <a:p>
            <a:pPr lvl="1"/>
            <a:r>
              <a:rPr lang="en-US" sz="1800" b="1" dirty="0">
                <a:latin typeface="Corbel" pitchFamily="34" charset="0"/>
              </a:rPr>
              <a:t>If it is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POST</a:t>
            </a:r>
            <a:r>
              <a:rPr lang="en-US" sz="1800" b="1" dirty="0">
                <a:latin typeface="Corbel" pitchFamily="34" charset="0"/>
              </a:rPr>
              <a:t> request then it means that the user must have submitted the form by pressing submit key.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Next Step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US" sz="2000" b="1" dirty="0">
                <a:latin typeface="Corbel" pitchFamily="34" charset="0"/>
              </a:rPr>
              <a:t>Now the view function will create a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ContactForm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b="1" dirty="0">
                <a:latin typeface="Corbel" pitchFamily="34" charset="0"/>
              </a:rPr>
              <a:t>object with this data check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whether the form is valid or not </a:t>
            </a:r>
            <a:r>
              <a:rPr lang="en-US" sz="2000" b="1" dirty="0">
                <a:latin typeface="Corbel" pitchFamily="34" charset="0"/>
              </a:rPr>
              <a:t>. If it is  not valid then it will again render the page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showontactform.html </a:t>
            </a:r>
            <a:r>
              <a:rPr lang="en-US" sz="2000" b="1" dirty="0">
                <a:latin typeface="Corbel" pitchFamily="34" charset="0"/>
              </a:rPr>
              <a:t>sending it the form object ( which contains errors)</a:t>
            </a: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r>
              <a:rPr lang="en-US" sz="2000" b="1" dirty="0">
                <a:latin typeface="Corbel" pitchFamily="34" charset="0"/>
              </a:rPr>
              <a:t>If the form is valid then the view function will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retrieve all the form data</a:t>
            </a:r>
            <a:r>
              <a:rPr lang="en-US" sz="2000" b="1" dirty="0">
                <a:latin typeface="Corbel" pitchFamily="34" charset="0"/>
              </a:rPr>
              <a:t> sent by the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HTML page </a:t>
            </a:r>
            <a:r>
              <a:rPr lang="en-US" sz="2000" b="1" dirty="0">
                <a:latin typeface="Corbel" pitchFamily="34" charset="0"/>
              </a:rPr>
              <a:t>, from the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ContactForm</a:t>
            </a:r>
            <a:r>
              <a:rPr lang="en-US" sz="2000" b="1" dirty="0">
                <a:latin typeface="Corbel" pitchFamily="34" charset="0"/>
              </a:rPr>
              <a:t> object by using it’s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cleaned_data</a:t>
            </a:r>
            <a:r>
              <a:rPr lang="en-US" sz="2000" b="1" dirty="0">
                <a:latin typeface="Corbel" pitchFamily="34" charset="0"/>
              </a:rPr>
              <a:t> dictionary and show this data on console.</a:t>
            </a: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endParaRPr lang="en-US" sz="2000" b="1" dirty="0">
              <a:latin typeface="Corbel" pitchFamily="34" charset="0"/>
            </a:endParaRPr>
          </a:p>
          <a:p>
            <a:pPr lvl="1"/>
            <a:r>
              <a:rPr lang="en-US" sz="2000" b="1" dirty="0">
                <a:latin typeface="Corbel" pitchFamily="34" charset="0"/>
              </a:rPr>
              <a:t>Then it will redirect to the page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thankyou.html </a:t>
            </a:r>
            <a:r>
              <a:rPr lang="en-US" sz="2000" b="1" dirty="0">
                <a:latin typeface="Corbel" pitchFamily="34" charset="0"/>
              </a:rPr>
              <a:t>which will thank you the user for registering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How To Access Cleaned Data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As we know ,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places all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 data </a:t>
            </a:r>
            <a:r>
              <a:rPr lang="en-US" sz="2400" dirty="0">
                <a:latin typeface="Corbel" pitchFamily="34" charset="0"/>
              </a:rPr>
              <a:t>in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dictionary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u="sng" dirty="0" err="1">
                <a:solidFill>
                  <a:srgbClr val="7030A0"/>
                </a:solidFill>
                <a:latin typeface="Corbel" pitchFamily="34" charset="0"/>
              </a:rPr>
              <a:t>cleaned_data</a:t>
            </a:r>
            <a:r>
              <a:rPr lang="en-US" sz="2400" dirty="0">
                <a:latin typeface="Corbel" pitchFamily="34" charset="0"/>
              </a:rPr>
              <a:t> after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performing all the validations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US" sz="2400" dirty="0">
                <a:latin typeface="Corbel" pitchFamily="34" charset="0"/>
              </a:rPr>
              <a:t> is inside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object </a:t>
            </a:r>
            <a:r>
              <a:rPr lang="en-US" sz="2400" dirty="0">
                <a:latin typeface="Corbel" pitchFamily="34" charset="0"/>
              </a:rPr>
              <a:t>, and has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keys</a:t>
            </a:r>
            <a:r>
              <a:rPr lang="en-US" sz="2400" dirty="0">
                <a:latin typeface="Corbel" pitchFamily="34" charset="0"/>
              </a:rPr>
              <a:t> same as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field names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access this dictionary </a:t>
            </a:r>
            <a:r>
              <a:rPr lang="en-US" sz="2400" dirty="0">
                <a:latin typeface="Corbel" pitchFamily="34" charset="0"/>
              </a:rPr>
              <a:t>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syntax</a:t>
            </a:r>
            <a:r>
              <a:rPr lang="en-US" sz="2400" dirty="0">
                <a:latin typeface="Corbel" pitchFamily="34" charset="0"/>
              </a:rPr>
              <a:t> will be:</a:t>
            </a:r>
          </a:p>
          <a:p>
            <a:pPr lvl="1" fontAlgn="base"/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var_name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=&lt;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form_object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&gt;.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cleaned_data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[‘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form_field_name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’]</a:t>
            </a:r>
          </a:p>
          <a:p>
            <a:pPr fontAlgn="base"/>
            <a:r>
              <a:rPr lang="en-US" sz="2400" dirty="0">
                <a:latin typeface="Corbel" pitchFamily="34" charset="0"/>
              </a:rPr>
              <a:t>For example:</a:t>
            </a: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username=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cfrm.cleaned_data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[‘name’]</a:t>
            </a:r>
            <a:endParaRPr lang="en-IN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How To Redirect To A New Page ?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 2 ways to redirect the user to a new page:</a:t>
            </a: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first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directly calling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render() </a:t>
            </a:r>
            <a:r>
              <a:rPr lang="en-US" sz="2400" dirty="0">
                <a:latin typeface="Corbel" pitchFamily="34" charset="0"/>
              </a:rPr>
              <a:t>function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and passing it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to which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we want to redirect 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400" dirty="0">
                <a:latin typeface="Corbel" pitchFamily="34" charset="0"/>
              </a:rPr>
              <a:t> have been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doing this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quite long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second is </a:t>
            </a:r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HttpResponseRedirect</a:t>
            </a:r>
            <a:r>
              <a:rPr lang="en-US" sz="2400" dirty="0">
                <a:latin typeface="Corbel" pitchFamily="34" charset="0"/>
              </a:rPr>
              <a:t> class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Using The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Class </a:t>
            </a:r>
            <a:r>
              <a:rPr lang="en-US" sz="3000" b="1" dirty="0" err="1">
                <a:latin typeface="Corbel" pitchFamily="34" charset="0"/>
              </a:rPr>
              <a:t>HtpResponseRedirect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HttpResponseRedirect</a:t>
            </a:r>
            <a:r>
              <a:rPr lang="en-IN" sz="2400" dirty="0">
                <a:latin typeface="Corbel" pitchFamily="34" charset="0"/>
              </a:rPr>
              <a:t> 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subclass</a:t>
            </a:r>
            <a:r>
              <a:rPr lang="en-IN" sz="2400" dirty="0">
                <a:latin typeface="Corbel" pitchFamily="34" charset="0"/>
              </a:rPr>
              <a:t> of 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400" dirty="0">
                <a:latin typeface="Corbel" pitchFamily="34" charset="0"/>
              </a:rPr>
              <a:t> in the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web framework</a:t>
            </a:r>
            <a:r>
              <a:rPr lang="en-IN" sz="2400" dirty="0">
                <a:latin typeface="Corbel" pitchFamily="34" charset="0"/>
              </a:rPr>
              <a:t> that returns the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HTTP 302</a:t>
            </a:r>
            <a:r>
              <a:rPr lang="en-IN" sz="2400" dirty="0">
                <a:latin typeface="Corbel" pitchFamily="34" charset="0"/>
              </a:rPr>
              <a:t> status code,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indicating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to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redirect to a new URL.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This class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most frequently used </a:t>
            </a:r>
            <a:r>
              <a:rPr lang="en-IN" sz="2400" dirty="0">
                <a:latin typeface="Corbel" pitchFamily="34" charset="0"/>
              </a:rPr>
              <a:t>as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return object</a:t>
            </a:r>
            <a:r>
              <a:rPr lang="en-IN" sz="2400" dirty="0">
                <a:latin typeface="Corbel" pitchFamily="34" charset="0"/>
              </a:rPr>
              <a:t> from 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view.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Syntax:</a:t>
            </a:r>
          </a:p>
          <a:p>
            <a:pPr fontAlgn="base"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HttpResponseRedirect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url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Improved View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contactusapp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django.http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import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HttpResponseRedirect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showContactForm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if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request.method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== 'POST':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	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cfrm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forms.ContactForm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(request.POST)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	if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cfrm.is_valid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():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		name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cfrm.cleaned_data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['name']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		email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cfrm.cleaned_data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['email']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		message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cfrm.cleaned_data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['message']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		print("name:", name)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		print("email:", email)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		print("message:", message)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   		return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HttpResponseRedirect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('/contact/thankyou')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else: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cfrm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forms.ContactForm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render(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request,'contactusapp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/showcontactform.html',{'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form':cfrm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showThankYouForm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return render(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request,'contactusapp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/showthankyouform.html')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showthankyouform.html </a:t>
            </a:r>
            <a:r>
              <a:rPr lang="en-US" sz="3000" b="1" dirty="0">
                <a:latin typeface="Corbel" pitchFamily="34" charset="0"/>
              </a:rPr>
              <a:t>Page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&lt;title&gt;Thank You!&lt;/title&gt;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&lt;h3&gt;Thank you for contacting us!&lt;/h3&gt;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&lt;h3&gt;Soon our team will be in touch with you&lt;/h3&gt;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Modified </a:t>
            </a:r>
            <a:r>
              <a:rPr lang="en-US" sz="3200" b="1" dirty="0" err="1">
                <a:latin typeface="Corbel" pitchFamily="34" charset="0"/>
              </a:rPr>
              <a:t>contactusapp</a:t>
            </a:r>
            <a:r>
              <a:rPr lang="en-US" sz="3200" b="1" dirty="0">
                <a:latin typeface="Corbel" pitchFamily="34" charset="0"/>
              </a:rPr>
              <a:t>/urls.py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</a:rPr>
              <a:t>	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showct',views.showContactForm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/>
              <a:t>   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path('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thankyou',views.showThankYouForm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24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Now start the server and open the page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http://localhost:8000/contatc/showct  </a:t>
            </a:r>
            <a:r>
              <a:rPr lang="en-IN" sz="2200" dirty="0">
                <a:latin typeface="Corbel" pitchFamily="34" charset="0"/>
              </a:rPr>
              <a:t>and this will load the page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showcontactform.html</a:t>
            </a:r>
            <a:r>
              <a:rPr lang="en-IN" sz="2200" dirty="0">
                <a:latin typeface="Corbel" pitchFamily="34" charset="0"/>
              </a:rPr>
              <a:t> with the following output:</a:t>
            </a:r>
          </a:p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786874" cy="35903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 err="1">
                <a:latin typeface="Corbel" pitchFamily="34" charset="0"/>
              </a:rPr>
              <a:t>ContactUs</a:t>
            </a:r>
            <a:r>
              <a:rPr lang="en-US" sz="3200" b="1" dirty="0">
                <a:latin typeface="Corbel" pitchFamily="34" charset="0"/>
              </a:rPr>
              <a:t>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 </a:t>
            </a:r>
            <a:r>
              <a:rPr lang="en-US" sz="2400" dirty="0">
                <a:latin typeface="Corbel" pitchFamily="34" charset="0"/>
              </a:rPr>
              <a:t>whatever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have learnt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Forms </a:t>
            </a:r>
            <a:r>
              <a:rPr lang="en-US" sz="2400" dirty="0">
                <a:latin typeface="Corbel" pitchFamily="34" charset="0"/>
              </a:rPr>
              <a:t>till now , we will build a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ContactUs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App </a:t>
            </a:r>
            <a:r>
              <a:rPr lang="en-US" sz="2400" dirty="0">
                <a:latin typeface="Corbel" pitchFamily="34" charset="0"/>
              </a:rPr>
              <a:t>which will display the user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Contact us</a:t>
            </a:r>
            <a:r>
              <a:rPr lang="en-US" sz="2400" dirty="0">
                <a:latin typeface="Corbel" pitchFamily="34" charset="0"/>
              </a:rPr>
              <a:t> page .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fill it </a:t>
            </a:r>
            <a:r>
              <a:rPr lang="en-US" sz="2400" dirty="0">
                <a:latin typeface="Corbel" pitchFamily="34" charset="0"/>
              </a:rPr>
              <a:t>, then he 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redirected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 thank you </a:t>
            </a:r>
            <a:r>
              <a:rPr lang="en-US" sz="2400" dirty="0">
                <a:latin typeface="Corbel" pitchFamily="34" charset="0"/>
              </a:rPr>
              <a:t>page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Terminal Output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contact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285860"/>
            <a:ext cx="8786874" cy="5373687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Desired Output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</a:t>
            </a:r>
            <a:r>
              <a:rPr lang="en-US" sz="2400" dirty="0">
                <a:latin typeface="Corbel" pitchFamily="34" charset="0"/>
              </a:rPr>
              <a:t> 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formdemoproject2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formdemoproject2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formdemoproject2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formdemoproject2 </a:t>
            </a:r>
            <a:r>
              <a:rPr lang="en-US" sz="2400" dirty="0">
                <a:latin typeface="Corbel" pitchFamily="34" charset="0"/>
              </a:rPr>
              <a:t>and create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contactusapp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formdemoproject2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contactusapp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followed by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contactusapp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8379</TotalTime>
  <Words>1478</Words>
  <Application>Microsoft Office PowerPoint</Application>
  <PresentationFormat>On-screen Show (4:3)</PresentationFormat>
  <Paragraphs>259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ContactUs App</vt:lpstr>
      <vt:lpstr>Desired Output</vt:lpstr>
      <vt:lpstr>Desired Output</vt:lpstr>
      <vt:lpstr>Desired Output</vt:lpstr>
      <vt:lpstr>Desired Output</vt:lpstr>
      <vt:lpstr>Performing Initial Steps</vt:lpstr>
      <vt:lpstr>Performing Initial Steps</vt:lpstr>
      <vt:lpstr>Performing Initial Steps</vt:lpstr>
      <vt:lpstr>Performing Initial Steps</vt:lpstr>
      <vt:lpstr>Creating Form Class</vt:lpstr>
      <vt:lpstr>Creating Form Class</vt:lpstr>
      <vt:lpstr>Connecting Form Object  To Views</vt:lpstr>
      <vt:lpstr>The contact( )View Function</vt:lpstr>
      <vt:lpstr>Creating The  showcontactform.html Page</vt:lpstr>
      <vt:lpstr>Configuring URL</vt:lpstr>
      <vt:lpstr>Configuring URL</vt:lpstr>
      <vt:lpstr>Running The App</vt:lpstr>
      <vt:lpstr>Next Step</vt:lpstr>
      <vt:lpstr>Next Step</vt:lpstr>
      <vt:lpstr>How To Access Cleaned Data ?</vt:lpstr>
      <vt:lpstr>How To Redirect To A New Page ?</vt:lpstr>
      <vt:lpstr>Using The  Class HtpResponseRedirect</vt:lpstr>
      <vt:lpstr>Improved View</vt:lpstr>
      <vt:lpstr>Creating The  showthankyouform.html Page</vt:lpstr>
      <vt:lpstr>Modified contactusapp/urls.py</vt:lpstr>
      <vt:lpstr>Running The App</vt:lpstr>
      <vt:lpstr>Running The App</vt:lpstr>
      <vt:lpstr>Running The App</vt:lpstr>
      <vt:lpstr>Terminal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736</cp:revision>
  <dcterms:created xsi:type="dcterms:W3CDTF">2015-12-21T13:46:48Z</dcterms:created>
  <dcterms:modified xsi:type="dcterms:W3CDTF">2022-06-29T05:00:06Z</dcterms:modified>
</cp:coreProperties>
</file>