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5"/>
  </p:notesMasterIdLst>
  <p:sldIdLst>
    <p:sldId id="256" r:id="rId2"/>
    <p:sldId id="257" r:id="rId3"/>
    <p:sldId id="400" r:id="rId4"/>
    <p:sldId id="434" r:id="rId5"/>
    <p:sldId id="435" r:id="rId6"/>
    <p:sldId id="463" r:id="rId7"/>
    <p:sldId id="460" r:id="rId8"/>
    <p:sldId id="461" r:id="rId9"/>
    <p:sldId id="462" r:id="rId10"/>
    <p:sldId id="439" r:id="rId11"/>
    <p:sldId id="440" r:id="rId12"/>
    <p:sldId id="464" r:id="rId13"/>
    <p:sldId id="438" r:id="rId14"/>
    <p:sldId id="465" r:id="rId15"/>
    <p:sldId id="441" r:id="rId16"/>
    <p:sldId id="442" r:id="rId17"/>
    <p:sldId id="443" r:id="rId18"/>
    <p:sldId id="444" r:id="rId19"/>
    <p:sldId id="445" r:id="rId20"/>
    <p:sldId id="446" r:id="rId21"/>
    <p:sldId id="447" r:id="rId22"/>
    <p:sldId id="448" r:id="rId23"/>
    <p:sldId id="449" r:id="rId24"/>
    <p:sldId id="450" r:id="rId25"/>
    <p:sldId id="451" r:id="rId26"/>
    <p:sldId id="452" r:id="rId27"/>
    <p:sldId id="453" r:id="rId28"/>
    <p:sldId id="454" r:id="rId29"/>
    <p:sldId id="455" r:id="rId30"/>
    <p:sldId id="457" r:id="rId31"/>
    <p:sldId id="456" r:id="rId32"/>
    <p:sldId id="458" r:id="rId33"/>
    <p:sldId id="45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322E8052-B2C3-4BF9-A298-39FD5145EBB4}"/>
    <pc:docChg chg="modSld">
      <pc:chgData name="Sharma Computer Academy" userId="08476b32c11f4418" providerId="LiveId" clId="{322E8052-B2C3-4BF9-A298-39FD5145EBB4}" dt="2021-03-13T07:51:22.731" v="37" actId="20577"/>
      <pc:docMkLst>
        <pc:docMk/>
      </pc:docMkLst>
      <pc:sldChg chg="modSp">
        <pc:chgData name="Sharma Computer Academy" userId="08476b32c11f4418" providerId="LiveId" clId="{322E8052-B2C3-4BF9-A298-39FD5145EBB4}" dt="2021-03-13T07:50:39.457" v="35" actId="20577"/>
        <pc:sldMkLst>
          <pc:docMk/>
          <pc:sldMk cId="0" sldId="400"/>
        </pc:sldMkLst>
        <pc:spChg chg="mod">
          <ac:chgData name="Sharma Computer Academy" userId="08476b32c11f4418" providerId="LiveId" clId="{322E8052-B2C3-4BF9-A298-39FD5145EBB4}" dt="2021-03-13T07:50:39.457" v="35" actId="20577"/>
          <ac:spMkLst>
            <pc:docMk/>
            <pc:sldMk cId="0" sldId="40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322E8052-B2C3-4BF9-A298-39FD5145EBB4}" dt="2021-03-13T07:51:22.731" v="37" actId="20577"/>
        <pc:sldMkLst>
          <pc:docMk/>
          <pc:sldMk cId="0" sldId="434"/>
        </pc:sldMkLst>
        <pc:spChg chg="mod">
          <ac:chgData name="Sharma Computer Academy" userId="08476b32c11f4418" providerId="LiveId" clId="{322E8052-B2C3-4BF9-A298-39FD5145EBB4}" dt="2021-03-13T07:51:22.731" v="37" actId="20577"/>
          <ac:spMkLst>
            <pc:docMk/>
            <pc:sldMk cId="0" sldId="434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83A46A41-816A-411F-BBAB-03C696B18802}"/>
    <pc:docChg chg="modSld">
      <pc:chgData name="Sharma Computer Academy" userId="08476b32c11f4418" providerId="LiveId" clId="{83A46A41-816A-411F-BBAB-03C696B18802}" dt="2022-04-27T07:39:23.369" v="1" actId="20577"/>
      <pc:docMkLst>
        <pc:docMk/>
      </pc:docMkLst>
      <pc:sldChg chg="modSp">
        <pc:chgData name="Sharma Computer Academy" userId="08476b32c11f4418" providerId="LiveId" clId="{83A46A41-816A-411F-BBAB-03C696B18802}" dt="2022-04-27T07:39:23.369" v="1" actId="20577"/>
        <pc:sldMkLst>
          <pc:docMk/>
          <pc:sldMk cId="0" sldId="434"/>
        </pc:sldMkLst>
        <pc:spChg chg="mod">
          <ac:chgData name="Sharma Computer Academy" userId="08476b32c11f4418" providerId="LiveId" clId="{83A46A41-816A-411F-BBAB-03C696B18802}" dt="2022-04-27T07:39:23.369" v="1" actId="20577"/>
          <ac:spMkLst>
            <pc:docMk/>
            <pc:sldMk cId="0" sldId="43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27-04-2022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27-04-2022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27-04-2022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27-04-2022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Corbel" pitchFamily="34" charset="0"/>
              </a:rPr>
              <a:t>FULL STACK WEB DEVELOPMENT WITH DJANGO</a:t>
            </a:r>
          </a:p>
          <a:p>
            <a:r>
              <a:rPr lang="en-US" sz="3600" dirty="0">
                <a:solidFill>
                  <a:srgbClr val="FF0000"/>
                </a:solidFill>
                <a:latin typeface="Corbel" pitchFamily="34" charset="0"/>
              </a:rPr>
              <a:t>Lecture 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72716" y="357166"/>
            <a:ext cx="2085111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What Is A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Virtual Environment </a:t>
            </a:r>
            <a:r>
              <a:rPr lang="en-US" sz="3200" b="1" dirty="0">
                <a:latin typeface="Corbel" pitchFamily="34" charset="0"/>
              </a:rPr>
              <a:t>?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orbel" pitchFamily="34" charset="0"/>
              </a:rPr>
              <a:t>Same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concept </a:t>
            </a:r>
            <a:r>
              <a:rPr lang="en-US" sz="2400" dirty="0">
                <a:latin typeface="Corbel" pitchFamily="34" charset="0"/>
              </a:rPr>
              <a:t>also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applies</a:t>
            </a:r>
            <a:r>
              <a:rPr lang="en-US" sz="2400" dirty="0">
                <a:latin typeface="Corbel" pitchFamily="34" charset="0"/>
              </a:rPr>
              <a:t> to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US" sz="2400" dirty="0">
                <a:latin typeface="Corbel" pitchFamily="34" charset="0"/>
              </a:rPr>
              <a:t> .</a:t>
            </a:r>
          </a:p>
          <a:p>
            <a:pPr>
              <a:buNone/>
            </a:pPr>
            <a:endParaRPr lang="en-US" sz="2400" dirty="0">
              <a:latin typeface="Corbel" pitchFamily="34" charset="0"/>
            </a:endParaRP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If we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install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IN" sz="2400" dirty="0">
                <a:latin typeface="Corbel" pitchFamily="34" charset="0"/>
              </a:rPr>
              <a:t> into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default/global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environment </a:t>
            </a:r>
            <a:r>
              <a:rPr lang="en-IN" sz="2400" dirty="0">
                <a:latin typeface="Corbel" pitchFamily="34" charset="0"/>
              </a:rPr>
              <a:t>then we will only be able to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target </a:t>
            </a:r>
            <a:r>
              <a:rPr lang="en-IN" sz="2400" dirty="0">
                <a:latin typeface="Corbel" pitchFamily="34" charset="0"/>
              </a:rPr>
              <a:t>just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one version </a:t>
            </a:r>
            <a:r>
              <a:rPr lang="en-IN" sz="2400" dirty="0">
                <a:latin typeface="Corbel" pitchFamily="34" charset="0"/>
              </a:rPr>
              <a:t>of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IN" sz="2400" dirty="0">
                <a:latin typeface="Corbel" pitchFamily="34" charset="0"/>
              </a:rPr>
              <a:t> on our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computer.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This can be a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problem</a:t>
            </a:r>
            <a:r>
              <a:rPr lang="en-IN" sz="2400" dirty="0">
                <a:latin typeface="Corbel" pitchFamily="34" charset="0"/>
              </a:rPr>
              <a:t> if we want to create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 new websites </a:t>
            </a:r>
            <a:r>
              <a:rPr lang="en-IN" sz="2400" dirty="0">
                <a:latin typeface="Corbel" pitchFamily="34" charset="0"/>
              </a:rPr>
              <a:t>(using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latest version </a:t>
            </a:r>
            <a:r>
              <a:rPr lang="en-IN" sz="2400" dirty="0">
                <a:latin typeface="Corbel" pitchFamily="34" charset="0"/>
              </a:rPr>
              <a:t>of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IN" sz="2400" dirty="0">
                <a:latin typeface="Corbel" pitchFamily="34" charset="0"/>
              </a:rPr>
              <a:t>) while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still maintaining websites </a:t>
            </a:r>
            <a:r>
              <a:rPr lang="en-IN" sz="2400" dirty="0">
                <a:latin typeface="Corbel" pitchFamily="34" charset="0"/>
              </a:rPr>
              <a:t>that rely on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older versions</a:t>
            </a:r>
            <a:r>
              <a:rPr lang="en-IN" sz="2400" dirty="0">
                <a:latin typeface="Corbel" pitchFamily="34" charset="0"/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What Is A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Virtual Environment </a:t>
            </a:r>
            <a:r>
              <a:rPr lang="en-US" sz="3200" b="1" dirty="0">
                <a:latin typeface="Corbel" pitchFamily="34" charset="0"/>
              </a:rPr>
              <a:t>?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As a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result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experienced </a:t>
            </a:r>
            <a:r>
              <a:rPr lang="en-IN" sz="2400" b="1" u="sng" dirty="0" err="1">
                <a:solidFill>
                  <a:srgbClr val="0070C0"/>
                </a:solidFill>
                <a:latin typeface="Corbel" pitchFamily="34" charset="0"/>
              </a:rPr>
              <a:t>Django</a:t>
            </a:r>
            <a:r>
              <a:rPr lang="en-IN" sz="2400" b="1" u="sng" dirty="0">
                <a:solidFill>
                  <a:srgbClr val="0070C0"/>
                </a:solidFill>
                <a:latin typeface="Corbel" pitchFamily="34" charset="0"/>
              </a:rPr>
              <a:t> developers </a:t>
            </a:r>
            <a:r>
              <a:rPr lang="en-IN" sz="2400" dirty="0">
                <a:latin typeface="Corbel" pitchFamily="34" charset="0"/>
              </a:rPr>
              <a:t>typically run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apps </a:t>
            </a:r>
            <a:r>
              <a:rPr lang="en-IN" sz="2400" dirty="0">
                <a:latin typeface="Corbel" pitchFamily="34" charset="0"/>
              </a:rPr>
              <a:t>within </a:t>
            </a:r>
            <a:r>
              <a:rPr lang="en-IN" sz="2400" dirty="0">
                <a:solidFill>
                  <a:srgbClr val="002060"/>
                </a:solidFill>
                <a:latin typeface="Corbel" pitchFamily="34" charset="0"/>
              </a:rPr>
              <a:t>independent 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u="sng" dirty="0">
                <a:solidFill>
                  <a:srgbClr val="00B050"/>
                </a:solidFill>
                <a:latin typeface="Corbel" pitchFamily="34" charset="0"/>
              </a:rPr>
              <a:t>Virtual environments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This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enables</a:t>
            </a:r>
            <a:r>
              <a:rPr lang="en-IN" sz="2400" dirty="0">
                <a:latin typeface="Corbel" pitchFamily="34" charset="0"/>
              </a:rPr>
              <a:t> 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multiple </a:t>
            </a:r>
            <a:r>
              <a:rPr lang="en-IN" sz="2400" b="1" u="sng" dirty="0">
                <a:solidFill>
                  <a:srgbClr val="C00000"/>
                </a:solidFill>
                <a:latin typeface="Corbel" pitchFamily="34" charset="0"/>
              </a:rPr>
              <a:t>different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IN" sz="2400" b="1" u="sng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IN" sz="2400" b="1" u="sng" dirty="0">
                <a:solidFill>
                  <a:srgbClr val="00B050"/>
                </a:solidFill>
                <a:latin typeface="Corbel" pitchFamily="34" charset="0"/>
              </a:rPr>
              <a:t> environments </a:t>
            </a:r>
            <a:r>
              <a:rPr lang="en-IN" sz="2400" dirty="0">
                <a:latin typeface="Corbel" pitchFamily="34" charset="0"/>
              </a:rPr>
              <a:t>on a </a:t>
            </a:r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Corbel" pitchFamily="34" charset="0"/>
              </a:rPr>
              <a:t>single computer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What Is A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Virtual Environment </a:t>
            </a:r>
            <a:r>
              <a:rPr lang="en-US" sz="3200" b="1" dirty="0">
                <a:latin typeface="Corbel" pitchFamily="34" charset="0"/>
              </a:rPr>
              <a:t>?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7" name="Content Placeholder 6" descr="virtual env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357297"/>
            <a:ext cx="8858312" cy="5022091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What Is A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Virtual Environment </a:t>
            </a:r>
            <a:r>
              <a:rPr lang="en-US" sz="3200" b="1" dirty="0">
                <a:latin typeface="Corbel" pitchFamily="34" charset="0"/>
              </a:rPr>
              <a:t>?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So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finally</a:t>
            </a:r>
            <a:r>
              <a:rPr lang="en-IN" sz="2400" dirty="0">
                <a:latin typeface="Corbel" pitchFamily="34" charset="0"/>
              </a:rPr>
              <a:t> we can say that a </a:t>
            </a:r>
            <a:r>
              <a:rPr lang="en-IN" sz="2400" b="1" u="sng" dirty="0">
                <a:solidFill>
                  <a:srgbClr val="00B050"/>
                </a:solidFill>
                <a:latin typeface="Corbel" pitchFamily="34" charset="0"/>
              </a:rPr>
              <a:t>virtual environment </a:t>
            </a:r>
            <a:r>
              <a:rPr lang="en-IN" sz="2400" dirty="0">
                <a:latin typeface="Corbel" pitchFamily="34" charset="0"/>
              </a:rPr>
              <a:t>is a way for us to have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multiple versions </a:t>
            </a:r>
            <a:r>
              <a:rPr lang="en-IN" sz="2400" dirty="0">
                <a:latin typeface="Corbel" pitchFamily="34" charset="0"/>
              </a:rPr>
              <a:t>of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Python/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on a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single computer </a:t>
            </a:r>
            <a:r>
              <a:rPr lang="en-IN" sz="2400" dirty="0">
                <a:latin typeface="Corbel" pitchFamily="34" charset="0"/>
              </a:rPr>
              <a:t>without them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clashing</a:t>
            </a:r>
            <a:r>
              <a:rPr lang="en-IN" sz="2400" dirty="0">
                <a:latin typeface="Corbel" pitchFamily="34" charset="0"/>
              </a:rPr>
              <a:t> with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each other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endParaRPr lang="en-IN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fontAlgn="base"/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Each version </a:t>
            </a:r>
            <a:r>
              <a:rPr lang="en-IN" sz="2400" dirty="0">
                <a:latin typeface="Corbel" pitchFamily="34" charset="0"/>
              </a:rPr>
              <a:t>can be considered as a </a:t>
            </a:r>
            <a:r>
              <a:rPr lang="en-IN" sz="2400" b="1" u="sng" dirty="0">
                <a:solidFill>
                  <a:srgbClr val="7030A0"/>
                </a:solidFill>
                <a:latin typeface="Corbel" pitchFamily="34" charset="0"/>
              </a:rPr>
              <a:t>separate development environment</a:t>
            </a:r>
            <a:r>
              <a:rPr lang="en-IN" sz="2400" dirty="0">
                <a:latin typeface="Corbel" pitchFamily="34" charset="0"/>
              </a:rPr>
              <a:t> and we can have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different versions </a:t>
            </a:r>
            <a:r>
              <a:rPr lang="en-IN" sz="2400" dirty="0">
                <a:latin typeface="Corbel" pitchFamily="34" charset="0"/>
              </a:rPr>
              <a:t>of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Python libraries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modules</a:t>
            </a:r>
            <a:r>
              <a:rPr lang="en-IN" sz="2400" dirty="0">
                <a:latin typeface="Corbel" pitchFamily="34" charset="0"/>
              </a:rPr>
              <a:t> all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isolated</a:t>
            </a:r>
            <a:r>
              <a:rPr lang="en-IN" sz="2400" dirty="0">
                <a:latin typeface="Corbel" pitchFamily="34" charset="0"/>
              </a:rPr>
              <a:t> from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one another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base"/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Creating The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Project Directory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 fontAlgn="base"/>
            <a:r>
              <a:rPr lang="en-IN" sz="2400" dirty="0">
                <a:solidFill>
                  <a:srgbClr val="0070C0"/>
                </a:solidFill>
                <a:latin typeface="Corbel" pitchFamily="34" charset="0"/>
              </a:rPr>
              <a:t>Before</a:t>
            </a:r>
            <a:r>
              <a:rPr lang="en-IN" sz="2400" dirty="0">
                <a:latin typeface="Corbel" pitchFamily="34" charset="0"/>
              </a:rPr>
              <a:t> we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create</a:t>
            </a:r>
            <a:r>
              <a:rPr lang="en-IN" sz="2400" dirty="0">
                <a:latin typeface="Corbel" pitchFamily="34" charset="0"/>
              </a:rPr>
              <a:t> our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virtual environment</a:t>
            </a:r>
            <a:r>
              <a:rPr lang="en-IN" sz="2400" dirty="0">
                <a:latin typeface="Corbel" pitchFamily="34" charset="0"/>
              </a:rPr>
              <a:t>, we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first need to</a:t>
            </a:r>
            <a:r>
              <a:rPr lang="en-IN" sz="2400" dirty="0">
                <a:latin typeface="Corbel" pitchFamily="34" charset="0"/>
              </a:rPr>
              <a:t> create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project folder </a:t>
            </a:r>
            <a:r>
              <a:rPr lang="en-IN" sz="2400" dirty="0">
                <a:latin typeface="Corbel" pitchFamily="34" charset="0"/>
              </a:rPr>
              <a:t>that will house not only our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virtual environment</a:t>
            </a:r>
            <a:r>
              <a:rPr lang="en-IN" sz="2400" dirty="0">
                <a:solidFill>
                  <a:srgbClr val="7030A0"/>
                </a:solidFill>
                <a:latin typeface="Corbel" pitchFamily="34" charset="0"/>
              </a:rPr>
              <a:t>, </a:t>
            </a:r>
            <a:r>
              <a:rPr lang="en-IN" sz="2400" dirty="0">
                <a:latin typeface="Corbel" pitchFamily="34" charset="0"/>
              </a:rPr>
              <a:t>but all the 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code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media</a:t>
            </a:r>
            <a:r>
              <a:rPr lang="en-IN" sz="2400" dirty="0">
                <a:latin typeface="Corbel" pitchFamily="34" charset="0"/>
              </a:rPr>
              <a:t> for our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application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project folder </a:t>
            </a:r>
            <a:r>
              <a:rPr lang="en-IN" sz="2400" dirty="0">
                <a:latin typeface="Corbel" pitchFamily="34" charset="0"/>
              </a:rPr>
              <a:t>can go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anywhere</a:t>
            </a:r>
            <a:r>
              <a:rPr lang="en-IN" sz="2400" dirty="0">
                <a:latin typeface="Corbel" pitchFamily="34" charset="0"/>
              </a:rPr>
              <a:t> on our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computer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>
              <a:buNone/>
            </a:pPr>
            <a:endParaRPr lang="en-US" sz="2400" dirty="0"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Creating The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Project Directory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Autofit/>
          </a:bodyPr>
          <a:lstStyle/>
          <a:p>
            <a:pPr fontAlgn="base"/>
            <a:r>
              <a:rPr lang="en-US" sz="2400" dirty="0">
                <a:latin typeface="Corbel" pitchFamily="34" charset="0"/>
              </a:rPr>
              <a:t>We are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creating</a:t>
            </a:r>
            <a:r>
              <a:rPr lang="en-US" sz="2400" dirty="0">
                <a:latin typeface="Corbel" pitchFamily="34" charset="0"/>
              </a:rPr>
              <a:t> it in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D:\djangoexamples </a:t>
            </a:r>
            <a:r>
              <a:rPr lang="en-US" sz="2400" dirty="0">
                <a:latin typeface="Corbel" pitchFamily="34" charset="0"/>
              </a:rPr>
              <a:t>by the name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myfirstproject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So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complete path </a:t>
            </a:r>
            <a:r>
              <a:rPr lang="en-US" sz="2400" dirty="0">
                <a:latin typeface="Corbel" pitchFamily="34" charset="0"/>
              </a:rPr>
              <a:t>is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D:\djangoexamples\myfirstproject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Creating The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Project Directory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7" name="Content Placeholder 6" descr="djangoscreen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85842" y="1500174"/>
            <a:ext cx="8743875" cy="5214974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itchFamily="34" charset="0"/>
              </a:rPr>
              <a:t>Creating The </a:t>
            </a:r>
            <a:r>
              <a:rPr lang="en-US" sz="3000" b="1" dirty="0">
                <a:solidFill>
                  <a:srgbClr val="C00000"/>
                </a:solidFill>
                <a:latin typeface="Corbel" pitchFamily="34" charset="0"/>
              </a:rPr>
              <a:t>Virtual Environment</a:t>
            </a:r>
            <a:endParaRPr lang="en-IN" sz="30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pPr fontAlgn="base"/>
            <a:r>
              <a:rPr lang="en-US" sz="2400" dirty="0">
                <a:latin typeface="Corbel" pitchFamily="34" charset="0"/>
              </a:rPr>
              <a:t>As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previously discussed </a:t>
            </a:r>
            <a:r>
              <a:rPr lang="en-US" sz="2400" dirty="0">
                <a:latin typeface="Corbel" pitchFamily="34" charset="0"/>
              </a:rPr>
              <a:t>, a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virtual environment </a:t>
            </a:r>
            <a:r>
              <a:rPr lang="en-US" sz="2400" dirty="0">
                <a:latin typeface="Corbel" pitchFamily="34" charset="0"/>
              </a:rPr>
              <a:t>is an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isolated Python environment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which allows us to use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different package versions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for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different projects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fontAlgn="base"/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To create a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virtual environment </a:t>
            </a:r>
            <a:r>
              <a:rPr lang="en-US" sz="2400" dirty="0">
                <a:latin typeface="Corbel" pitchFamily="34" charset="0"/>
              </a:rPr>
              <a:t>, we need a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tool</a:t>
            </a:r>
            <a:r>
              <a:rPr lang="en-US" sz="2400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virtualenv</a:t>
            </a:r>
            <a:r>
              <a:rPr lang="en-US" sz="2400" dirty="0">
                <a:latin typeface="Corbel" pitchFamily="34" charset="0"/>
              </a:rPr>
              <a:t> 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So first we should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install</a:t>
            </a:r>
            <a:r>
              <a:rPr lang="en-US" sz="2400" dirty="0">
                <a:latin typeface="Corbel" pitchFamily="34" charset="0"/>
              </a:rPr>
              <a:t> this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tool</a:t>
            </a:r>
            <a:r>
              <a:rPr lang="en-US" sz="2400" dirty="0">
                <a:latin typeface="Corbel" pitchFamily="34" charset="0"/>
              </a:rPr>
              <a:t> using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pip</a:t>
            </a:r>
            <a:r>
              <a:rPr lang="en-US" sz="2400" dirty="0">
                <a:latin typeface="Corbel" pitchFamily="34" charset="0"/>
              </a:rPr>
              <a:t> command inside our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project directory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myfirstproject</a:t>
            </a: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fontAlgn="base"/>
            <a:endParaRPr lang="en-US" sz="23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command</a:t>
            </a:r>
            <a:r>
              <a:rPr lang="en-US" sz="2400" dirty="0">
                <a:latin typeface="Corbel" pitchFamily="34" charset="0"/>
              </a:rPr>
              <a:t> to do this is :</a:t>
            </a:r>
          </a:p>
          <a:p>
            <a:pPr lvl="1" fontAlgn="base"/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pip install </a:t>
            </a:r>
            <a:r>
              <a:rPr lang="en-US" b="1" dirty="0" err="1">
                <a:solidFill>
                  <a:srgbClr val="C00000"/>
                </a:solidFill>
                <a:latin typeface="Corbel" pitchFamily="34" charset="0"/>
              </a:rPr>
              <a:t>virtualenv</a:t>
            </a:r>
            <a:endParaRPr lang="en-US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itchFamily="34" charset="0"/>
              </a:rPr>
              <a:t>Creating The </a:t>
            </a:r>
            <a:r>
              <a:rPr lang="en-US" sz="3000" b="1" dirty="0">
                <a:solidFill>
                  <a:srgbClr val="C00000"/>
                </a:solidFill>
                <a:latin typeface="Corbel" pitchFamily="34" charset="0"/>
              </a:rPr>
              <a:t>Virtual Environment</a:t>
            </a:r>
            <a:endParaRPr lang="en-IN" sz="30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7" name="Content Placeholder 6" descr="djangoscreen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7"/>
            <a:ext cx="8715436" cy="5286412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Updating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pip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>
                <a:latin typeface="Corbel" pitchFamily="34" charset="0"/>
              </a:rPr>
              <a:t>If we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closely observe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previous screenshot </a:t>
            </a:r>
            <a:r>
              <a:rPr lang="en-US" sz="2400" dirty="0">
                <a:latin typeface="Corbel" pitchFamily="34" charset="0"/>
              </a:rPr>
              <a:t>, we will find that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Python</a:t>
            </a:r>
            <a:r>
              <a:rPr lang="en-US" sz="2400" dirty="0">
                <a:latin typeface="Corbel" pitchFamily="34" charset="0"/>
              </a:rPr>
              <a:t> is suggesting us 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upgrade</a:t>
            </a:r>
            <a:r>
              <a:rPr lang="en-US" sz="2400" dirty="0">
                <a:latin typeface="Corbel" pitchFamily="34" charset="0"/>
              </a:rPr>
              <a:t> our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pip</a:t>
            </a:r>
            <a:r>
              <a:rPr lang="en-US" sz="2400" dirty="0">
                <a:latin typeface="Corbel" pitchFamily="34" charset="0"/>
              </a:rPr>
              <a:t> tool.</a:t>
            </a:r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Pip</a:t>
            </a:r>
            <a:r>
              <a:rPr lang="en-US" sz="2400" dirty="0">
                <a:latin typeface="Corbel" pitchFamily="34" charset="0"/>
              </a:rPr>
              <a:t> gets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updated</a:t>
            </a:r>
            <a:r>
              <a:rPr lang="en-US" sz="2400" dirty="0">
                <a:latin typeface="Corbel" pitchFamily="34" charset="0"/>
              </a:rPr>
              <a:t> more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frequently</a:t>
            </a:r>
            <a:r>
              <a:rPr lang="en-US" sz="2400" dirty="0">
                <a:latin typeface="Corbel" pitchFamily="34" charset="0"/>
              </a:rPr>
              <a:t> than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Python</a:t>
            </a:r>
            <a:r>
              <a:rPr lang="en-US" sz="2400" dirty="0">
                <a:latin typeface="Corbel" pitchFamily="34" charset="0"/>
              </a:rPr>
              <a:t> , so it is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always </a:t>
            </a:r>
            <a:r>
              <a:rPr lang="en-US" sz="2400" dirty="0">
                <a:latin typeface="Corbel" pitchFamily="34" charset="0"/>
              </a:rPr>
              <a:t>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good practice </a:t>
            </a:r>
            <a:r>
              <a:rPr lang="en-US" sz="2400" dirty="0">
                <a:latin typeface="Corbel" pitchFamily="34" charset="0"/>
              </a:rPr>
              <a:t>to keep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latest version </a:t>
            </a:r>
            <a:r>
              <a:rPr lang="en-US" sz="2400" dirty="0">
                <a:latin typeface="Corbel" pitchFamily="34" charset="0"/>
              </a:rPr>
              <a:t>of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pip</a:t>
            </a:r>
            <a:r>
              <a:rPr lang="en-US" sz="2400" dirty="0">
                <a:latin typeface="Corbel" pitchFamily="34" charset="0"/>
              </a:rPr>
              <a:t> installed on our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machine</a:t>
            </a:r>
          </a:p>
          <a:p>
            <a:pPr fontAlgn="base"/>
            <a:endParaRPr lang="en-US" sz="2400" b="1" dirty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fontAlgn="base"/>
            <a:endParaRPr lang="en-US" sz="2400" b="1" dirty="0">
              <a:solidFill>
                <a:srgbClr val="C00000"/>
              </a:solidFill>
            </a:endParaRPr>
          </a:p>
          <a:p>
            <a:pPr fontAlgn="base"/>
            <a:endParaRPr lang="en-US" sz="18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155189"/>
            <a:ext cx="8715436" cy="12025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Today’s Agenda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Installing </a:t>
            </a:r>
            <a:r>
              <a:rPr lang="en-US" sz="2800" b="1" dirty="0" err="1">
                <a:latin typeface="Corbel" pitchFamily="34" charset="0"/>
              </a:rPr>
              <a:t>Django</a:t>
            </a:r>
            <a:endParaRPr lang="en-US" sz="2800" b="1" dirty="0"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Setting Up The System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Creating Virtual Environment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Installing And Testing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Django</a:t>
            </a: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Updating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pip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itchFamily="34" charset="0"/>
              </a:rPr>
              <a:t>Move to your project directory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myfirstproject</a:t>
            </a:r>
            <a:r>
              <a:rPr lang="en-US" sz="2400" dirty="0">
                <a:latin typeface="Corbel" pitchFamily="34" charset="0"/>
              </a:rPr>
              <a:t> and type the following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command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 lvl="1" fontAlgn="base"/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python –m pip install –upgrade pip</a:t>
            </a:r>
          </a:p>
          <a:p>
            <a:pPr fontAlgn="base"/>
            <a:endParaRPr lang="en-US" sz="2400" dirty="0"/>
          </a:p>
          <a:p>
            <a:pPr fontAlgn="base">
              <a:buNone/>
            </a:pPr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US" sz="2400" b="1" dirty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fontAlgn="base"/>
            <a:endParaRPr lang="en-US" sz="2400" b="1" dirty="0">
              <a:solidFill>
                <a:srgbClr val="C00000"/>
              </a:solidFill>
            </a:endParaRPr>
          </a:p>
          <a:p>
            <a:pPr fontAlgn="base"/>
            <a:endParaRPr lang="en-US" sz="18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djangoscreen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28934"/>
            <a:ext cx="9144000" cy="392906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itchFamily="34" charset="0"/>
              </a:rPr>
              <a:t>Creating The </a:t>
            </a:r>
            <a:r>
              <a:rPr lang="en-US" sz="3000" b="1" dirty="0">
                <a:solidFill>
                  <a:srgbClr val="C00000"/>
                </a:solidFill>
                <a:latin typeface="Corbel" pitchFamily="34" charset="0"/>
              </a:rPr>
              <a:t>Virtual Environment</a:t>
            </a:r>
            <a:endParaRPr lang="en-IN" sz="30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itchFamily="34" charset="0"/>
              </a:rPr>
              <a:t>After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installing</a:t>
            </a:r>
            <a:r>
              <a:rPr lang="en-US" sz="2400" dirty="0">
                <a:latin typeface="Corbel" pitchFamily="34" charset="0"/>
              </a:rPr>
              <a:t> the tool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virtualenv</a:t>
            </a:r>
            <a:r>
              <a:rPr lang="en-US" sz="2400" dirty="0">
                <a:latin typeface="Corbel" pitchFamily="34" charset="0"/>
              </a:rPr>
              <a:t> , we must now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create</a:t>
            </a:r>
            <a:r>
              <a:rPr lang="en-US" sz="2400" dirty="0">
                <a:latin typeface="Corbel" pitchFamily="34" charset="0"/>
              </a:rPr>
              <a:t> our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virtual environment</a:t>
            </a:r>
            <a:r>
              <a:rPr lang="en-US" sz="2400" dirty="0">
                <a:solidFill>
                  <a:srgbClr val="00B050"/>
                </a:solidFill>
                <a:latin typeface="Corbel" pitchFamily="34" charset="0"/>
              </a:rPr>
              <a:t>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steps</a:t>
            </a:r>
            <a:r>
              <a:rPr lang="en-US" sz="2400" dirty="0">
                <a:latin typeface="Corbel" pitchFamily="34" charset="0"/>
              </a:rPr>
              <a:t> to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do that </a:t>
            </a:r>
            <a:r>
              <a:rPr lang="en-US" sz="2400" dirty="0">
                <a:latin typeface="Corbel" pitchFamily="34" charset="0"/>
              </a:rPr>
              <a:t>will be:</a:t>
            </a:r>
          </a:p>
          <a:p>
            <a:pPr fontAlgn="base"/>
            <a:endParaRPr lang="en-US" sz="2400" dirty="0"/>
          </a:p>
          <a:p>
            <a:pPr lvl="1" fontAlgn="base"/>
            <a:r>
              <a:rPr lang="en-US" dirty="0">
                <a:latin typeface="Corbel" pitchFamily="34" charset="0"/>
              </a:rPr>
              <a:t>Go to the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project directory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myfirstproject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 lvl="1" fontAlgn="base"/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Type</a:t>
            </a:r>
            <a:r>
              <a:rPr lang="en-US" dirty="0">
                <a:latin typeface="Corbel" pitchFamily="34" charset="0"/>
              </a:rPr>
              <a:t> the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command</a:t>
            </a:r>
            <a:r>
              <a:rPr lang="en-US" dirty="0">
                <a:latin typeface="Corbel" pitchFamily="34" charset="0"/>
              </a:rPr>
              <a:t> :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virtualenv</a:t>
            </a:r>
            <a:r>
              <a:rPr lang="en-US" dirty="0">
                <a:latin typeface="Corbel" pitchFamily="34" charset="0"/>
              </a:rPr>
              <a:t>  </a:t>
            </a:r>
            <a:r>
              <a:rPr lang="en-US" b="1" i="1" dirty="0" err="1">
                <a:solidFill>
                  <a:srgbClr val="7030A0"/>
                </a:solidFill>
                <a:latin typeface="Corbel" pitchFamily="34" charset="0"/>
              </a:rPr>
              <a:t>some_name</a:t>
            </a:r>
            <a:endParaRPr lang="en-US" b="1" i="1" dirty="0">
              <a:solidFill>
                <a:srgbClr val="7030A0"/>
              </a:solidFill>
              <a:latin typeface="Corbel" pitchFamily="34" charset="0"/>
            </a:endParaRPr>
          </a:p>
          <a:p>
            <a:pPr lvl="1" fontAlgn="base"/>
            <a:endParaRPr lang="en-US" sz="1900" dirty="0"/>
          </a:p>
          <a:p>
            <a:pPr lvl="1" fontAlgn="base"/>
            <a:endParaRPr lang="en-US" sz="1900" dirty="0"/>
          </a:p>
          <a:p>
            <a:pPr lvl="1" fontAlgn="base"/>
            <a:endParaRPr lang="en-US" sz="1900" dirty="0"/>
          </a:p>
          <a:p>
            <a:pPr lvl="1" fontAlgn="base"/>
            <a:endParaRPr lang="en-US" sz="1900" dirty="0"/>
          </a:p>
          <a:p>
            <a:pPr lvl="1" fontAlgn="base"/>
            <a:r>
              <a:rPr lang="en-US" b="1" u="sng" dirty="0">
                <a:solidFill>
                  <a:srgbClr val="002060"/>
                </a:solidFill>
                <a:latin typeface="Corbel" pitchFamily="34" charset="0"/>
              </a:rPr>
              <a:t>For example</a:t>
            </a:r>
            <a:r>
              <a:rPr lang="en-US" dirty="0">
                <a:latin typeface="Corbel" pitchFamily="34" charset="0"/>
              </a:rPr>
              <a:t>: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virtualenv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b="1" dirty="0" err="1">
                <a:solidFill>
                  <a:srgbClr val="7030A0"/>
                </a:solidFill>
                <a:latin typeface="Corbel" pitchFamily="34" charset="0"/>
              </a:rPr>
              <a:t>myenv</a:t>
            </a:r>
            <a:endParaRPr lang="en-US" b="1" dirty="0">
              <a:solidFill>
                <a:srgbClr val="7030A0"/>
              </a:solidFill>
              <a:latin typeface="Corbel" pitchFamily="34" charset="0"/>
            </a:endParaRPr>
          </a:p>
          <a:p>
            <a:pPr lvl="1" fontAlgn="base"/>
            <a:endParaRPr lang="en-US" sz="1900" b="1" i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Up Arrow 6"/>
          <p:cNvSpPr/>
          <p:nvPr/>
        </p:nvSpPr>
        <p:spPr>
          <a:xfrm>
            <a:off x="5143504" y="4286256"/>
            <a:ext cx="357190" cy="57150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4286248" y="4857760"/>
            <a:ext cx="40655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rbel" pitchFamily="34" charset="0"/>
              </a:rPr>
              <a:t>This is the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name</a:t>
            </a:r>
            <a:r>
              <a:rPr lang="en-US" sz="2000" dirty="0">
                <a:latin typeface="Corbel" pitchFamily="34" charset="0"/>
              </a:rPr>
              <a:t> of the </a:t>
            </a:r>
          </a:p>
          <a:p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virtual environment </a:t>
            </a:r>
            <a:r>
              <a:rPr lang="en-US" sz="2000" dirty="0">
                <a:latin typeface="Corbel" pitchFamily="34" charset="0"/>
              </a:rPr>
              <a:t>and it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could be </a:t>
            </a:r>
          </a:p>
          <a:p>
            <a:r>
              <a:rPr lang="en-US" sz="2000" b="1" dirty="0">
                <a:solidFill>
                  <a:srgbClr val="7030A0"/>
                </a:solidFill>
                <a:latin typeface="Corbel" pitchFamily="34" charset="0"/>
              </a:rPr>
              <a:t>any name</a:t>
            </a:r>
            <a:endParaRPr lang="en-IN" sz="2000" b="1" dirty="0">
              <a:solidFill>
                <a:srgbClr val="7030A0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itchFamily="34" charset="0"/>
              </a:rPr>
              <a:t>Creating The </a:t>
            </a:r>
            <a:r>
              <a:rPr lang="en-US" sz="3000" b="1" dirty="0">
                <a:solidFill>
                  <a:srgbClr val="C00000"/>
                </a:solidFill>
                <a:latin typeface="Corbel" pitchFamily="34" charset="0"/>
              </a:rPr>
              <a:t>Virtual Environment</a:t>
            </a:r>
            <a:endParaRPr lang="en-IN" sz="30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7" name="Content Placeholder 6" descr="djangoscreen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6" cy="5286411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Activating The </a:t>
            </a:r>
            <a:r>
              <a:rPr lang="en-US" sz="2800" b="1" dirty="0">
                <a:solidFill>
                  <a:srgbClr val="C00000"/>
                </a:solidFill>
                <a:latin typeface="Corbel" pitchFamily="34" charset="0"/>
              </a:rPr>
              <a:t>Virtual Environment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en-US" sz="2400" dirty="0">
                <a:latin typeface="Corbel" pitchFamily="34" charset="0"/>
              </a:rPr>
              <a:t>To put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virtual environment </a:t>
            </a:r>
            <a:r>
              <a:rPr lang="en-US" sz="2400" dirty="0">
                <a:latin typeface="Corbel" pitchFamily="34" charset="0"/>
              </a:rPr>
              <a:t>in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action</a:t>
            </a:r>
            <a:r>
              <a:rPr lang="en-US" sz="2400" dirty="0">
                <a:latin typeface="Corbel" pitchFamily="34" charset="0"/>
              </a:rPr>
              <a:t> we must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activate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it so that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whatever</a:t>
            </a:r>
            <a:r>
              <a:rPr lang="en-US" sz="2400" dirty="0">
                <a:latin typeface="Corbel" pitchFamily="34" charset="0"/>
              </a:rPr>
              <a:t> we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install</a:t>
            </a:r>
            <a:r>
              <a:rPr lang="en-US" sz="2400" dirty="0">
                <a:latin typeface="Corbel" pitchFamily="34" charset="0"/>
              </a:rPr>
              <a:t> after this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gets installed </a:t>
            </a:r>
            <a:r>
              <a:rPr lang="en-US" sz="2400" dirty="0">
                <a:latin typeface="Corbel" pitchFamily="34" charset="0"/>
              </a:rPr>
              <a:t>in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virtual environment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and not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globally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steps</a:t>
            </a:r>
            <a:r>
              <a:rPr lang="en-US" sz="2400" dirty="0">
                <a:latin typeface="Corbel" pitchFamily="34" charset="0"/>
              </a:rPr>
              <a:t> to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activate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virtual environment </a:t>
            </a:r>
            <a:r>
              <a:rPr lang="en-US" sz="2400" dirty="0">
                <a:latin typeface="Corbel" pitchFamily="34" charset="0"/>
              </a:rPr>
              <a:t>are:</a:t>
            </a:r>
          </a:p>
          <a:p>
            <a:pPr fontAlgn="base"/>
            <a:endParaRPr lang="en-US" sz="2400" dirty="0"/>
          </a:p>
          <a:p>
            <a:pPr lvl="1" fontAlgn="base"/>
            <a:r>
              <a:rPr lang="en-US" dirty="0">
                <a:latin typeface="Corbel" pitchFamily="34" charset="0"/>
              </a:rPr>
              <a:t>Go to the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project directory </a:t>
            </a:r>
            <a:r>
              <a:rPr lang="en-US" b="1" dirty="0" err="1">
                <a:solidFill>
                  <a:srgbClr val="C00000"/>
                </a:solidFill>
                <a:latin typeface="Corbel" pitchFamily="34" charset="0"/>
              </a:rPr>
              <a:t>myfirstproject</a:t>
            </a:r>
            <a:endParaRPr lang="en-US" b="1" dirty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/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Type</a:t>
            </a:r>
            <a:r>
              <a:rPr lang="en-US" dirty="0">
                <a:latin typeface="Corbel" pitchFamily="34" charset="0"/>
              </a:rPr>
              <a:t> the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command</a:t>
            </a:r>
            <a:r>
              <a:rPr lang="en-US" dirty="0">
                <a:latin typeface="Corbel" pitchFamily="34" charset="0"/>
              </a:rPr>
              <a:t> : </a:t>
            </a:r>
            <a:r>
              <a:rPr lang="en-US" b="1" i="1" dirty="0">
                <a:solidFill>
                  <a:srgbClr val="7030A0"/>
                </a:solidFill>
                <a:latin typeface="Corbel" pitchFamily="34" charset="0"/>
              </a:rPr>
              <a:t>name of </a:t>
            </a:r>
            <a:r>
              <a:rPr lang="en-US" b="1" i="1" dirty="0" err="1">
                <a:solidFill>
                  <a:srgbClr val="7030A0"/>
                </a:solidFill>
                <a:latin typeface="Corbel" pitchFamily="34" charset="0"/>
              </a:rPr>
              <a:t>virt</a:t>
            </a:r>
            <a:r>
              <a:rPr lang="en-US" b="1" i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b="1" i="1" dirty="0" err="1">
                <a:solidFill>
                  <a:srgbClr val="7030A0"/>
                </a:solidFill>
                <a:latin typeface="Corbel" pitchFamily="34" charset="0"/>
              </a:rPr>
              <a:t>env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\scripts\activate</a:t>
            </a:r>
            <a:endParaRPr lang="en-US" b="1" i="1" dirty="0">
              <a:solidFill>
                <a:srgbClr val="7030A0"/>
              </a:solidFill>
              <a:latin typeface="Corbel" pitchFamily="34" charset="0"/>
            </a:endParaRPr>
          </a:p>
          <a:p>
            <a:pPr lvl="1" fontAlgn="base"/>
            <a:endParaRPr lang="en-US" dirty="0">
              <a:latin typeface="Corbel" pitchFamily="34" charset="0"/>
            </a:endParaRPr>
          </a:p>
          <a:p>
            <a:pPr lvl="1" fontAlgn="base"/>
            <a:endParaRPr lang="en-US" dirty="0">
              <a:latin typeface="Corbel" pitchFamily="34" charset="0"/>
            </a:endParaRPr>
          </a:p>
          <a:p>
            <a:pPr lvl="1" fontAlgn="base"/>
            <a:endParaRPr lang="en-US" dirty="0">
              <a:latin typeface="Corbel" pitchFamily="34" charset="0"/>
            </a:endParaRPr>
          </a:p>
          <a:p>
            <a:pPr lvl="1" fontAlgn="base"/>
            <a:endParaRPr lang="en-US" dirty="0">
              <a:latin typeface="Corbel" pitchFamily="34" charset="0"/>
            </a:endParaRPr>
          </a:p>
          <a:p>
            <a:pPr lvl="1" fontAlgn="base"/>
            <a:endParaRPr lang="en-US" dirty="0">
              <a:latin typeface="Corbel" pitchFamily="34" charset="0"/>
            </a:endParaRPr>
          </a:p>
          <a:p>
            <a:pPr lvl="1" fontAlgn="base"/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For example</a:t>
            </a:r>
            <a:r>
              <a:rPr lang="en-US" sz="2400" dirty="0">
                <a:latin typeface="Corbel" pitchFamily="34" charset="0"/>
              </a:rPr>
              <a:t>: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myenv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\scripts\activate</a:t>
            </a:r>
          </a:p>
          <a:p>
            <a:pPr lvl="1" fontAlgn="base"/>
            <a:endParaRPr lang="en-US" sz="1900" b="1" i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Up Arrow 6"/>
          <p:cNvSpPr/>
          <p:nvPr/>
        </p:nvSpPr>
        <p:spPr>
          <a:xfrm>
            <a:off x="3500430" y="4357694"/>
            <a:ext cx="214314" cy="4286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000232" y="4714884"/>
            <a:ext cx="23839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itchFamily="34" charset="0"/>
              </a:rPr>
              <a:t>This is the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name</a:t>
            </a:r>
            <a:r>
              <a:rPr lang="en-US" dirty="0">
                <a:latin typeface="Corbel" pitchFamily="34" charset="0"/>
              </a:rPr>
              <a:t> of the </a:t>
            </a:r>
          </a:p>
          <a:p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virtual environment </a:t>
            </a:r>
          </a:p>
          <a:p>
            <a:r>
              <a:rPr lang="en-US" dirty="0">
                <a:latin typeface="Corbel" pitchFamily="34" charset="0"/>
              </a:rPr>
              <a:t>as given by us.</a:t>
            </a:r>
            <a:endParaRPr lang="en-IN" dirty="0">
              <a:latin typeface="Corbel" pitchFamily="34" charset="0"/>
            </a:endParaRPr>
          </a:p>
        </p:txBody>
      </p:sp>
      <p:sp>
        <p:nvSpPr>
          <p:cNvPr id="9" name="Up Arrow 8"/>
          <p:cNvSpPr/>
          <p:nvPr/>
        </p:nvSpPr>
        <p:spPr>
          <a:xfrm>
            <a:off x="6500826" y="4357694"/>
            <a:ext cx="214314" cy="4286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5357818" y="4786322"/>
            <a:ext cx="23839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itchFamily="34" charset="0"/>
              </a:rPr>
              <a:t>This is the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name</a:t>
            </a:r>
            <a:r>
              <a:rPr lang="en-US" dirty="0">
                <a:latin typeface="Corbel" pitchFamily="34" charset="0"/>
              </a:rPr>
              <a:t> of the 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batch file </a:t>
            </a:r>
            <a:r>
              <a:rPr lang="en-US" dirty="0">
                <a:latin typeface="Corbel" pitchFamily="34" charset="0"/>
              </a:rPr>
              <a:t>that will 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activate</a:t>
            </a:r>
            <a:r>
              <a:rPr lang="en-US" dirty="0">
                <a:latin typeface="Corbel" pitchFamily="34" charset="0"/>
              </a:rPr>
              <a:t> the </a:t>
            </a:r>
          </a:p>
          <a:p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virtual environment.</a:t>
            </a:r>
            <a:endParaRPr lang="en-IN" b="1" dirty="0">
              <a:solidFill>
                <a:srgbClr val="00B050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Activating The </a:t>
            </a:r>
            <a:r>
              <a:rPr lang="en-US" sz="2800" b="1" dirty="0">
                <a:solidFill>
                  <a:srgbClr val="C00000"/>
                </a:solidFill>
                <a:latin typeface="Corbel" pitchFamily="34" charset="0"/>
              </a:rPr>
              <a:t>Virtual Environment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7" name="Content Placeholder 6" descr="djangoscreen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6" cy="5286412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700" b="1" dirty="0">
                <a:latin typeface="Corbel" pitchFamily="34" charset="0"/>
              </a:rPr>
              <a:t>Deactivating The </a:t>
            </a:r>
            <a:r>
              <a:rPr lang="en-US" sz="2700" b="1" dirty="0">
                <a:solidFill>
                  <a:srgbClr val="C00000"/>
                </a:solidFill>
                <a:latin typeface="Corbel" pitchFamily="34" charset="0"/>
              </a:rPr>
              <a:t>Virtual Environment</a:t>
            </a:r>
            <a:endParaRPr lang="en-IN" sz="27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itchFamily="34" charset="0"/>
              </a:rPr>
              <a:t>We also can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deactivate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virtual environment </a:t>
            </a:r>
            <a:r>
              <a:rPr lang="en-US" sz="2400" dirty="0">
                <a:latin typeface="Corbel" pitchFamily="34" charset="0"/>
              </a:rPr>
              <a:t>at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any point </a:t>
            </a:r>
            <a:r>
              <a:rPr lang="en-US" sz="2400" dirty="0">
                <a:latin typeface="Corbel" pitchFamily="34" charset="0"/>
              </a:rPr>
              <a:t>of time 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The steps to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deactivate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the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virtual environment </a:t>
            </a:r>
            <a:r>
              <a:rPr lang="en-US" sz="2400" dirty="0">
                <a:latin typeface="Corbel" pitchFamily="34" charset="0"/>
              </a:rPr>
              <a:t>are:</a:t>
            </a:r>
          </a:p>
          <a:p>
            <a:pPr fontAlgn="base"/>
            <a:endParaRPr lang="en-US" sz="2400" dirty="0"/>
          </a:p>
          <a:p>
            <a:pPr lvl="1" fontAlgn="base"/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Go to </a:t>
            </a:r>
            <a:r>
              <a:rPr lang="en-US" dirty="0">
                <a:latin typeface="Corbel" pitchFamily="34" charset="0"/>
              </a:rPr>
              <a:t>the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project directory </a:t>
            </a:r>
            <a:r>
              <a:rPr lang="en-US" b="1" dirty="0" err="1">
                <a:solidFill>
                  <a:srgbClr val="C00000"/>
                </a:solidFill>
                <a:latin typeface="Corbel" pitchFamily="34" charset="0"/>
              </a:rPr>
              <a:t>myfirstproject</a:t>
            </a:r>
            <a:endParaRPr lang="en-US" b="1" dirty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/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Type</a:t>
            </a:r>
            <a:r>
              <a:rPr lang="en-US" dirty="0">
                <a:latin typeface="Corbel" pitchFamily="34" charset="0"/>
              </a:rPr>
              <a:t> the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command</a:t>
            </a:r>
            <a:r>
              <a:rPr lang="en-US" dirty="0">
                <a:latin typeface="Corbel" pitchFamily="34" charset="0"/>
              </a:rPr>
              <a:t> : </a:t>
            </a:r>
            <a:r>
              <a:rPr lang="en-US" b="1" i="1" dirty="0">
                <a:solidFill>
                  <a:srgbClr val="7030A0"/>
                </a:solidFill>
                <a:latin typeface="Corbel" pitchFamily="34" charset="0"/>
              </a:rPr>
              <a:t>name of </a:t>
            </a:r>
            <a:r>
              <a:rPr lang="en-US" b="1" i="1" dirty="0" err="1">
                <a:solidFill>
                  <a:srgbClr val="7030A0"/>
                </a:solidFill>
                <a:latin typeface="Corbel" pitchFamily="34" charset="0"/>
              </a:rPr>
              <a:t>virt</a:t>
            </a:r>
            <a:r>
              <a:rPr lang="en-US" b="1" i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b="1" i="1" dirty="0" err="1">
                <a:solidFill>
                  <a:srgbClr val="7030A0"/>
                </a:solidFill>
                <a:latin typeface="Corbel" pitchFamily="34" charset="0"/>
              </a:rPr>
              <a:t>env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\scripts\deactivate</a:t>
            </a:r>
            <a:endParaRPr lang="en-US" b="1" i="1" dirty="0">
              <a:solidFill>
                <a:srgbClr val="7030A0"/>
              </a:solidFill>
              <a:latin typeface="Corbel" pitchFamily="34" charset="0"/>
            </a:endParaRPr>
          </a:p>
          <a:p>
            <a:pPr lvl="1" fontAlgn="base"/>
            <a:endParaRPr lang="en-US" sz="1900" dirty="0"/>
          </a:p>
          <a:p>
            <a:pPr lvl="1" fontAlgn="base"/>
            <a:endParaRPr lang="en-US" sz="1900" dirty="0"/>
          </a:p>
          <a:p>
            <a:pPr lvl="1" fontAlgn="base"/>
            <a:endParaRPr lang="en-US" sz="1900" dirty="0"/>
          </a:p>
          <a:p>
            <a:pPr lvl="1" fontAlgn="base"/>
            <a:endParaRPr lang="en-US" sz="1900" dirty="0"/>
          </a:p>
          <a:p>
            <a:pPr lvl="1" fontAlgn="base"/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For example: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myenv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\scripts\deactivate</a:t>
            </a:r>
          </a:p>
          <a:p>
            <a:pPr lvl="1" fontAlgn="base"/>
            <a:endParaRPr lang="en-US" sz="1900" b="1" i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Up Arrow 6"/>
          <p:cNvSpPr/>
          <p:nvPr/>
        </p:nvSpPr>
        <p:spPr>
          <a:xfrm>
            <a:off x="6500826" y="4286256"/>
            <a:ext cx="214314" cy="4286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4786314" y="4714884"/>
            <a:ext cx="3433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rbel" pitchFamily="34" charset="0"/>
              </a:rPr>
              <a:t>This is the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name</a:t>
            </a:r>
            <a:r>
              <a:rPr lang="en-US" dirty="0">
                <a:latin typeface="Corbel" pitchFamily="34" charset="0"/>
              </a:rPr>
              <a:t> of the 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batch file </a:t>
            </a:r>
            <a:r>
              <a:rPr lang="en-US" dirty="0">
                <a:latin typeface="Corbel" pitchFamily="34" charset="0"/>
              </a:rPr>
              <a:t>that will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deactivate</a:t>
            </a:r>
            <a:r>
              <a:rPr lang="en-US" dirty="0">
                <a:latin typeface="Corbel" pitchFamily="34" charset="0"/>
              </a:rPr>
              <a:t> the </a:t>
            </a:r>
          </a:p>
          <a:p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virtual environment.</a:t>
            </a:r>
            <a:endParaRPr lang="en-IN" b="1" dirty="0">
              <a:solidFill>
                <a:srgbClr val="00B050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700" b="1" dirty="0">
                <a:latin typeface="Corbel" pitchFamily="34" charset="0"/>
              </a:rPr>
              <a:t>Deactivating The </a:t>
            </a:r>
            <a:r>
              <a:rPr lang="en-US" sz="2700" b="1" dirty="0">
                <a:solidFill>
                  <a:srgbClr val="C00000"/>
                </a:solidFill>
                <a:latin typeface="Corbel" pitchFamily="34" charset="0"/>
              </a:rPr>
              <a:t>Virtual Environment</a:t>
            </a:r>
            <a:endParaRPr lang="en-IN" sz="27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7" name="Content Placeholder 6" descr="djangoscreen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6" cy="5214974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Installing </a:t>
            </a:r>
            <a:r>
              <a:rPr lang="en-US" sz="32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Now that we have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Python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installed </a:t>
            </a:r>
            <a:r>
              <a:rPr lang="en-IN" sz="2400" dirty="0">
                <a:latin typeface="Corbel" pitchFamily="34" charset="0"/>
              </a:rPr>
              <a:t>and are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running</a:t>
            </a:r>
            <a:r>
              <a:rPr lang="en-IN" sz="2400" dirty="0">
                <a:latin typeface="Corbel" pitchFamily="34" charset="0"/>
              </a:rPr>
              <a:t> a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virtual environment</a:t>
            </a:r>
            <a:r>
              <a:rPr lang="en-IN" sz="2400" dirty="0">
                <a:latin typeface="Corbel" pitchFamily="34" charset="0"/>
              </a:rPr>
              <a:t>, installing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IN" sz="2400" dirty="0">
                <a:latin typeface="Corbel" pitchFamily="34" charset="0"/>
              </a:rPr>
              <a:t> is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super easy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steps</a:t>
            </a:r>
            <a:r>
              <a:rPr lang="en-US" sz="2400" dirty="0">
                <a:latin typeface="Corbel" pitchFamily="34" charset="0"/>
              </a:rPr>
              <a:t> to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install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US" sz="2400" dirty="0">
                <a:latin typeface="Corbel" pitchFamily="34" charset="0"/>
              </a:rPr>
              <a:t> are:</a:t>
            </a:r>
          </a:p>
          <a:p>
            <a:pPr fontAlgn="base"/>
            <a:endParaRPr lang="en-US" sz="2400" dirty="0"/>
          </a:p>
          <a:p>
            <a:pPr lvl="1" fontAlgn="base"/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Go to </a:t>
            </a:r>
            <a:r>
              <a:rPr lang="en-US" dirty="0">
                <a:latin typeface="Corbel" pitchFamily="34" charset="0"/>
              </a:rPr>
              <a:t>the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project directory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myfirstproject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and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make sure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that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virtual environment </a:t>
            </a:r>
            <a:r>
              <a:rPr lang="en-US" b="1" dirty="0" err="1">
                <a:solidFill>
                  <a:srgbClr val="7030A0"/>
                </a:solidFill>
                <a:latin typeface="Corbel" pitchFamily="34" charset="0"/>
              </a:rPr>
              <a:t>myenv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latin typeface="Corbel" pitchFamily="34" charset="0"/>
              </a:rPr>
              <a:t>is active </a:t>
            </a:r>
          </a:p>
          <a:p>
            <a:pPr lvl="1" fontAlgn="base"/>
            <a:endParaRPr lang="en-US" dirty="0">
              <a:latin typeface="Corbel" pitchFamily="34" charset="0"/>
            </a:endParaRPr>
          </a:p>
          <a:p>
            <a:pPr lvl="1" fontAlgn="base"/>
            <a:r>
              <a:rPr lang="en-US" dirty="0">
                <a:latin typeface="Corbel" pitchFamily="34" charset="0"/>
              </a:rPr>
              <a:t>Now type the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command </a:t>
            </a:r>
            <a:r>
              <a:rPr lang="en-US" dirty="0">
                <a:latin typeface="Corbel" pitchFamily="34" charset="0"/>
              </a:rPr>
              <a:t>: </a:t>
            </a:r>
            <a:r>
              <a:rPr lang="en-US" b="1" i="1" dirty="0">
                <a:solidFill>
                  <a:srgbClr val="C00000"/>
                </a:solidFill>
                <a:latin typeface="Corbel" pitchFamily="34" charset="0"/>
              </a:rPr>
              <a:t>pip install </a:t>
            </a:r>
            <a:r>
              <a:rPr lang="en-US" b="1" i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endParaRPr lang="en-US" b="1" i="1" dirty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/>
            <a:endParaRPr lang="en-US" sz="1900" dirty="0"/>
          </a:p>
          <a:p>
            <a:pPr lvl="1" fontAlgn="base"/>
            <a:endParaRPr lang="en-US" sz="1900" dirty="0"/>
          </a:p>
          <a:p>
            <a:pPr lvl="1" fontAlgn="base"/>
            <a:endParaRPr lang="en-US" sz="1900" dirty="0"/>
          </a:p>
          <a:p>
            <a:pPr lvl="1" fontAlgn="base"/>
            <a:endParaRPr lang="en-US" sz="1900" dirty="0"/>
          </a:p>
          <a:p>
            <a:pPr lvl="1" fontAlgn="base"/>
            <a:endParaRPr lang="en-US" sz="1900" dirty="0"/>
          </a:p>
          <a:p>
            <a:pPr lvl="1" fontAlgn="base">
              <a:buNone/>
            </a:pPr>
            <a:endParaRPr lang="en-US" sz="1900" b="1" i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Up Arrow 8"/>
          <p:cNvSpPr/>
          <p:nvPr/>
        </p:nvSpPr>
        <p:spPr>
          <a:xfrm>
            <a:off x="5214942" y="4929198"/>
            <a:ext cx="214314" cy="4286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4143372" y="5357826"/>
            <a:ext cx="40094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rbel" pitchFamily="34" charset="0"/>
              </a:rPr>
              <a:t>This will </a:t>
            </a:r>
            <a:r>
              <a:rPr lang="en-US" sz="1600" b="1" dirty="0">
                <a:solidFill>
                  <a:srgbClr val="C00000"/>
                </a:solidFill>
                <a:latin typeface="Corbel" pitchFamily="34" charset="0"/>
              </a:rPr>
              <a:t>install</a:t>
            </a:r>
            <a:r>
              <a:rPr lang="en-US" sz="1600" dirty="0">
                <a:latin typeface="Corbel" pitchFamily="34" charset="0"/>
              </a:rPr>
              <a:t> the </a:t>
            </a:r>
            <a:r>
              <a:rPr lang="en-US" sz="1600" b="1" dirty="0">
                <a:solidFill>
                  <a:srgbClr val="0070C0"/>
                </a:solidFill>
                <a:latin typeface="Corbel" pitchFamily="34" charset="0"/>
              </a:rPr>
              <a:t>latest version </a:t>
            </a:r>
            <a:r>
              <a:rPr lang="en-US" sz="1600" dirty="0">
                <a:latin typeface="Corbel" pitchFamily="34" charset="0"/>
              </a:rPr>
              <a:t>of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.</a:t>
            </a:r>
          </a:p>
          <a:p>
            <a:r>
              <a:rPr lang="en-US" sz="1600" dirty="0">
                <a:latin typeface="Corbel" pitchFamily="34" charset="0"/>
              </a:rPr>
              <a:t> However we also can </a:t>
            </a:r>
            <a:r>
              <a:rPr lang="en-US" sz="1600" b="1" dirty="0">
                <a:solidFill>
                  <a:srgbClr val="C00000"/>
                </a:solidFill>
                <a:latin typeface="Corbel" pitchFamily="34" charset="0"/>
              </a:rPr>
              <a:t>install </a:t>
            </a:r>
            <a:r>
              <a:rPr lang="en-US" sz="1600" dirty="0">
                <a:latin typeface="Corbel" pitchFamily="34" charset="0"/>
              </a:rPr>
              <a:t>a </a:t>
            </a:r>
            <a:r>
              <a:rPr lang="en-US" sz="1600" b="1" dirty="0">
                <a:solidFill>
                  <a:srgbClr val="7030A0"/>
                </a:solidFill>
                <a:latin typeface="Corbel" pitchFamily="34" charset="0"/>
              </a:rPr>
              <a:t>particular </a:t>
            </a:r>
          </a:p>
          <a:p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version </a:t>
            </a:r>
            <a:r>
              <a:rPr lang="en-US" sz="1600" dirty="0">
                <a:latin typeface="Corbel" pitchFamily="34" charset="0"/>
              </a:rPr>
              <a:t>by using </a:t>
            </a:r>
            <a:r>
              <a:rPr lang="en-US" sz="1600" b="1" dirty="0">
                <a:solidFill>
                  <a:srgbClr val="C00000"/>
                </a:solidFill>
                <a:latin typeface="Corbel" pitchFamily="34" charset="0"/>
              </a:rPr>
              <a:t>== </a:t>
            </a:r>
            <a:r>
              <a:rPr lang="en-US" sz="1600" dirty="0">
                <a:latin typeface="Corbel" pitchFamily="34" charset="0"/>
              </a:rPr>
              <a:t>. </a:t>
            </a:r>
            <a:r>
              <a:rPr lang="en-US" sz="1600" b="1" dirty="0">
                <a:solidFill>
                  <a:srgbClr val="002060"/>
                </a:solidFill>
                <a:latin typeface="Corbel" pitchFamily="34" charset="0"/>
              </a:rPr>
              <a:t>For example</a:t>
            </a: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pip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instal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1600" b="1" dirty="0" err="1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==1.1.5</a:t>
            </a:r>
            <a:endParaRPr lang="en-IN" sz="16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Installing </a:t>
            </a:r>
            <a:r>
              <a:rPr lang="en-US" sz="32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7" name="Content Placeholder 6" descr="djangoscreen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6" cy="5286412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Testing The Installation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itchFamily="34" charset="0"/>
              </a:rPr>
              <a:t>We can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test</a:t>
            </a:r>
            <a:r>
              <a:rPr lang="en-US" sz="2400" dirty="0">
                <a:latin typeface="Corbel" pitchFamily="34" charset="0"/>
              </a:rPr>
              <a:t> whether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US" sz="2400" dirty="0">
                <a:latin typeface="Corbel" pitchFamily="34" charset="0"/>
              </a:rPr>
              <a:t> has been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properly installed </a:t>
            </a:r>
            <a:r>
              <a:rPr lang="en-US" sz="2400" dirty="0">
                <a:latin typeface="Corbel" pitchFamily="34" charset="0"/>
              </a:rPr>
              <a:t>or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not </a:t>
            </a:r>
            <a:r>
              <a:rPr lang="en-US" sz="2400" dirty="0">
                <a:latin typeface="Corbel" pitchFamily="34" charset="0"/>
              </a:rPr>
              <a:t>in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2 ways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 lvl="1" fontAlgn="base"/>
            <a:endParaRPr lang="en-US" sz="1900" dirty="0"/>
          </a:p>
          <a:p>
            <a:pPr lvl="1" fontAlgn="base"/>
            <a:endParaRPr lang="en-US" sz="1900" dirty="0"/>
          </a:p>
          <a:p>
            <a:pPr lvl="1" fontAlgn="base"/>
            <a:endParaRPr lang="en-US" sz="1900" dirty="0"/>
          </a:p>
          <a:p>
            <a:pPr lvl="1" fontAlgn="base"/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Using</a:t>
            </a:r>
            <a:r>
              <a:rPr lang="en-US" dirty="0">
                <a:latin typeface="Corbel" pitchFamily="34" charset="0"/>
              </a:rPr>
              <a:t>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Python Interactive Shell</a:t>
            </a:r>
          </a:p>
          <a:p>
            <a:pPr lvl="1" fontAlgn="base"/>
            <a:endParaRPr lang="en-US" dirty="0">
              <a:latin typeface="Corbel" pitchFamily="34" charset="0"/>
            </a:endParaRPr>
          </a:p>
          <a:p>
            <a:pPr lvl="1" fontAlgn="base"/>
            <a:endParaRPr lang="en-US" dirty="0">
              <a:latin typeface="Corbel" pitchFamily="34" charset="0"/>
            </a:endParaRPr>
          </a:p>
          <a:p>
            <a:pPr lvl="1" fontAlgn="base"/>
            <a:endParaRPr lang="en-US" dirty="0">
              <a:latin typeface="Corbel" pitchFamily="34" charset="0"/>
            </a:endParaRPr>
          </a:p>
          <a:p>
            <a:pPr lvl="1" fontAlgn="base"/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Using</a:t>
            </a:r>
            <a:r>
              <a:rPr lang="en-US" dirty="0">
                <a:latin typeface="Corbel" pitchFamily="34" charset="0"/>
              </a:rPr>
              <a:t> directly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command prompt</a:t>
            </a:r>
          </a:p>
          <a:p>
            <a:pPr fontAlgn="base"/>
            <a:endParaRPr lang="en-US" sz="2400" dirty="0"/>
          </a:p>
          <a:p>
            <a:pPr lvl="1" fontAlgn="base"/>
            <a:endParaRPr lang="en-US" sz="1900" dirty="0"/>
          </a:p>
          <a:p>
            <a:pPr lvl="1" fontAlgn="base"/>
            <a:endParaRPr lang="en-US" sz="1900" dirty="0"/>
          </a:p>
          <a:p>
            <a:pPr lvl="1" fontAlgn="base"/>
            <a:endParaRPr lang="en-US" sz="1900" dirty="0"/>
          </a:p>
          <a:p>
            <a:pPr lvl="1" fontAlgn="base">
              <a:buNone/>
            </a:pPr>
            <a:endParaRPr lang="en-US" sz="1900" b="1" i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Setting Up The System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Before</a:t>
            </a:r>
            <a:r>
              <a:rPr lang="en-IN" sz="2400" dirty="0">
                <a:latin typeface="Corbel" pitchFamily="34" charset="0"/>
              </a:rPr>
              <a:t> we can start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learning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Framework</a:t>
            </a:r>
            <a:r>
              <a:rPr lang="en-IN" sz="2400" dirty="0">
                <a:latin typeface="Corbel" pitchFamily="34" charset="0"/>
              </a:rPr>
              <a:t>, we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must install </a:t>
            </a:r>
            <a:r>
              <a:rPr lang="en-IN" sz="2400" dirty="0">
                <a:latin typeface="Corbel" pitchFamily="34" charset="0"/>
              </a:rPr>
              <a:t>some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softwares</a:t>
            </a:r>
            <a:r>
              <a:rPr lang="en-IN" sz="2400" dirty="0">
                <a:latin typeface="Corbel" pitchFamily="34" charset="0"/>
              </a:rPr>
              <a:t> on our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computer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Fortunately,</a:t>
            </a:r>
            <a:r>
              <a:rPr lang="en-IN" sz="2400" dirty="0">
                <a:latin typeface="Corbel" pitchFamily="34" charset="0"/>
              </a:rPr>
              <a:t> this is a </a:t>
            </a:r>
            <a:r>
              <a:rPr lang="en-IN" sz="2400" b="1" u="sng" dirty="0">
                <a:solidFill>
                  <a:srgbClr val="C00000"/>
                </a:solidFill>
                <a:latin typeface="Corbel" pitchFamily="34" charset="0"/>
              </a:rPr>
              <a:t>simple three step process</a:t>
            </a:r>
            <a:r>
              <a:rPr lang="en-IN" sz="2400" dirty="0">
                <a:latin typeface="Corbel" pitchFamily="34" charset="0"/>
              </a:rPr>
              <a:t>: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lvl="1" fontAlgn="base"/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Install Python</a:t>
            </a:r>
          </a:p>
          <a:p>
            <a:pPr fontAlgn="base"/>
            <a:endParaRPr lang="en-IN" sz="2200" dirty="0">
              <a:latin typeface="Corbel" pitchFamily="34" charset="0"/>
            </a:endParaRPr>
          </a:p>
          <a:p>
            <a:pPr lvl="1" fontAlgn="base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Install a Python Virtual Environment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 fontAlgn="base"/>
            <a:endParaRPr lang="en-IN" sz="2200" dirty="0">
              <a:latin typeface="Corbel" pitchFamily="34" charset="0"/>
            </a:endParaRPr>
          </a:p>
          <a:p>
            <a:pPr lvl="1" fontAlgn="base"/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Install Django within the Virtual Environment.</a:t>
            </a: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Testing The Installation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itchFamily="34" charset="0"/>
              </a:rPr>
              <a:t>To use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interactive shell </a:t>
            </a:r>
            <a:r>
              <a:rPr lang="en-US" sz="2400" dirty="0">
                <a:latin typeface="Corbel" pitchFamily="34" charset="0"/>
              </a:rPr>
              <a:t>do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following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 lvl="1" fontAlgn="base"/>
            <a:endParaRPr lang="en-IN" sz="2000" dirty="0"/>
          </a:p>
          <a:p>
            <a:pPr lvl="1" fontAlgn="base"/>
            <a:r>
              <a:rPr lang="en-IN" sz="2000" dirty="0">
                <a:latin typeface="Corbel" pitchFamily="34" charset="0"/>
              </a:rPr>
              <a:t>Go to your </a:t>
            </a:r>
            <a:r>
              <a:rPr lang="en-IN" sz="2000" b="1" dirty="0">
                <a:solidFill>
                  <a:srgbClr val="00B050"/>
                </a:solidFill>
                <a:latin typeface="Corbel" pitchFamily="34" charset="0"/>
              </a:rPr>
              <a:t>virtual environment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000" dirty="0">
                <a:latin typeface="Corbel" pitchFamily="34" charset="0"/>
              </a:rPr>
              <a:t>command prompt.</a:t>
            </a:r>
          </a:p>
          <a:p>
            <a:pPr lvl="1" fontAlgn="base"/>
            <a:endParaRPr lang="en-IN" sz="2000" dirty="0">
              <a:latin typeface="Corbel" pitchFamily="34" charset="0"/>
            </a:endParaRPr>
          </a:p>
          <a:p>
            <a:pPr lvl="1" fontAlgn="base"/>
            <a:r>
              <a:rPr lang="en-IN" sz="2000" dirty="0">
                <a:latin typeface="Corbel" pitchFamily="34" charset="0"/>
              </a:rPr>
              <a:t>Start the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Python interactive interpreter </a:t>
            </a:r>
            <a:r>
              <a:rPr lang="en-IN" sz="2000" dirty="0">
                <a:latin typeface="Corbel" pitchFamily="34" charset="0"/>
              </a:rPr>
              <a:t>by typing 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python</a:t>
            </a:r>
            <a:r>
              <a:rPr lang="en-IN" sz="2000" dirty="0">
                <a:latin typeface="Corbel" pitchFamily="34" charset="0"/>
              </a:rPr>
              <a:t> and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hitting</a:t>
            </a:r>
            <a:r>
              <a:rPr lang="en-IN" sz="2000" dirty="0">
                <a:latin typeface="Corbel" pitchFamily="34" charset="0"/>
              </a:rPr>
              <a:t> 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Enter</a:t>
            </a:r>
            <a:r>
              <a:rPr lang="en-IN" sz="2000" dirty="0">
                <a:solidFill>
                  <a:srgbClr val="0070C0"/>
                </a:solidFill>
                <a:latin typeface="Corbel" pitchFamily="34" charset="0"/>
              </a:rPr>
              <a:t>.</a:t>
            </a:r>
            <a:r>
              <a:rPr lang="en-IN" sz="2000" dirty="0">
                <a:latin typeface="Corbel" pitchFamily="34" charset="0"/>
              </a:rPr>
              <a:t> </a:t>
            </a:r>
          </a:p>
          <a:p>
            <a:pPr lvl="1" fontAlgn="base"/>
            <a:endParaRPr lang="en-IN" sz="2000" dirty="0">
              <a:latin typeface="Corbel" pitchFamily="34" charset="0"/>
            </a:endParaRPr>
          </a:p>
          <a:p>
            <a:pPr lvl="1" fontAlgn="base"/>
            <a:r>
              <a:rPr lang="en-US" sz="2000" dirty="0">
                <a:latin typeface="Corbel" pitchFamily="34" charset="0"/>
              </a:rPr>
              <a:t>Now </a:t>
            </a:r>
            <a:r>
              <a:rPr lang="en-US" sz="2000" b="1" dirty="0">
                <a:solidFill>
                  <a:srgbClr val="002060"/>
                </a:solidFill>
                <a:latin typeface="Corbel" pitchFamily="34" charset="0"/>
              </a:rPr>
              <a:t>type</a:t>
            </a:r>
            <a:r>
              <a:rPr lang="en-US" sz="2000" dirty="0">
                <a:latin typeface="Corbel" pitchFamily="34" charset="0"/>
              </a:rPr>
              <a:t> the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following</a:t>
            </a:r>
            <a:r>
              <a:rPr lang="en-US" sz="2000" dirty="0">
                <a:latin typeface="Corbel" pitchFamily="34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code:</a:t>
            </a:r>
          </a:p>
          <a:p>
            <a:pPr lvl="2" fontAlgn="base"/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lvl="2" fontAlgn="base"/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django.get_version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</a:t>
            </a:r>
          </a:p>
          <a:p>
            <a:pPr lvl="1" fontAlgn="base"/>
            <a:endParaRPr lang="en-US" sz="2000" dirty="0">
              <a:latin typeface="Corbel" pitchFamily="34" charset="0"/>
            </a:endParaRPr>
          </a:p>
          <a:p>
            <a:pPr lvl="1" fontAlgn="base"/>
            <a:r>
              <a:rPr lang="en-US" sz="2000" dirty="0">
                <a:latin typeface="Corbel" pitchFamily="34" charset="0"/>
              </a:rPr>
              <a:t>The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output</a:t>
            </a:r>
            <a:r>
              <a:rPr lang="en-US" sz="2000" dirty="0">
                <a:latin typeface="Corbel" pitchFamily="34" charset="0"/>
              </a:rPr>
              <a:t> will be the </a:t>
            </a:r>
            <a:r>
              <a:rPr lang="en-US" sz="2000" b="1" dirty="0">
                <a:solidFill>
                  <a:srgbClr val="7030A0"/>
                </a:solidFill>
                <a:latin typeface="Corbel" pitchFamily="34" charset="0"/>
              </a:rPr>
              <a:t>current version </a:t>
            </a:r>
            <a:r>
              <a:rPr lang="en-US" sz="2000" dirty="0">
                <a:latin typeface="Corbel" pitchFamily="34" charset="0"/>
              </a:rPr>
              <a:t>of 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US" sz="2000" dirty="0">
                <a:latin typeface="Corbel" pitchFamily="34" charset="0"/>
              </a:rPr>
              <a:t> which is 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installed</a:t>
            </a:r>
            <a:r>
              <a:rPr lang="en-US" sz="2000" dirty="0">
                <a:latin typeface="Corbel" pitchFamily="34" charset="0"/>
              </a:rPr>
              <a:t> in the 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virtual environment</a:t>
            </a:r>
          </a:p>
          <a:p>
            <a:pPr lvl="1" fontAlgn="base"/>
            <a:endParaRPr lang="en-US" sz="1900" dirty="0"/>
          </a:p>
          <a:p>
            <a:pPr lvl="1" fontAlgn="base"/>
            <a:endParaRPr lang="en-US" sz="1900" dirty="0"/>
          </a:p>
          <a:p>
            <a:pPr fontAlgn="base">
              <a:buNone/>
            </a:pPr>
            <a:endParaRPr lang="en-US" sz="2400" dirty="0"/>
          </a:p>
          <a:p>
            <a:pPr lvl="1" fontAlgn="base"/>
            <a:endParaRPr lang="en-US" sz="1900" dirty="0"/>
          </a:p>
          <a:p>
            <a:pPr lvl="1" fontAlgn="base"/>
            <a:endParaRPr lang="en-US" sz="1900" dirty="0"/>
          </a:p>
          <a:p>
            <a:pPr lvl="1" fontAlgn="base"/>
            <a:endParaRPr lang="en-US" sz="1900" dirty="0"/>
          </a:p>
          <a:p>
            <a:pPr lvl="1" fontAlgn="base">
              <a:buNone/>
            </a:pPr>
            <a:endParaRPr lang="en-US" sz="1900" b="1" i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Testing The Installation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7" name="Content Placeholder 6" descr="djangoscreen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6" cy="5214974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Testing The Installation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check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installation</a:t>
            </a:r>
            <a:r>
              <a:rPr lang="en-US" sz="2400" dirty="0">
                <a:latin typeface="Corbel" pitchFamily="34" charset="0"/>
              </a:rPr>
              <a:t> using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command prompt </a:t>
            </a:r>
            <a:r>
              <a:rPr lang="en-US" sz="2400" dirty="0">
                <a:latin typeface="Corbel" pitchFamily="34" charset="0"/>
              </a:rPr>
              <a:t>, do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following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 lvl="1" fontAlgn="base"/>
            <a:endParaRPr lang="en-IN" sz="2000" dirty="0"/>
          </a:p>
          <a:p>
            <a:pPr lvl="1" fontAlgn="base"/>
            <a:r>
              <a:rPr lang="en-IN" dirty="0">
                <a:latin typeface="Corbel" pitchFamily="34" charset="0"/>
              </a:rPr>
              <a:t>Go to your 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virtual environment </a:t>
            </a:r>
            <a:r>
              <a:rPr lang="en-IN" dirty="0">
                <a:latin typeface="Corbel" pitchFamily="34" charset="0"/>
              </a:rPr>
              <a:t>command prompt.</a:t>
            </a:r>
          </a:p>
          <a:p>
            <a:pPr lvl="1" fontAlgn="base"/>
            <a:endParaRPr lang="en-IN" dirty="0">
              <a:latin typeface="Corbel" pitchFamily="34" charset="0"/>
            </a:endParaRPr>
          </a:p>
          <a:p>
            <a:pPr lvl="1" fontAlgn="base"/>
            <a:r>
              <a:rPr lang="en-IN" b="1" dirty="0">
                <a:solidFill>
                  <a:srgbClr val="002060"/>
                </a:solidFill>
                <a:latin typeface="Corbel" pitchFamily="34" charset="0"/>
              </a:rPr>
              <a:t>Type</a:t>
            </a:r>
            <a:r>
              <a:rPr lang="en-IN" dirty="0">
                <a:latin typeface="Corbel" pitchFamily="34" charset="0"/>
              </a:rPr>
              <a:t> the following 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command</a:t>
            </a:r>
            <a:r>
              <a:rPr lang="en-IN" dirty="0">
                <a:latin typeface="Corbel" pitchFamily="34" charset="0"/>
              </a:rPr>
              <a:t>: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python –m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--version </a:t>
            </a:r>
          </a:p>
          <a:p>
            <a:pPr lvl="1" fontAlgn="base"/>
            <a:endParaRPr lang="en-IN" dirty="0">
              <a:latin typeface="Corbel" pitchFamily="34" charset="0"/>
            </a:endParaRPr>
          </a:p>
          <a:p>
            <a:pPr lvl="1" fontAlgn="base"/>
            <a:r>
              <a:rPr lang="en-US" dirty="0">
                <a:latin typeface="Corbel" pitchFamily="34" charset="0"/>
              </a:rPr>
              <a:t>The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output</a:t>
            </a:r>
            <a:r>
              <a:rPr lang="en-US" dirty="0">
                <a:latin typeface="Corbel" pitchFamily="34" charset="0"/>
              </a:rPr>
              <a:t> will be the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current version </a:t>
            </a:r>
            <a:r>
              <a:rPr lang="en-US" dirty="0">
                <a:latin typeface="Corbel" pitchFamily="34" charset="0"/>
              </a:rPr>
              <a:t>of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US" dirty="0">
                <a:latin typeface="Corbel" pitchFamily="34" charset="0"/>
              </a:rPr>
              <a:t> which is installed in the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virtual environment</a:t>
            </a:r>
          </a:p>
          <a:p>
            <a:pPr lvl="1" fontAlgn="base"/>
            <a:endParaRPr lang="en-US" sz="1900" dirty="0"/>
          </a:p>
          <a:p>
            <a:pPr lvl="1" fontAlgn="base"/>
            <a:endParaRPr lang="en-US" sz="1900" dirty="0"/>
          </a:p>
          <a:p>
            <a:pPr fontAlgn="base">
              <a:buNone/>
            </a:pPr>
            <a:endParaRPr lang="en-US" sz="2400" dirty="0"/>
          </a:p>
          <a:p>
            <a:pPr lvl="1" fontAlgn="base"/>
            <a:endParaRPr lang="en-US" sz="1900" dirty="0"/>
          </a:p>
          <a:p>
            <a:pPr lvl="1" fontAlgn="base"/>
            <a:endParaRPr lang="en-US" sz="1900" dirty="0"/>
          </a:p>
          <a:p>
            <a:pPr lvl="1" fontAlgn="base"/>
            <a:endParaRPr lang="en-US" sz="1900" dirty="0"/>
          </a:p>
          <a:p>
            <a:pPr lvl="1" fontAlgn="base">
              <a:buNone/>
            </a:pPr>
            <a:endParaRPr lang="en-US" sz="1900" b="1" i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Testing The Installation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7" name="Content Placeholder 6" descr="djangoscreen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6" cy="5429263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Installing Python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We are using </a:t>
            </a:r>
            <a:r>
              <a:rPr lang="en-IN" sz="2400" b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Python 3.10 </a:t>
            </a:r>
            <a:r>
              <a:rPr lang="en-IN" sz="2400" dirty="0">
                <a:latin typeface="Corbel" pitchFamily="34" charset="0"/>
              </a:rPr>
              <a:t>in this course which is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latest Python version </a:t>
            </a:r>
            <a:r>
              <a:rPr lang="en-IN" sz="2400" dirty="0">
                <a:latin typeface="Corbel" pitchFamily="34" charset="0"/>
              </a:rPr>
              <a:t>and we have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already installed </a:t>
            </a:r>
            <a:r>
              <a:rPr lang="en-IN" sz="2400" dirty="0">
                <a:latin typeface="Corbel" pitchFamily="34" charset="0"/>
              </a:rPr>
              <a:t>it 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To check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current installed version </a:t>
            </a:r>
            <a:r>
              <a:rPr lang="en-IN" sz="2400" dirty="0">
                <a:latin typeface="Corbel" pitchFamily="34" charset="0"/>
              </a:rPr>
              <a:t>of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Python</a:t>
            </a:r>
            <a:r>
              <a:rPr lang="en-IN" sz="2400" dirty="0">
                <a:latin typeface="Corbel" pitchFamily="34" charset="0"/>
              </a:rPr>
              <a:t> we can type the command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python --version </a:t>
            </a:r>
            <a:r>
              <a:rPr lang="en-IN" sz="2400" dirty="0">
                <a:latin typeface="Corbel" pitchFamily="34" charset="0"/>
              </a:rPr>
              <a:t>at the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command prompt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base"/>
            <a:endParaRPr lang="en-US" sz="2400" dirty="0"/>
          </a:p>
          <a:p>
            <a:pPr fontAlgn="base"/>
            <a:endParaRPr lang="en-IN" sz="2400" dirty="0"/>
          </a:p>
          <a:p>
            <a:pPr fontAlgn="base"/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What Is A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Virtual Environment </a:t>
            </a:r>
            <a:r>
              <a:rPr lang="en-US" sz="3200" b="1" dirty="0">
                <a:latin typeface="Corbel" pitchFamily="34" charset="0"/>
              </a:rPr>
              <a:t>?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When we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install</a:t>
            </a:r>
            <a:r>
              <a:rPr lang="en-IN" sz="2400" dirty="0">
                <a:latin typeface="Corbel" pitchFamily="34" charset="0"/>
              </a:rPr>
              <a:t>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Python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we get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single global environment</a:t>
            </a:r>
            <a:r>
              <a:rPr lang="en-IN" sz="2400" dirty="0">
                <a:latin typeface="Corbel" pitchFamily="34" charset="0"/>
              </a:rPr>
              <a:t> that is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shared</a:t>
            </a:r>
            <a:r>
              <a:rPr lang="en-IN" sz="2400" dirty="0">
                <a:latin typeface="Corbel" pitchFamily="34" charset="0"/>
              </a:rPr>
              <a:t> by all our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Python</a:t>
            </a:r>
            <a:r>
              <a:rPr lang="en-IN" sz="2400" dirty="0">
                <a:latin typeface="Corbel" pitchFamily="34" charset="0"/>
              </a:rPr>
              <a:t> projects/codes. 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Now ,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we know </a:t>
            </a:r>
            <a:r>
              <a:rPr lang="en-US" sz="2400" dirty="0">
                <a:latin typeface="Corbel" pitchFamily="34" charset="0"/>
              </a:rPr>
              <a:t>that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Python</a:t>
            </a:r>
            <a:r>
              <a:rPr lang="en-US" sz="2400" dirty="0">
                <a:latin typeface="Corbel" pitchFamily="34" charset="0"/>
              </a:rPr>
              <a:t> doesn’t come with all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packages</a:t>
            </a:r>
            <a:r>
              <a:rPr lang="en-US" sz="2400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preinstalled</a:t>
            </a:r>
            <a:r>
              <a:rPr lang="en-US" sz="2400" dirty="0">
                <a:latin typeface="Corbel" pitchFamily="34" charset="0"/>
              </a:rPr>
              <a:t>. There are certain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3</a:t>
            </a:r>
            <a:r>
              <a:rPr lang="en-US" sz="2400" b="1" baseline="30000" dirty="0">
                <a:solidFill>
                  <a:srgbClr val="0070C0"/>
                </a:solidFill>
                <a:latin typeface="Corbel" pitchFamily="34" charset="0"/>
              </a:rPr>
              <a:t>rd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party packages </a:t>
            </a:r>
            <a:r>
              <a:rPr lang="en-US" sz="2400" dirty="0">
                <a:latin typeface="Corbel" pitchFamily="34" charset="0"/>
              </a:rPr>
              <a:t>which are not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bundled</a:t>
            </a:r>
            <a:r>
              <a:rPr lang="en-US" sz="2400" dirty="0">
                <a:latin typeface="Corbel" pitchFamily="34" charset="0"/>
              </a:rPr>
              <a:t> with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Python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For example </a:t>
            </a:r>
            <a:r>
              <a:rPr lang="en-US" sz="2400" dirty="0">
                <a:latin typeface="Corbel" pitchFamily="34" charset="0"/>
              </a:rPr>
              <a:t>, packages like  </a:t>
            </a:r>
            <a:r>
              <a:rPr lang="en-US" sz="2400" b="1" dirty="0" err="1">
                <a:solidFill>
                  <a:schemeClr val="accent1"/>
                </a:solidFill>
                <a:latin typeface="Corbel" pitchFamily="34" charset="0"/>
              </a:rPr>
              <a:t>cx_Oracle</a:t>
            </a:r>
            <a:r>
              <a:rPr lang="en-US" sz="2400" dirty="0">
                <a:latin typeface="Corbel" pitchFamily="34" charset="0"/>
              </a:rPr>
              <a:t> ,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SpeechRec</a:t>
            </a:r>
            <a:r>
              <a:rPr lang="en-US" sz="2400" dirty="0">
                <a:latin typeface="Corbel" pitchFamily="34" charset="0"/>
              </a:rPr>
              <a:t> , </a:t>
            </a:r>
            <a:r>
              <a:rPr lang="en-US" sz="2400" b="1" dirty="0" err="1">
                <a:solidFill>
                  <a:schemeClr val="accent5">
                    <a:lumMod val="75000"/>
                  </a:schemeClr>
                </a:solidFill>
                <a:latin typeface="Corbel" pitchFamily="34" charset="0"/>
              </a:rPr>
              <a:t>PyGame</a:t>
            </a:r>
            <a:r>
              <a:rPr lang="en-US" sz="2400" dirty="0">
                <a:latin typeface="Corbel" pitchFamily="34" charset="0"/>
              </a:rPr>
              <a:t> etc are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not a part </a:t>
            </a:r>
            <a:r>
              <a:rPr lang="en-US" sz="2400" dirty="0">
                <a:latin typeface="Corbel" pitchFamily="34" charset="0"/>
              </a:rPr>
              <a:t>of default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Python</a:t>
            </a:r>
            <a:r>
              <a:rPr lang="en-US" sz="2400" dirty="0">
                <a:latin typeface="Corbel" pitchFamily="34" charset="0"/>
              </a:rPr>
              <a:t> installation.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What Is A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Virtual Environment </a:t>
            </a:r>
            <a:r>
              <a:rPr lang="en-US" sz="3200" b="1" dirty="0">
                <a:latin typeface="Corbel" pitchFamily="34" charset="0"/>
              </a:rPr>
              <a:t>?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itchFamily="34" charset="0"/>
              </a:rPr>
              <a:t>So we will have 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download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install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them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separately</a:t>
            </a:r>
            <a:r>
              <a:rPr lang="en-US" sz="2400" dirty="0">
                <a:latin typeface="Corbel" pitchFamily="34" charset="0"/>
              </a:rPr>
              <a:t> using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pip</a:t>
            </a:r>
            <a:r>
              <a:rPr lang="en-US" sz="2400" dirty="0">
                <a:latin typeface="Corbel" pitchFamily="34" charset="0"/>
              </a:rPr>
              <a:t> command</a:t>
            </a:r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lvl="1" fontAlgn="base"/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For example</a:t>
            </a:r>
            <a:r>
              <a:rPr lang="en-US" dirty="0">
                <a:latin typeface="Corbel" pitchFamily="34" charset="0"/>
              </a:rPr>
              <a:t>: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pip install 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cx_oracle</a:t>
            </a:r>
            <a:endParaRPr lang="en-IN" b="1" dirty="0">
              <a:solidFill>
                <a:schemeClr val="accent1">
                  <a:lumMod val="50000"/>
                </a:schemeClr>
              </a:solidFill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While we can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install</a:t>
            </a:r>
            <a:r>
              <a:rPr lang="en-IN" sz="2400" dirty="0">
                <a:latin typeface="Corbel" pitchFamily="34" charset="0"/>
              </a:rPr>
              <a:t> whatever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Python packages </a:t>
            </a:r>
            <a:r>
              <a:rPr lang="en-IN" sz="2400" dirty="0">
                <a:latin typeface="Corbel" pitchFamily="34" charset="0"/>
              </a:rPr>
              <a:t>we like in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environment</a:t>
            </a:r>
            <a:r>
              <a:rPr lang="en-IN" sz="2400" dirty="0">
                <a:latin typeface="Corbel" pitchFamily="34" charset="0"/>
              </a:rPr>
              <a:t>, but we can only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install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b="1" u="sng" dirty="0">
                <a:solidFill>
                  <a:srgbClr val="002060"/>
                </a:solidFill>
                <a:latin typeface="Corbel" pitchFamily="34" charset="0"/>
              </a:rPr>
              <a:t>one particular version</a:t>
            </a:r>
            <a:r>
              <a:rPr lang="en-IN" sz="2400" u="sng" dirty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of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each package </a:t>
            </a:r>
            <a:r>
              <a:rPr lang="en-IN" sz="2400" dirty="0">
                <a:latin typeface="Corbel" pitchFamily="34" charset="0"/>
              </a:rPr>
              <a:t>at a </a:t>
            </a: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time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fontAlgn="base"/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AND THIS CAN CREATE A PROBLEM!!</a:t>
            </a:r>
            <a:endParaRPr lang="en-US" sz="2300" b="1" dirty="0">
              <a:solidFill>
                <a:schemeClr val="accent1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What Is A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Virtual Environment </a:t>
            </a:r>
            <a:r>
              <a:rPr lang="en-US" sz="3200" b="1" dirty="0">
                <a:latin typeface="Corbel" pitchFamily="34" charset="0"/>
              </a:rPr>
              <a:t>?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understand</a:t>
            </a:r>
            <a:r>
              <a:rPr lang="en-IN" sz="2400" dirty="0">
                <a:latin typeface="Corbel" pitchFamily="34" charset="0"/>
              </a:rPr>
              <a:t> this ,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assume</a:t>
            </a:r>
            <a:r>
              <a:rPr lang="en-IN" sz="2400" dirty="0">
                <a:latin typeface="Corbel" pitchFamily="34" charset="0"/>
              </a:rPr>
              <a:t> that  we have </a:t>
            </a: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created</a:t>
            </a:r>
            <a:r>
              <a:rPr lang="en-IN" sz="2400" dirty="0">
                <a:latin typeface="Corbel" pitchFamily="34" charset="0"/>
              </a:rPr>
              <a:t>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Python project</a:t>
            </a:r>
            <a:r>
              <a:rPr lang="en-IN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called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“</a:t>
            </a:r>
            <a:r>
              <a:rPr lang="en-IN" sz="2400" b="1" dirty="0" err="1">
                <a:solidFill>
                  <a:schemeClr val="accent1"/>
                </a:solidFill>
                <a:latin typeface="Corbel" pitchFamily="34" charset="0"/>
              </a:rPr>
              <a:t>Mouzikka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” </a:t>
            </a:r>
            <a:r>
              <a:rPr lang="en-IN" sz="2400" dirty="0">
                <a:latin typeface="Corbel" pitchFamily="34" charset="0"/>
              </a:rPr>
              <a:t>for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playing songs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In this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project</a:t>
            </a:r>
            <a:r>
              <a:rPr lang="en-US" sz="2400" dirty="0">
                <a:latin typeface="Corbel" pitchFamily="34" charset="0"/>
              </a:rPr>
              <a:t> we have used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PyGame</a:t>
            </a:r>
            <a:r>
              <a:rPr lang="en-US" sz="2400" dirty="0">
                <a:latin typeface="Corbel" pitchFamily="34" charset="0"/>
              </a:rPr>
              <a:t> library with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version 1.9.4</a:t>
            </a:r>
            <a:r>
              <a:rPr lang="en-US" sz="2400" dirty="0">
                <a:solidFill>
                  <a:srgbClr val="002060"/>
                </a:solidFill>
                <a:latin typeface="Corbel" pitchFamily="34" charset="0"/>
              </a:rPr>
              <a:t>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Now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suppose</a:t>
            </a:r>
            <a:r>
              <a:rPr lang="en-US" sz="2400" dirty="0">
                <a:latin typeface="Corbel" pitchFamily="34" charset="0"/>
              </a:rPr>
              <a:t> in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future</a:t>
            </a:r>
            <a:r>
              <a:rPr lang="en-US" sz="2400" dirty="0">
                <a:latin typeface="Corbel" pitchFamily="34" charset="0"/>
              </a:rPr>
              <a:t> we are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developing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another project </a:t>
            </a:r>
            <a:r>
              <a:rPr lang="en-US" sz="2400" dirty="0">
                <a:latin typeface="Corbel" pitchFamily="34" charset="0"/>
              </a:rPr>
              <a:t>but it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requires</a:t>
            </a:r>
            <a:r>
              <a:rPr lang="en-US" sz="2400" dirty="0">
                <a:latin typeface="Corbel" pitchFamily="34" charset="0"/>
              </a:rPr>
              <a:t> a new version of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PyGame</a:t>
            </a:r>
            <a:r>
              <a:rPr lang="en-US" sz="2400" dirty="0">
                <a:latin typeface="Corbel" pitchFamily="34" charset="0"/>
              </a:rPr>
              <a:t> library called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2.0</a:t>
            </a:r>
            <a:endParaRPr lang="en-US" sz="2300" b="1" dirty="0">
              <a:solidFill>
                <a:srgbClr val="002060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What Is A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Virtual Environment </a:t>
            </a:r>
            <a:r>
              <a:rPr lang="en-US" sz="3200" b="1" dirty="0">
                <a:latin typeface="Corbel" pitchFamily="34" charset="0"/>
              </a:rPr>
              <a:t>?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itchFamily="34" charset="0"/>
              </a:rPr>
              <a:t>Now if we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install/upgrade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PyGame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2.0 </a:t>
            </a:r>
            <a:r>
              <a:rPr lang="en-US" sz="2400" dirty="0">
                <a:latin typeface="Corbel" pitchFamily="34" charset="0"/>
              </a:rPr>
              <a:t>package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globally </a:t>
            </a:r>
            <a:r>
              <a:rPr lang="en-US" sz="2400" dirty="0">
                <a:latin typeface="Corbel" pitchFamily="34" charset="0"/>
              </a:rPr>
              <a:t>, then it will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replace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current package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PyGame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1.9.4 </a:t>
            </a:r>
            <a:r>
              <a:rPr lang="en-US" sz="2400" dirty="0">
                <a:latin typeface="Corbel" pitchFamily="34" charset="0"/>
              </a:rPr>
              <a:t>and due to this our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previous project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“</a:t>
            </a:r>
            <a:r>
              <a:rPr lang="en-US" sz="2400" b="1" dirty="0" err="1">
                <a:solidFill>
                  <a:schemeClr val="accent1"/>
                </a:solidFill>
                <a:latin typeface="Corbel" pitchFamily="34" charset="0"/>
              </a:rPr>
              <a:t>Mouzikka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” </a:t>
            </a:r>
            <a:r>
              <a:rPr lang="en-US" sz="2400" dirty="0">
                <a:latin typeface="Corbel" pitchFamily="34" charset="0"/>
              </a:rPr>
              <a:t>might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stop working </a:t>
            </a:r>
            <a:r>
              <a:rPr lang="en-US" sz="2400" dirty="0">
                <a:latin typeface="Corbel" pitchFamily="34" charset="0"/>
              </a:rPr>
              <a:t>as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some functions </a:t>
            </a:r>
            <a:r>
              <a:rPr lang="en-US" sz="2400" dirty="0">
                <a:latin typeface="Corbel" pitchFamily="34" charset="0"/>
              </a:rPr>
              <a:t>in the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PyGame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2.0 </a:t>
            </a:r>
            <a:r>
              <a:rPr lang="en-US" sz="2400" dirty="0">
                <a:latin typeface="Corbel" pitchFamily="34" charset="0"/>
              </a:rPr>
              <a:t>might have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changed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So we will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require both the versions </a:t>
            </a:r>
            <a:r>
              <a:rPr lang="en-US" sz="2400" dirty="0">
                <a:latin typeface="Corbel" pitchFamily="34" charset="0"/>
              </a:rPr>
              <a:t>of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PyGame</a:t>
            </a:r>
            <a:r>
              <a:rPr lang="en-US" sz="2400" dirty="0">
                <a:latin typeface="Corbel" pitchFamily="34" charset="0"/>
              </a:rPr>
              <a:t> i.e.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PyGame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1.9.4</a:t>
            </a:r>
            <a:r>
              <a:rPr lang="en-US" sz="2400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for</a:t>
            </a:r>
            <a:r>
              <a:rPr lang="en-US" sz="2400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our previous project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“</a:t>
            </a:r>
            <a:r>
              <a:rPr lang="en-US" sz="2400" b="1" dirty="0" err="1">
                <a:solidFill>
                  <a:schemeClr val="accent1"/>
                </a:solidFill>
                <a:latin typeface="Corbel" pitchFamily="34" charset="0"/>
              </a:rPr>
              <a:t>Mouzikka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”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PyGame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2.0 </a:t>
            </a:r>
            <a:r>
              <a:rPr lang="en-US" sz="2400" dirty="0">
                <a:latin typeface="Corbel" pitchFamily="34" charset="0"/>
              </a:rPr>
              <a:t>for our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new project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</a:t>
            </a:r>
          </a:p>
          <a:p>
            <a:pPr fontAlgn="base">
              <a:buNone/>
            </a:pPr>
            <a:endParaRPr lang="en-US" sz="2400" dirty="0"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What Is A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Virtual Environment </a:t>
            </a:r>
            <a:r>
              <a:rPr lang="en-US" sz="3200" b="1" dirty="0">
                <a:latin typeface="Corbel" pitchFamily="34" charset="0"/>
              </a:rPr>
              <a:t>?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itchFamily="34" charset="0"/>
              </a:rPr>
              <a:t>This is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only possible </a:t>
            </a:r>
            <a:r>
              <a:rPr lang="en-US" sz="2400" dirty="0">
                <a:latin typeface="Corbel" pitchFamily="34" charset="0"/>
              </a:rPr>
              <a:t>using </a:t>
            </a:r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“Virtual Environments”</a:t>
            </a:r>
          </a:p>
          <a:p>
            <a:pPr fontAlgn="base"/>
            <a:endParaRPr lang="en-US" sz="2400" b="1" u="sng" dirty="0">
              <a:solidFill>
                <a:srgbClr val="002060"/>
              </a:solidFill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So , a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virtual environment </a:t>
            </a:r>
            <a:r>
              <a:rPr lang="en-IN" sz="2400" dirty="0">
                <a:latin typeface="Corbel" pitchFamily="34" charset="0"/>
              </a:rPr>
              <a:t>is a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tool</a:t>
            </a:r>
            <a:r>
              <a:rPr lang="en-IN" sz="2400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to maintain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separate space</a:t>
            </a:r>
            <a:r>
              <a:rPr lang="en-IN" sz="2400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for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project</a:t>
            </a:r>
            <a:r>
              <a:rPr lang="en-IN" sz="2400" dirty="0">
                <a:latin typeface="Corbel" pitchFamily="34" charset="0"/>
              </a:rPr>
              <a:t> with its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dependencies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libraries</a:t>
            </a:r>
            <a:r>
              <a:rPr lang="en-IN" sz="2400" dirty="0">
                <a:latin typeface="Corbel" pitchFamily="34" charset="0"/>
              </a:rPr>
              <a:t> in </a:t>
            </a: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one place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 This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environment</a:t>
            </a:r>
            <a:r>
              <a:rPr lang="en-IN" sz="2400" dirty="0">
                <a:latin typeface="Corbel" pitchFamily="34" charset="0"/>
              </a:rPr>
              <a:t> is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specific </a:t>
            </a:r>
            <a:r>
              <a:rPr lang="en-IN" sz="2400" dirty="0">
                <a:latin typeface="Corbel" pitchFamily="34" charset="0"/>
              </a:rPr>
              <a:t>to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particular project </a:t>
            </a:r>
            <a:r>
              <a:rPr lang="en-IN" sz="2400" dirty="0">
                <a:latin typeface="Corbel" pitchFamily="34" charset="0"/>
              </a:rPr>
              <a:t>and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doesn't interfere </a:t>
            </a:r>
            <a:r>
              <a:rPr lang="en-IN" sz="2400" dirty="0">
                <a:latin typeface="Corbel" pitchFamily="34" charset="0"/>
              </a:rPr>
              <a:t>with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other projects' dependencies</a:t>
            </a:r>
            <a:r>
              <a:rPr lang="en-IN" sz="2400" dirty="0">
                <a:solidFill>
                  <a:srgbClr val="C00000"/>
                </a:solidFill>
                <a:latin typeface="Corbel" pitchFamily="34" charset="0"/>
              </a:rPr>
              <a:t>. </a:t>
            </a:r>
            <a:endParaRPr lang="en-US" sz="2300" b="1" u="sng" dirty="0">
              <a:solidFill>
                <a:srgbClr val="C00000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3564</TotalTime>
  <Words>1302</Words>
  <Application>Microsoft Office PowerPoint</Application>
  <PresentationFormat>On-screen Show (4:3)</PresentationFormat>
  <Paragraphs>251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Setting Up The System</vt:lpstr>
      <vt:lpstr>Installing Python</vt:lpstr>
      <vt:lpstr>What Is A Virtual Environment ?</vt:lpstr>
      <vt:lpstr>What Is A Virtual Environment ?</vt:lpstr>
      <vt:lpstr>What Is A Virtual Environment ?</vt:lpstr>
      <vt:lpstr>What Is A Virtual Environment ?</vt:lpstr>
      <vt:lpstr>What Is A Virtual Environment ?</vt:lpstr>
      <vt:lpstr>What Is A Virtual Environment ?</vt:lpstr>
      <vt:lpstr>What Is A Virtual Environment ?</vt:lpstr>
      <vt:lpstr>What Is A Virtual Environment ?</vt:lpstr>
      <vt:lpstr>What Is A Virtual Environment ?</vt:lpstr>
      <vt:lpstr>Creating The Project Directory</vt:lpstr>
      <vt:lpstr>Creating The Project Directory</vt:lpstr>
      <vt:lpstr>Creating The Project Directory</vt:lpstr>
      <vt:lpstr>Creating The Virtual Environment</vt:lpstr>
      <vt:lpstr>Creating The Virtual Environment</vt:lpstr>
      <vt:lpstr>Updating pip</vt:lpstr>
      <vt:lpstr>Updating pip</vt:lpstr>
      <vt:lpstr>Creating The Virtual Environment</vt:lpstr>
      <vt:lpstr>Creating The Virtual Environment</vt:lpstr>
      <vt:lpstr>Activating The Virtual Environment</vt:lpstr>
      <vt:lpstr>Activating The Virtual Environment</vt:lpstr>
      <vt:lpstr>Deactivating The Virtual Environment</vt:lpstr>
      <vt:lpstr>Deactivating The Virtual Environment</vt:lpstr>
      <vt:lpstr>Installing Django</vt:lpstr>
      <vt:lpstr>Installing Django</vt:lpstr>
      <vt:lpstr>Testing The Installation</vt:lpstr>
      <vt:lpstr>Testing The Installation</vt:lpstr>
      <vt:lpstr>Testing The Installation</vt:lpstr>
      <vt:lpstr>Testing The Installation</vt:lpstr>
      <vt:lpstr>Testing The Installation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299</cp:revision>
  <dcterms:created xsi:type="dcterms:W3CDTF">2015-12-21T13:46:48Z</dcterms:created>
  <dcterms:modified xsi:type="dcterms:W3CDTF">2022-04-27T07:39:25Z</dcterms:modified>
</cp:coreProperties>
</file>