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57" r:id="rId3"/>
    <p:sldId id="702" r:id="rId4"/>
    <p:sldId id="1013" r:id="rId5"/>
    <p:sldId id="1014" r:id="rId6"/>
    <p:sldId id="1028" r:id="rId7"/>
    <p:sldId id="1016" r:id="rId8"/>
    <p:sldId id="1017" r:id="rId9"/>
    <p:sldId id="1018" r:id="rId10"/>
    <p:sldId id="1019" r:id="rId11"/>
    <p:sldId id="1020" r:id="rId12"/>
    <p:sldId id="1021" r:id="rId13"/>
    <p:sldId id="1022" r:id="rId14"/>
    <p:sldId id="1023" r:id="rId15"/>
    <p:sldId id="1030" r:id="rId16"/>
    <p:sldId id="1024" r:id="rId17"/>
    <p:sldId id="1025" r:id="rId18"/>
    <p:sldId id="1026" r:id="rId19"/>
    <p:sldId id="1027" r:id="rId20"/>
    <p:sldId id="1032" r:id="rId21"/>
    <p:sldId id="1015" r:id="rId22"/>
    <p:sldId id="1031" r:id="rId23"/>
    <p:sldId id="1034" r:id="rId24"/>
    <p:sldId id="1036" r:id="rId25"/>
    <p:sldId id="1035" r:id="rId26"/>
    <p:sldId id="1037" r:id="rId27"/>
    <p:sldId id="1038" r:id="rId28"/>
    <p:sldId id="1040" r:id="rId29"/>
    <p:sldId id="1039" r:id="rId30"/>
    <p:sldId id="1041" r:id="rId31"/>
    <p:sldId id="1042" r:id="rId32"/>
    <p:sldId id="1052" r:id="rId33"/>
    <p:sldId id="1054" r:id="rId34"/>
    <p:sldId id="1053" r:id="rId35"/>
    <p:sldId id="1050" r:id="rId36"/>
    <p:sldId id="1044" r:id="rId37"/>
    <p:sldId id="1043" r:id="rId38"/>
    <p:sldId id="1045" r:id="rId39"/>
    <p:sldId id="1046" r:id="rId40"/>
    <p:sldId id="1047" r:id="rId41"/>
    <p:sldId id="1048" r:id="rId42"/>
    <p:sldId id="1049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E22AD256-F392-4AD4-A63E-5C14372C5FC9}"/>
    <pc:docChg chg="custSel addSld modSld">
      <pc:chgData name="Sharma Computer Academy" userId="08476b32c11f4418" providerId="LiveId" clId="{E22AD256-F392-4AD4-A63E-5C14372C5FC9}" dt="2021-05-22T07:37:47.045" v="75"/>
      <pc:docMkLst>
        <pc:docMk/>
      </pc:docMkLst>
      <pc:sldChg chg="modSp mod">
        <pc:chgData name="Sharma Computer Academy" userId="08476b32c11f4418" providerId="LiveId" clId="{E22AD256-F392-4AD4-A63E-5C14372C5FC9}" dt="2021-05-22T06:23:50.346" v="70" actId="115"/>
        <pc:sldMkLst>
          <pc:docMk/>
          <pc:sldMk cId="0" sldId="1044"/>
        </pc:sldMkLst>
        <pc:spChg chg="mod">
          <ac:chgData name="Sharma Computer Academy" userId="08476b32c11f4418" providerId="LiveId" clId="{E22AD256-F392-4AD4-A63E-5C14372C5FC9}" dt="2021-05-22T06:23:50.346" v="70" actId="115"/>
          <ac:spMkLst>
            <pc:docMk/>
            <pc:sldMk cId="0" sldId="1044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E22AD256-F392-4AD4-A63E-5C14372C5FC9}" dt="2021-05-22T07:37:47.045" v="75"/>
        <pc:sldMkLst>
          <pc:docMk/>
          <pc:sldMk cId="0" sldId="1046"/>
        </pc:sldMkLst>
      </pc:sldChg>
      <pc:sldChg chg="modAnim">
        <pc:chgData name="Sharma Computer Academy" userId="08476b32c11f4418" providerId="LiveId" clId="{E22AD256-F392-4AD4-A63E-5C14372C5FC9}" dt="2021-05-22T06:21:24.118" v="16"/>
        <pc:sldMkLst>
          <pc:docMk/>
          <pc:sldMk cId="0" sldId="1050"/>
        </pc:sldMkLst>
      </pc:sldChg>
      <pc:sldChg chg="modSp mod modAnim">
        <pc:chgData name="Sharma Computer Academy" userId="08476b32c11f4418" providerId="LiveId" clId="{E22AD256-F392-4AD4-A63E-5C14372C5FC9}" dt="2021-05-22T06:20:25.842" v="6"/>
        <pc:sldMkLst>
          <pc:docMk/>
          <pc:sldMk cId="0" sldId="1052"/>
        </pc:sldMkLst>
        <pc:spChg chg="mod">
          <ac:chgData name="Sharma Computer Academy" userId="08476b32c11f4418" providerId="LiveId" clId="{E22AD256-F392-4AD4-A63E-5C14372C5FC9}" dt="2021-05-22T06:19:49.699" v="2" actId="27636"/>
          <ac:spMkLst>
            <pc:docMk/>
            <pc:sldMk cId="0" sldId="1052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E22AD256-F392-4AD4-A63E-5C14372C5FC9}" dt="2021-05-22T06:21:02.997" v="13"/>
        <pc:sldMkLst>
          <pc:docMk/>
          <pc:sldMk cId="0" sldId="1053"/>
        </pc:sldMkLst>
      </pc:sldChg>
      <pc:sldChg chg="modSp add mod modAnim">
        <pc:chgData name="Sharma Computer Academy" userId="08476b32c11f4418" providerId="LiveId" clId="{E22AD256-F392-4AD4-A63E-5C14372C5FC9}" dt="2021-05-22T06:20:47.655" v="10"/>
        <pc:sldMkLst>
          <pc:docMk/>
          <pc:sldMk cId="1546156306" sldId="1054"/>
        </pc:sldMkLst>
        <pc:spChg chg="mod">
          <ac:chgData name="Sharma Computer Academy" userId="08476b32c11f4418" providerId="LiveId" clId="{E22AD256-F392-4AD4-A63E-5C14372C5FC9}" dt="2021-05-22T06:19:56.418" v="5" actId="6549"/>
          <ac:spMkLst>
            <pc:docMk/>
            <pc:sldMk cId="1546156306" sldId="1054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FDE36604-19B6-4F4B-9EF0-18B2A4748E4B}"/>
    <pc:docChg chg="modSld">
      <pc:chgData name="Sharma Computer Academy" userId="08476b32c11f4418" providerId="LiveId" clId="{FDE36604-19B6-4F4B-9EF0-18B2A4748E4B}" dt="2022-06-29T11:10:47.305" v="15"/>
      <pc:docMkLst>
        <pc:docMk/>
      </pc:docMkLst>
      <pc:sldChg chg="modSp modAnim">
        <pc:chgData name="Sharma Computer Academy" userId="08476b32c11f4418" providerId="LiveId" clId="{FDE36604-19B6-4F4B-9EF0-18B2A4748E4B}" dt="2022-06-29T11:10:22.745" v="10" actId="20577"/>
        <pc:sldMkLst>
          <pc:docMk/>
          <pc:sldMk cId="0" sldId="1013"/>
        </pc:sldMkLst>
        <pc:spChg chg="mod">
          <ac:chgData name="Sharma Computer Academy" userId="08476b32c11f4418" providerId="LiveId" clId="{FDE36604-19B6-4F4B-9EF0-18B2A4748E4B}" dt="2022-06-29T11:10:22.745" v="10" actId="20577"/>
          <ac:spMkLst>
            <pc:docMk/>
            <pc:sldMk cId="0" sldId="1013"/>
            <ac:spMk id="3" creationId="{00000000-0000-0000-0000-000000000000}"/>
          </ac:spMkLst>
        </pc:spChg>
      </pc:sldChg>
      <pc:sldChg chg="modAnim">
        <pc:chgData name="Sharma Computer Academy" userId="08476b32c11f4418" providerId="LiveId" clId="{FDE36604-19B6-4F4B-9EF0-18B2A4748E4B}" dt="2022-06-29T11:10:47.305" v="15"/>
        <pc:sldMkLst>
          <pc:docMk/>
          <pc:sldMk cId="0" sldId="1014"/>
        </pc:sldMkLst>
      </pc:sldChg>
      <pc:sldChg chg="modSp mod">
        <pc:chgData name="Sharma Computer Academy" userId="08476b32c11f4418" providerId="LiveId" clId="{FDE36604-19B6-4F4B-9EF0-18B2A4748E4B}" dt="2022-06-29T05:56:06.699" v="2" actId="20577"/>
        <pc:sldMkLst>
          <pc:docMk/>
          <pc:sldMk cId="0" sldId="1021"/>
        </pc:sldMkLst>
        <pc:spChg chg="mod">
          <ac:chgData name="Sharma Computer Academy" userId="08476b32c11f4418" providerId="LiveId" clId="{FDE36604-19B6-4F4B-9EF0-18B2A4748E4B}" dt="2022-06-29T05:56:06.699" v="2" actId="20577"/>
          <ac:spMkLst>
            <pc:docMk/>
            <pc:sldMk cId="0" sldId="1021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5D9C3337-118E-467C-B13F-2F65D2215CB7}"/>
    <pc:docChg chg="custSel modSld">
      <pc:chgData name="Sharma Computer Academy" userId="08476b32c11f4418" providerId="LiveId" clId="{5D9C3337-118E-467C-B13F-2F65D2215CB7}" dt="2021-05-14T14:55:25.219" v="89" actId="20577"/>
      <pc:docMkLst>
        <pc:docMk/>
      </pc:docMkLst>
      <pc:sldChg chg="modSp mod">
        <pc:chgData name="Sharma Computer Academy" userId="08476b32c11f4418" providerId="LiveId" clId="{5D9C3337-118E-467C-B13F-2F65D2215CB7}" dt="2021-05-14T14:54:50.886" v="62" actId="20577"/>
        <pc:sldMkLst>
          <pc:docMk/>
          <pc:sldMk cId="0" sldId="1021"/>
        </pc:sldMkLst>
        <pc:spChg chg="mod">
          <ac:chgData name="Sharma Computer Academy" userId="08476b32c11f4418" providerId="LiveId" clId="{5D9C3337-118E-467C-B13F-2F65D2215CB7}" dt="2021-05-14T14:54:50.886" v="62" actId="20577"/>
          <ac:spMkLst>
            <pc:docMk/>
            <pc:sldMk cId="0" sldId="102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5D9C3337-118E-467C-B13F-2F65D2215CB7}" dt="2021-05-14T14:55:25.219" v="89" actId="20577"/>
        <pc:sldMkLst>
          <pc:docMk/>
          <pc:sldMk cId="0" sldId="1034"/>
        </pc:sldMkLst>
        <pc:spChg chg="mod">
          <ac:chgData name="Sharma Computer Academy" userId="08476b32c11f4418" providerId="LiveId" clId="{5D9C3337-118E-467C-B13F-2F65D2215CB7}" dt="2021-05-14T14:55:25.219" v="89" actId="20577"/>
          <ac:spMkLst>
            <pc:docMk/>
            <pc:sldMk cId="0" sldId="1034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29-06-2022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29-06-2022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29-06-2022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29-06-2022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29-06-2022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29-06-2022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29-06-2022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29-06-2022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 fontScale="85000" lnSpcReduction="10000"/>
          </a:bodyPr>
          <a:lstStyle/>
          <a:p>
            <a:r>
              <a:rPr lang="en-US" sz="4400" dirty="0">
                <a:solidFill>
                  <a:srgbClr val="002060"/>
                </a:solidFill>
                <a:latin typeface="Corbel" pitchFamily="34" charset="0"/>
              </a:rPr>
              <a:t>FULL STACK WEB DEVELOPMENT WITH DJANGO</a:t>
            </a:r>
          </a:p>
          <a:p>
            <a:r>
              <a:rPr lang="en-US" sz="4400" dirty="0">
                <a:solidFill>
                  <a:srgbClr val="FF0000"/>
                </a:solidFill>
                <a:latin typeface="Corbel" pitchFamily="34" charset="0"/>
              </a:rPr>
              <a:t>Lecture 30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72716" y="357166"/>
            <a:ext cx="2085111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Performing Initial Steps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800" b="1" u="sng" dirty="0">
                <a:solidFill>
                  <a:srgbClr val="C00000"/>
                </a:solidFill>
                <a:latin typeface="Corbel" pitchFamily="34" charset="0"/>
              </a:rPr>
              <a:t>Code: 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INSTALLED_APPS = [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django.contrib.admin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django.contrib.auth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django.contrib.contenttypes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django.contrib.sessions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django.contrib.messages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django.contrib.staticfiles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‘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registerapp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',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]</a:t>
            </a:r>
          </a:p>
          <a:p>
            <a:pPr fontAlgn="base">
              <a:buNone/>
            </a:pPr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Creating Form Class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next step </a:t>
            </a:r>
            <a:r>
              <a:rPr lang="en-IN" sz="2400" dirty="0">
                <a:latin typeface="Corbel" pitchFamily="34" charset="0"/>
              </a:rPr>
              <a:t>will be 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create a file </a:t>
            </a:r>
            <a:r>
              <a:rPr lang="en-IN" sz="2400" dirty="0">
                <a:latin typeface="Corbel" pitchFamily="34" charset="0"/>
              </a:rPr>
              <a:t>called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forms,py</a:t>
            </a:r>
            <a:r>
              <a:rPr lang="en-IN" sz="2400" dirty="0">
                <a:latin typeface="Corbel" pitchFamily="34" charset="0"/>
              </a:rPr>
              <a:t> in our app folder called 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registerapp</a:t>
            </a:r>
            <a:endParaRPr lang="en-IN" sz="2400" b="1" dirty="0">
              <a:solidFill>
                <a:srgbClr val="00B050"/>
              </a:solidFill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Within 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forms.py</a:t>
            </a:r>
            <a:r>
              <a:rPr lang="en-IN" sz="2400" dirty="0">
                <a:latin typeface="Corbel" pitchFamily="34" charset="0"/>
              </a:rPr>
              <a:t> we will define a class called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RegisterForm</a:t>
            </a:r>
            <a:r>
              <a:rPr lang="en-IN" sz="2400" dirty="0">
                <a:latin typeface="Corbel" pitchFamily="34" charset="0"/>
              </a:rPr>
              <a:t> to create the 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Registeration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 Form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Creating Form Class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forms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datetime import date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 </a:t>
            </a:r>
            <a:r>
              <a:rPr lang="en-IN" sz="2400" b="1" u="sng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RegisterForm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2400" b="1" u="sng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forms.Form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):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name = 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forms.CharField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min_length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=3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, 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max_length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=10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gr_year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= 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forms.IntegerField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min_value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=2018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,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max_value=2020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,label="Graduation Year")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dob = 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forms.DateField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widget=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forms.SelectDateWidget</a:t>
            </a:r>
            <a:r>
              <a:rPr lang="en-IN" sz="2400" b="1">
                <a:solidFill>
                  <a:srgbClr val="00B050"/>
                </a:solidFill>
                <a:latin typeface="Corbel" pitchFamily="34" charset="0"/>
              </a:rPr>
              <a:t>(years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=range(1980,date.today().</a:t>
            </a:r>
            <a:r>
              <a:rPr lang="en-IN" sz="2400" b="1">
                <a:solidFill>
                  <a:srgbClr val="00B050"/>
                </a:solidFill>
                <a:latin typeface="Corbel" pitchFamily="34" charset="0"/>
              </a:rPr>
              <a:t>year))</a:t>
            </a:r>
            <a:r>
              <a:rPr lang="en-IN" sz="2400" b="1">
                <a:solidFill>
                  <a:srgbClr val="002060"/>
                </a:solidFill>
                <a:latin typeface="Corbel" pitchFamily="34" charset="0"/>
              </a:rPr>
              <a:t>)</a:t>
            </a:r>
            <a:endParaRPr lang="en-IN" sz="24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gender=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forms.ChoiceField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choices=[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(' ','Choose')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,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('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M','Male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')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('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F','Female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')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]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itchFamily="34" charset="0"/>
              </a:rPr>
              <a:t>Connecting Form Object </a:t>
            </a:r>
            <a:br>
              <a:rPr lang="en-US" sz="3000" b="1" dirty="0">
                <a:latin typeface="Corbel" pitchFamily="34" charset="0"/>
              </a:rPr>
            </a:br>
            <a:r>
              <a:rPr lang="en-US" sz="3000" b="1" dirty="0">
                <a:latin typeface="Corbel" pitchFamily="34" charset="0"/>
              </a:rPr>
              <a:t>To Views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After creating </a:t>
            </a:r>
            <a:r>
              <a:rPr lang="en-IN" sz="2400" dirty="0">
                <a:latin typeface="Corbel" pitchFamily="34" charset="0"/>
              </a:rPr>
              <a:t>the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Form</a:t>
            </a:r>
            <a:r>
              <a:rPr lang="en-IN" sz="2400" dirty="0">
                <a:latin typeface="Corbel" pitchFamily="34" charset="0"/>
              </a:rPr>
              <a:t> classes,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our next task </a:t>
            </a:r>
            <a:r>
              <a:rPr lang="en-IN" sz="2400" dirty="0">
                <a:latin typeface="Corbel" pitchFamily="34" charset="0"/>
              </a:rPr>
              <a:t>is 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render it </a:t>
            </a:r>
            <a:r>
              <a:rPr lang="en-IN" sz="2400" dirty="0">
                <a:latin typeface="Corbel" pitchFamily="34" charset="0"/>
              </a:rPr>
              <a:t>in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browser</a:t>
            </a:r>
            <a:r>
              <a:rPr lang="en-IN" sz="2400" dirty="0">
                <a:latin typeface="Corbel" pitchFamily="34" charset="0"/>
              </a:rPr>
              <a:t> for the user</a:t>
            </a:r>
            <a:endParaRPr lang="en-IN" sz="2400" b="1" u="sng" dirty="0">
              <a:solidFill>
                <a:srgbClr val="002060"/>
              </a:solidFill>
              <a:latin typeface="Corbel" pitchFamily="34" charset="0"/>
            </a:endParaRPr>
          </a:p>
          <a:p>
            <a:endParaRPr lang="en-US" sz="2200" b="1" u="sng" dirty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For this </a:t>
            </a:r>
            <a:r>
              <a:rPr lang="en-US" sz="2200" dirty="0">
                <a:latin typeface="Corbel" pitchFamily="34" charset="0"/>
              </a:rPr>
              <a:t>we will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define a function </a:t>
            </a:r>
            <a:r>
              <a:rPr lang="en-US" sz="2200" dirty="0">
                <a:latin typeface="Corbel" pitchFamily="34" charset="0"/>
              </a:rPr>
              <a:t>called </a:t>
            </a:r>
            <a:r>
              <a:rPr lang="en-US" sz="22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showRegistrationForm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 </a:t>
            </a:r>
            <a:r>
              <a:rPr lang="en-US" sz="2200" dirty="0">
                <a:latin typeface="Corbel" pitchFamily="34" charset="0"/>
              </a:rPr>
              <a:t>in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views.py</a:t>
            </a:r>
            <a:r>
              <a:rPr lang="en-US" sz="2200" dirty="0">
                <a:latin typeface="Corbel" pitchFamily="34" charset="0"/>
              </a:rPr>
              <a:t> and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do the following</a:t>
            </a:r>
          </a:p>
          <a:p>
            <a:pPr lvl="1"/>
            <a:endParaRPr lang="en-US" dirty="0">
              <a:latin typeface="Corbel" pitchFamily="34" charset="0"/>
            </a:endParaRPr>
          </a:p>
          <a:p>
            <a:pPr lvl="1"/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Check </a:t>
            </a:r>
            <a:r>
              <a:rPr lang="en-US" sz="2000" b="1" dirty="0">
                <a:solidFill>
                  <a:schemeClr val="tx1"/>
                </a:solidFill>
                <a:latin typeface="Corbel" pitchFamily="34" charset="0"/>
              </a:rPr>
              <a:t>whether the 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request </a:t>
            </a:r>
            <a:r>
              <a:rPr lang="en-US" sz="2000" b="1" dirty="0">
                <a:solidFill>
                  <a:schemeClr val="tx1"/>
                </a:solidFill>
                <a:latin typeface="Corbel" pitchFamily="34" charset="0"/>
              </a:rPr>
              <a:t>is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POST</a:t>
            </a:r>
          </a:p>
          <a:p>
            <a:pPr lvl="1"/>
            <a:r>
              <a:rPr lang="en-US" sz="2000" b="1" dirty="0">
                <a:solidFill>
                  <a:schemeClr val="tx1"/>
                </a:solidFill>
                <a:latin typeface="Corbel" pitchFamily="34" charset="0"/>
              </a:rPr>
              <a:t>If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rbel" pitchFamily="34" charset="0"/>
              </a:rPr>
              <a:t>not then simply create a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rbel" pitchFamily="34" charset="0"/>
              </a:rPr>
              <a:t>RegisterForm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 object </a:t>
            </a:r>
            <a:r>
              <a:rPr lang="en-US" sz="2000" b="1" dirty="0">
                <a:solidFill>
                  <a:schemeClr val="tx1"/>
                </a:solidFill>
                <a:latin typeface="Corbel" pitchFamily="34" charset="0"/>
              </a:rPr>
              <a:t>and send it to the </a:t>
            </a:r>
            <a:r>
              <a:rPr lang="en-US" sz="2000" b="1" dirty="0" err="1">
                <a:solidFill>
                  <a:srgbClr val="00B050"/>
                </a:solidFill>
                <a:latin typeface="Corbel" pitchFamily="34" charset="0"/>
              </a:rPr>
              <a:t>showregform.htnl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 template</a:t>
            </a:r>
            <a:endParaRPr lang="en-US" sz="2000" dirty="0">
              <a:latin typeface="Corbel" pitchFamily="34" charset="0"/>
            </a:endParaRPr>
          </a:p>
          <a:p>
            <a:pPr lvl="1"/>
            <a:r>
              <a:rPr lang="en-US" sz="2000" b="1" dirty="0">
                <a:solidFill>
                  <a:schemeClr val="tx1"/>
                </a:solidFill>
                <a:latin typeface="Corbel" pitchFamily="34" charset="0"/>
              </a:rPr>
              <a:t>If it is 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POST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rbel" pitchFamily="34" charset="0"/>
              </a:rPr>
              <a:t>then , create a </a:t>
            </a:r>
            <a:r>
              <a:rPr lang="en-US" sz="2000" b="1" dirty="0" err="1">
                <a:solidFill>
                  <a:srgbClr val="0070C0"/>
                </a:solidFill>
                <a:latin typeface="Corbel" pitchFamily="34" charset="0"/>
              </a:rPr>
              <a:t>RegisterForm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 object </a:t>
            </a:r>
            <a:r>
              <a:rPr lang="en-US" sz="2000" b="1" dirty="0">
                <a:solidFill>
                  <a:schemeClr val="tx1"/>
                </a:solidFill>
                <a:latin typeface="Corbel" pitchFamily="34" charset="0"/>
              </a:rPr>
              <a:t>with the data filled by the user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rbel" pitchFamily="34" charset="0"/>
              </a:rPr>
              <a:t>and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call </a:t>
            </a:r>
            <a:r>
              <a:rPr lang="en-US" sz="2000" b="1" dirty="0" err="1">
                <a:solidFill>
                  <a:srgbClr val="0070C0"/>
                </a:solidFill>
                <a:latin typeface="Corbel" pitchFamily="34" charset="0"/>
              </a:rPr>
              <a:t>is_valid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()</a:t>
            </a:r>
            <a:endParaRPr lang="en-US" sz="2000" b="1" dirty="0">
              <a:solidFill>
                <a:srgbClr val="00B050"/>
              </a:solidFill>
              <a:latin typeface="Corbel" pitchFamily="34" charset="0"/>
            </a:endParaRPr>
          </a:p>
          <a:p>
            <a:pPr lvl="1"/>
            <a:r>
              <a:rPr lang="en-US" sz="2000" b="1" dirty="0">
                <a:solidFill>
                  <a:schemeClr val="tx1"/>
                </a:solidFill>
                <a:latin typeface="Corbel" pitchFamily="34" charset="0"/>
              </a:rPr>
              <a:t>If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000" b="1" dirty="0" err="1">
                <a:solidFill>
                  <a:srgbClr val="0070C0"/>
                </a:solidFill>
                <a:latin typeface="Corbel" pitchFamily="34" charset="0"/>
              </a:rPr>
              <a:t>is_valid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() 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returns true </a:t>
            </a:r>
            <a:r>
              <a:rPr lang="en-US" sz="2000" b="1" dirty="0">
                <a:solidFill>
                  <a:schemeClr val="tx1"/>
                </a:solidFill>
                <a:latin typeface="Corbel" pitchFamily="34" charset="0"/>
              </a:rPr>
              <a:t>then </a:t>
            </a:r>
            <a:r>
              <a:rPr lang="en-US" sz="2000" b="1" dirty="0" err="1">
                <a:solidFill>
                  <a:srgbClr val="0070C0"/>
                </a:solidFill>
                <a:latin typeface="Corbel" pitchFamily="34" charset="0"/>
              </a:rPr>
              <a:t>retrive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000" b="1" dirty="0">
                <a:solidFill>
                  <a:schemeClr val="tx1"/>
                </a:solidFill>
                <a:latin typeface="Corbel" pitchFamily="34" charset="0"/>
              </a:rPr>
              <a:t>the filed values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and display them </a:t>
            </a:r>
            <a:r>
              <a:rPr lang="en-US" sz="2000" b="1" dirty="0">
                <a:solidFill>
                  <a:schemeClr val="tx1"/>
                </a:solidFill>
                <a:latin typeface="Corbel" pitchFamily="34" charset="0"/>
              </a:rPr>
              <a:t>in console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The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contact( )</a:t>
            </a:r>
            <a:r>
              <a:rPr lang="en-US" sz="3200" b="1" dirty="0">
                <a:latin typeface="Corbel" pitchFamily="34" charset="0"/>
              </a:rPr>
              <a:t>View Function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django.shortcuts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render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registerapp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forms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showRegistrationForm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(request):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if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request.method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== 'POST':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regform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=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forms.RegisterForm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(request.POST)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print('Bounded form received . Calling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is_valid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')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if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regform.is_valid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():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print('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is_valid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complete')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name =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regform.cleaned_data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['name']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gr_year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=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regform.cleaned_data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['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gr_year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']</a:t>
            </a:r>
          </a:p>
          <a:p>
            <a:pPr>
              <a:buNone/>
            </a:pPr>
            <a:r>
              <a:rPr lang="en-IN" sz="2400" dirty="0"/>
              <a:t>          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The </a:t>
            </a:r>
            <a:r>
              <a:rPr lang="en-US" sz="3200" b="1" dirty="0">
                <a:solidFill>
                  <a:srgbClr val="C00000"/>
                </a:solidFill>
                <a:latin typeface="Corbel" pitchFamily="34" charset="0"/>
              </a:rPr>
              <a:t>contact( )</a:t>
            </a:r>
            <a:r>
              <a:rPr lang="en-US" sz="3200" b="1" dirty="0">
                <a:latin typeface="Corbel" pitchFamily="34" charset="0"/>
              </a:rPr>
              <a:t>View Function</a:t>
            </a:r>
            <a:endParaRPr lang="en-IN" sz="3200" b="1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IN" sz="2400" dirty="0"/>
              <a:t>		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dob =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regform.cleaned_data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['dob']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		gender=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regform.cleaned_data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['gender']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	print("name:", name)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	print("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gr_year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:",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gr_year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	print("dob:", dob) 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 	print('gender:', gender)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else: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	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regform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=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forms.RegisterForm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return render(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request,'registerapp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/showregform.html',{'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form':regform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})</a:t>
            </a:r>
          </a:p>
          <a:p>
            <a:pPr>
              <a:buNone/>
            </a:pPr>
            <a:br>
              <a:rPr lang="en-IN" sz="2400" dirty="0"/>
            </a:br>
            <a:endParaRPr lang="en-IN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000" b="1" dirty="0">
                <a:latin typeface="Corbel" pitchFamily="34" charset="0"/>
              </a:rPr>
              <a:t>Creating The </a:t>
            </a:r>
            <a:br>
              <a:rPr lang="en-US" sz="3000" b="1" dirty="0">
                <a:latin typeface="Corbel" pitchFamily="34" charset="0"/>
              </a:rPr>
            </a:br>
            <a:r>
              <a:rPr lang="en-US" sz="3000" b="1" dirty="0">
                <a:solidFill>
                  <a:srgbClr val="C00000"/>
                </a:solidFill>
                <a:latin typeface="Corbel" pitchFamily="34" charset="0"/>
              </a:rPr>
              <a:t>showregform.html </a:t>
            </a:r>
            <a:r>
              <a:rPr lang="en-US" sz="3000" b="1" dirty="0">
                <a:latin typeface="Corbel" pitchFamily="34" charset="0"/>
              </a:rPr>
              <a:t>Page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&lt;html&gt;</a:t>
            </a:r>
          </a:p>
          <a:p>
            <a:pPr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&lt;head&gt;</a:t>
            </a:r>
          </a:p>
          <a:p>
            <a:pPr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&lt;title&gt;Contact us&lt;/title&gt;</a:t>
            </a:r>
          </a:p>
          <a:p>
            <a:pPr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&lt;/head&gt;</a:t>
            </a:r>
          </a:p>
          <a:p>
            <a:pPr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&lt;body&gt;</a:t>
            </a:r>
          </a:p>
          <a:p>
            <a:pPr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&lt;h1&gt;Contact us&lt;/h1&gt;</a:t>
            </a:r>
          </a:p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IN" sz="1600" dirty="0"/>
              <a:t> </a:t>
            </a:r>
            <a:r>
              <a:rPr lang="en-IN" sz="1600" b="1" dirty="0">
                <a:solidFill>
                  <a:srgbClr val="002060"/>
                </a:solidFill>
                <a:latin typeface="Corbel" pitchFamily="34" charset="0"/>
              </a:rPr>
              <a:t>&lt;h3&gt;Sign Up&lt;/h3&gt;</a:t>
            </a:r>
            <a:endParaRPr lang="en-IN" sz="16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	</a:t>
            </a:r>
            <a:r>
              <a:rPr lang="en-US" sz="1600" b="1" dirty="0">
                <a:solidFill>
                  <a:srgbClr val="00B050"/>
                </a:solidFill>
                <a:latin typeface="Corbel" pitchFamily="34" charset="0"/>
              </a:rPr>
              <a:t>&lt;form action=“” method=‘POST’&gt;</a:t>
            </a:r>
          </a:p>
          <a:p>
            <a:pPr>
              <a:buNone/>
            </a:pPr>
            <a:r>
              <a:rPr lang="en-US" sz="1600" b="1" i="1" dirty="0">
                <a:solidFill>
                  <a:srgbClr val="00B050"/>
                </a:solidFill>
                <a:latin typeface="Corbel" pitchFamily="34" charset="0"/>
              </a:rPr>
              <a:t>		</a:t>
            </a:r>
            <a:r>
              <a:rPr lang="en-IN" sz="1600" i="1" dirty="0">
                <a:solidFill>
                  <a:srgbClr val="C00000"/>
                </a:solidFill>
              </a:rPr>
              <a:t> </a:t>
            </a:r>
            <a:r>
              <a:rPr lang="en-IN" sz="1600" b="1" i="1" dirty="0">
                <a:solidFill>
                  <a:srgbClr val="C00000"/>
                </a:solidFill>
                <a:latin typeface="Corbel" pitchFamily="34" charset="0"/>
              </a:rPr>
              <a:t>{% </a:t>
            </a:r>
            <a:r>
              <a:rPr lang="en-IN" sz="1600" b="1" i="1" dirty="0" err="1">
                <a:solidFill>
                  <a:srgbClr val="C00000"/>
                </a:solidFill>
                <a:latin typeface="Corbel" pitchFamily="34" charset="0"/>
              </a:rPr>
              <a:t>csrf_token</a:t>
            </a:r>
            <a:r>
              <a:rPr lang="en-IN" sz="1600" b="1" i="1" dirty="0">
                <a:solidFill>
                  <a:srgbClr val="C00000"/>
                </a:solidFill>
                <a:latin typeface="Corbel" pitchFamily="34" charset="0"/>
              </a:rPr>
              <a:t> %}</a:t>
            </a:r>
            <a:endParaRPr lang="en-IN" sz="16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600" b="1" dirty="0">
                <a:solidFill>
                  <a:srgbClr val="002060"/>
                </a:solidFill>
                <a:latin typeface="Corbel" pitchFamily="34" charset="0"/>
              </a:rPr>
              <a:t>			&lt;table&gt;</a:t>
            </a:r>
          </a:p>
          <a:p>
            <a:pPr>
              <a:buNone/>
            </a:pPr>
            <a:r>
              <a:rPr lang="en-IN" sz="1600" b="1" i="1" dirty="0">
                <a:solidFill>
                  <a:srgbClr val="002060"/>
                </a:solidFill>
                <a:latin typeface="Corbel" pitchFamily="34" charset="0"/>
              </a:rPr>
              <a:t>				</a:t>
            </a:r>
            <a:r>
              <a:rPr lang="en-IN" sz="1600" b="1" i="1" dirty="0">
                <a:solidFill>
                  <a:srgbClr val="0070C0"/>
                </a:solidFill>
                <a:latin typeface="Corbel" pitchFamily="34" charset="0"/>
              </a:rPr>
              <a:t>{{ form }}</a:t>
            </a:r>
            <a:endParaRPr lang="en-IN" sz="16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600" b="1" dirty="0">
                <a:solidFill>
                  <a:srgbClr val="002060"/>
                </a:solidFill>
                <a:latin typeface="Corbel" pitchFamily="34" charset="0"/>
              </a:rPr>
              <a:t>			&lt;/table&gt;</a:t>
            </a:r>
          </a:p>
          <a:p>
            <a:pPr>
              <a:buNone/>
            </a:pPr>
            <a:r>
              <a:rPr lang="en-IN" sz="1600" b="1" dirty="0">
                <a:solidFill>
                  <a:srgbClr val="002060"/>
                </a:solidFill>
                <a:latin typeface="Corbel" pitchFamily="34" charset="0"/>
              </a:rPr>
              <a:t>		&lt;input type='submit' value='Send' &gt;</a:t>
            </a:r>
          </a:p>
          <a:p>
            <a:pPr>
              <a:buNone/>
            </a:pPr>
            <a:r>
              <a:rPr lang="en-US" sz="1600" b="1" dirty="0">
                <a:solidFill>
                  <a:srgbClr val="00B050"/>
                </a:solidFill>
                <a:latin typeface="Corbel" pitchFamily="34" charset="0"/>
              </a:rPr>
              <a:t>		&lt;/form&gt;</a:t>
            </a:r>
            <a:endParaRPr lang="en-IN" sz="16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&lt;/body&gt;</a:t>
            </a:r>
          </a:p>
          <a:p>
            <a:pPr>
              <a:buNone/>
            </a:pPr>
            <a:r>
              <a:rPr lang="en-IN" sz="16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&lt;/html&gt;</a:t>
            </a:r>
          </a:p>
          <a:p>
            <a:pPr>
              <a:buNone/>
            </a:pPr>
            <a:endParaRPr lang="en-US" sz="2400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lvl="1"/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Configuring URL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Now</a:t>
            </a:r>
            <a:r>
              <a:rPr lang="en-IN" sz="2400" dirty="0">
                <a:latin typeface="Corbel" pitchFamily="34" charset="0"/>
              </a:rPr>
              <a:t> we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need to create </a:t>
            </a:r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URL conf </a:t>
            </a:r>
            <a:r>
              <a:rPr lang="en-IN" sz="2400" dirty="0">
                <a:latin typeface="Corbel" pitchFamily="34" charset="0"/>
              </a:rPr>
              <a:t>so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can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find</a:t>
            </a:r>
            <a:r>
              <a:rPr lang="en-IN" sz="2400" dirty="0">
                <a:latin typeface="Corbel" pitchFamily="34" charset="0"/>
              </a:rPr>
              <a:t> our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new view. 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To do this </a:t>
            </a:r>
            <a:r>
              <a:rPr lang="en-US" sz="2400" dirty="0">
                <a:latin typeface="Corbel" pitchFamily="34" charset="0"/>
              </a:rPr>
              <a:t>follow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below mentioned </a:t>
            </a:r>
            <a:r>
              <a:rPr lang="en-US" sz="2400" dirty="0">
                <a:latin typeface="Corbel" pitchFamily="34" charset="0"/>
              </a:rPr>
              <a:t>steps</a:t>
            </a:r>
            <a:endParaRPr lang="en-IN" sz="2400" dirty="0">
              <a:latin typeface="Corbel" pitchFamily="34" charset="0"/>
            </a:endParaRPr>
          </a:p>
          <a:p>
            <a:pPr lvl="1" fontAlgn="base"/>
            <a:r>
              <a:rPr lang="en-IN" sz="2000" dirty="0">
                <a:latin typeface="Corbel" pitchFamily="34" charset="0"/>
              </a:rPr>
              <a:t>Create and open the 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urls.py</a:t>
            </a:r>
            <a:r>
              <a:rPr lang="en-IN" sz="2000" dirty="0">
                <a:latin typeface="Corbel" pitchFamily="34" charset="0"/>
              </a:rPr>
              <a:t> in the </a:t>
            </a:r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registerapp</a:t>
            </a:r>
            <a:r>
              <a:rPr lang="en-IN" sz="2000" dirty="0">
                <a:latin typeface="Corbel" pitchFamily="34" charset="0"/>
              </a:rPr>
              <a:t> folder </a:t>
            </a:r>
          </a:p>
          <a:p>
            <a:pPr lvl="1" fontAlgn="base"/>
            <a:endParaRPr lang="en-IN" sz="2000" dirty="0">
              <a:latin typeface="Corbel" pitchFamily="34" charset="0"/>
            </a:endParaRPr>
          </a:p>
          <a:p>
            <a:pPr lvl="1" fontAlgn="base"/>
            <a:r>
              <a:rPr lang="en-IN" sz="2000" dirty="0">
                <a:latin typeface="Corbel" pitchFamily="34" charset="0"/>
              </a:rPr>
              <a:t>Add the following 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URL pattern </a:t>
            </a:r>
            <a:r>
              <a:rPr lang="en-IN" sz="2000" dirty="0">
                <a:latin typeface="Corbel" pitchFamily="34" charset="0"/>
              </a:rPr>
              <a:t>to this new </a:t>
            </a:r>
            <a:r>
              <a:rPr lang="en-IN" sz="2000" b="1" dirty="0">
                <a:solidFill>
                  <a:srgbClr val="C00000"/>
                </a:solidFill>
                <a:latin typeface="Corbel" pitchFamily="34" charset="0"/>
              </a:rPr>
              <a:t>urls.py</a:t>
            </a:r>
            <a:r>
              <a:rPr lang="en-IN" sz="2000" dirty="0">
                <a:latin typeface="Corbel" pitchFamily="34" charset="0"/>
              </a:rPr>
              <a:t>:</a:t>
            </a:r>
            <a:endParaRPr lang="en-US" sz="2000" dirty="0">
              <a:latin typeface="Corbel" pitchFamily="34" charset="0"/>
            </a:endParaRPr>
          </a:p>
          <a:p>
            <a:pPr>
              <a:buNone/>
            </a:pPr>
            <a:endParaRPr lang="en-IN" sz="14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django.urls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import path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. import views</a:t>
            </a: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urlpatterns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= [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</a:rPr>
              <a:t>	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path('',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views.showRegistrationForm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]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>
              <a:buNone/>
            </a:pPr>
            <a:endParaRPr lang="en-IN" sz="1900" b="1" dirty="0">
              <a:solidFill>
                <a:srgbClr val="00B050"/>
              </a:solidFill>
            </a:endParaRPr>
          </a:p>
          <a:p>
            <a:pPr>
              <a:buNone/>
            </a:pPr>
            <a:endParaRPr lang="en-IN" sz="2000" b="1" dirty="0">
              <a:solidFill>
                <a:srgbClr val="C00000"/>
              </a:solidFill>
            </a:endParaRPr>
          </a:p>
          <a:p>
            <a:pPr>
              <a:buNone/>
            </a:pPr>
            <a:endParaRPr lang="en-IN" sz="2000" b="1" dirty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/>
          </a:p>
          <a:p>
            <a:pPr fontAlgn="base"/>
            <a:endParaRPr lang="en-US" sz="2400" dirty="0"/>
          </a:p>
          <a:p>
            <a:pPr fontAlgn="base"/>
            <a:endParaRPr lang="en-IN" sz="1900" b="1" dirty="0">
              <a:solidFill>
                <a:srgbClr val="0070C0"/>
              </a:solidFill>
            </a:endParaRPr>
          </a:p>
          <a:p>
            <a:pPr fontAlgn="base"/>
            <a:endParaRPr lang="en-US" sz="2400" b="1" dirty="0">
              <a:solidFill>
                <a:srgbClr val="0070C0"/>
              </a:solidFill>
            </a:endParaRPr>
          </a:p>
          <a:p>
            <a:pPr fontAlgn="base"/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Configuring URL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In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VS Code </a:t>
            </a:r>
            <a:r>
              <a:rPr lang="en-IN" sz="2400" dirty="0">
                <a:latin typeface="Corbel" pitchFamily="34" charset="0"/>
              </a:rPr>
              <a:t>open the file called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urls.py</a:t>
            </a:r>
            <a:r>
              <a:rPr lang="en-IN" sz="2400" dirty="0">
                <a:latin typeface="Corbel" pitchFamily="34" charset="0"/>
              </a:rPr>
              <a:t> in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formdemoproject3 </a:t>
            </a:r>
            <a:r>
              <a:rPr lang="en-IN" sz="2400" dirty="0">
                <a:latin typeface="Corbel" pitchFamily="34" charset="0"/>
              </a:rPr>
              <a:t>folder and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update the code </a:t>
            </a:r>
            <a:r>
              <a:rPr lang="en-IN" sz="2400" dirty="0">
                <a:latin typeface="Corbel" pitchFamily="34" charset="0"/>
              </a:rPr>
              <a:t>in it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as shown </a:t>
            </a:r>
            <a:r>
              <a:rPr lang="en-IN" sz="2400" dirty="0">
                <a:latin typeface="Corbel" pitchFamily="34" charset="0"/>
              </a:rPr>
              <a:t>below: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.</a:t>
            </a:r>
          </a:p>
          <a:p>
            <a:pPr fontAlgn="base"/>
            <a:endParaRPr lang="en-US" sz="2400" b="1" u="sng" dirty="0"/>
          </a:p>
          <a:p>
            <a:pPr fontAlgn="base"/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Code </a:t>
            </a:r>
            <a:r>
              <a:rPr lang="en-US" sz="2400" b="1" u="sng" dirty="0">
                <a:solidFill>
                  <a:srgbClr val="7030A0"/>
                </a:solidFill>
                <a:latin typeface="Corbel" pitchFamily="34" charset="0"/>
              </a:rPr>
              <a:t>(formdemoproj1/urls.py)</a:t>
            </a:r>
            <a:r>
              <a:rPr lang="en-US" sz="2400" b="1" u="sng" dirty="0">
                <a:solidFill>
                  <a:srgbClr val="C00000"/>
                </a:solidFill>
                <a:latin typeface="Corbel" pitchFamily="34" charset="0"/>
              </a:rPr>
              <a:t>:</a:t>
            </a:r>
          </a:p>
          <a:p>
            <a:pPr>
              <a:buNone/>
            </a:pPr>
            <a:endParaRPr lang="en-IN" sz="2400" dirty="0">
              <a:latin typeface="Corbel" pitchFamily="34" charset="0"/>
            </a:endParaRP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django.contrib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import admin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django.urls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import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path,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include</a:t>
            </a:r>
            <a:endParaRPr lang="en-IN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urlpatterns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= [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path('admin/', 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admin.site.urls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),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path('register/',include('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registerapp.urls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'))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]</a:t>
            </a:r>
          </a:p>
          <a:p>
            <a:pPr>
              <a:buNone/>
            </a:pPr>
            <a:br>
              <a:rPr lang="en-IN" sz="2000" dirty="0"/>
            </a:br>
            <a:endParaRPr lang="en-IN" sz="2000" dirty="0"/>
          </a:p>
          <a:p>
            <a:pPr fontAlgn="base"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Running The App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200" dirty="0">
                <a:latin typeface="Corbel" pitchFamily="34" charset="0"/>
              </a:rPr>
              <a:t>Now start the server and open the page </a:t>
            </a:r>
            <a:r>
              <a:rPr lang="en-IN" sz="2200" b="1" dirty="0">
                <a:solidFill>
                  <a:srgbClr val="002060"/>
                </a:solidFill>
                <a:latin typeface="Corbel" pitchFamily="34" charset="0"/>
              </a:rPr>
              <a:t>http://localhost:8000/register  </a:t>
            </a:r>
            <a:r>
              <a:rPr lang="en-IN" sz="2200" dirty="0">
                <a:latin typeface="Corbel" pitchFamily="34" charset="0"/>
              </a:rPr>
              <a:t>and this will load the page </a:t>
            </a:r>
            <a:r>
              <a:rPr lang="en-IN" sz="2200" b="1" dirty="0">
                <a:solidFill>
                  <a:srgbClr val="C00000"/>
                </a:solidFill>
                <a:latin typeface="Corbel" pitchFamily="34" charset="0"/>
              </a:rPr>
              <a:t>showregform.html</a:t>
            </a:r>
            <a:r>
              <a:rPr lang="en-IN" sz="2200" dirty="0">
                <a:latin typeface="Corbel" pitchFamily="34" charset="0"/>
              </a:rPr>
              <a:t> with the following output:</a:t>
            </a:r>
          </a:p>
          <a:p>
            <a:pPr fontAlgn="base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IN" sz="2000" b="1" dirty="0">
              <a:solidFill>
                <a:srgbClr val="0070C0"/>
              </a:solidFill>
            </a:endParaRPr>
          </a:p>
          <a:p>
            <a:pPr lvl="1" fontAlgn="base"/>
            <a:endParaRPr lang="en-IN" sz="2000" dirty="0"/>
          </a:p>
          <a:p>
            <a:pPr lvl="1" fontAlgn="base"/>
            <a:endParaRPr lang="en-US" sz="1900" b="1" dirty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djangoform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857496"/>
            <a:ext cx="8715436" cy="359038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>
                <a:latin typeface="Corbel" pitchFamily="34" charset="0"/>
              </a:rPr>
              <a:t>Developing Our </a:t>
            </a:r>
            <a:r>
              <a:rPr lang="en-US" sz="2800" b="1" dirty="0" err="1">
                <a:latin typeface="Corbel" pitchFamily="34" charset="0"/>
              </a:rPr>
              <a:t>Django</a:t>
            </a:r>
            <a:r>
              <a:rPr lang="en-US" sz="2800" b="1" dirty="0">
                <a:latin typeface="Corbel" pitchFamily="34" charset="0"/>
              </a:rPr>
              <a:t> App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Applying Validation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Using Keyword Arguments For Validations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Using Methods For Validation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Using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Validators</a:t>
            </a:r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Using Custom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Validators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Running The App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IN" sz="2000" b="1" dirty="0">
              <a:solidFill>
                <a:srgbClr val="0070C0"/>
              </a:solidFill>
            </a:endParaRPr>
          </a:p>
          <a:p>
            <a:pPr lvl="1" fontAlgn="base"/>
            <a:endParaRPr lang="en-IN" sz="2000" dirty="0"/>
          </a:p>
          <a:p>
            <a:pPr lvl="1" fontAlgn="base"/>
            <a:endParaRPr lang="en-US" sz="1900" b="1" dirty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djangoform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500174"/>
            <a:ext cx="8786874" cy="494770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Using &lt;fieldname&gt;_clean()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Method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allows us to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validate a particular field </a:t>
            </a:r>
            <a:r>
              <a:rPr lang="en-IN" sz="2400" dirty="0">
                <a:latin typeface="Corbel" pitchFamily="34" charset="0"/>
              </a:rPr>
              <a:t>using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our own logics </a:t>
            </a:r>
          </a:p>
          <a:p>
            <a:endParaRPr lang="en-IN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easiest way </a:t>
            </a:r>
            <a:r>
              <a:rPr lang="en-IN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validate a single field </a:t>
            </a:r>
            <a:r>
              <a:rPr lang="en-IN" sz="2400" dirty="0">
                <a:latin typeface="Corbel" pitchFamily="34" charset="0"/>
              </a:rPr>
              <a:t>is to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override</a:t>
            </a:r>
            <a:r>
              <a:rPr lang="en-IN" sz="2400" dirty="0">
                <a:latin typeface="Corbel" pitchFamily="34" charset="0"/>
              </a:rPr>
              <a:t> the method 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clean_&lt;fieldname&gt;()</a:t>
            </a:r>
            <a:r>
              <a:rPr lang="en-IN" sz="2400" dirty="0">
                <a:latin typeface="Corbel" pitchFamily="34" charset="0"/>
              </a:rPr>
              <a:t> for the </a:t>
            </a:r>
            <a:r>
              <a:rPr lang="en-IN" sz="2400" dirty="0">
                <a:solidFill>
                  <a:srgbClr val="00B050"/>
                </a:solidFill>
                <a:latin typeface="Corbel" pitchFamily="34" charset="0"/>
              </a:rPr>
              <a:t>f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ield</a:t>
            </a:r>
            <a:r>
              <a:rPr lang="en-IN" sz="2400" dirty="0">
                <a:latin typeface="Corbel" pitchFamily="34" charset="0"/>
              </a:rPr>
              <a:t> we want 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check</a:t>
            </a:r>
            <a:r>
              <a:rPr lang="en-IN" sz="2400" dirty="0">
                <a:latin typeface="Corbel" pitchFamily="34" charset="0"/>
              </a:rPr>
              <a:t>. 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So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for example</a:t>
            </a:r>
            <a:r>
              <a:rPr lang="en-IN" sz="2400" dirty="0">
                <a:latin typeface="Corbel" pitchFamily="34" charset="0"/>
              </a:rPr>
              <a:t>, we can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validate</a:t>
            </a:r>
            <a:r>
              <a:rPr lang="en-IN" sz="2400" dirty="0">
                <a:latin typeface="Corbel" pitchFamily="34" charset="0"/>
              </a:rPr>
              <a:t> that the </a:t>
            </a:r>
            <a:r>
              <a:rPr lang="en-IN" sz="2400" dirty="0">
                <a:solidFill>
                  <a:srgbClr val="C00000"/>
                </a:solidFill>
                <a:latin typeface="Corbel" pitchFamily="34" charset="0"/>
              </a:rPr>
              <a:t>age</a:t>
            </a:r>
            <a:r>
              <a:rPr lang="en-IN" sz="2400" dirty="0">
                <a:latin typeface="Corbel" pitchFamily="34" charset="0"/>
              </a:rPr>
              <a:t> of the user is 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atleast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 18 years</a:t>
            </a:r>
            <a:r>
              <a:rPr lang="en-IN" sz="2400" dirty="0">
                <a:latin typeface="Corbel" pitchFamily="34" charset="0"/>
              </a:rPr>
              <a:t> according to the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entered DOB value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Similarly</a:t>
            </a:r>
            <a:r>
              <a:rPr lang="en-US" sz="2400" dirty="0">
                <a:latin typeface="Corbel" pitchFamily="34" charset="0"/>
              </a:rPr>
              <a:t> we can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check</a:t>
            </a:r>
            <a:r>
              <a:rPr lang="en-US" sz="2400" dirty="0">
                <a:latin typeface="Corbel" pitchFamily="34" charset="0"/>
              </a:rPr>
              <a:t> whether user has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selected gender </a:t>
            </a:r>
            <a:r>
              <a:rPr lang="en-US" sz="2400" dirty="0">
                <a:latin typeface="Corbel" pitchFamily="34" charset="0"/>
              </a:rPr>
              <a:t>or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not</a:t>
            </a:r>
            <a:endParaRPr lang="en-IN" sz="2400" b="1" dirty="0">
              <a:solidFill>
                <a:srgbClr val="00206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Steps To Be Done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Define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methods</a:t>
            </a:r>
            <a:r>
              <a:rPr lang="en-US" sz="2400" dirty="0">
                <a:latin typeface="Corbel" pitchFamily="34" charset="0"/>
              </a:rPr>
              <a:t> by the name of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clean_dob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clean_gender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 </a:t>
            </a:r>
            <a:r>
              <a:rPr lang="en-US" sz="2400" dirty="0">
                <a:latin typeface="Corbel" pitchFamily="34" charset="0"/>
              </a:rPr>
              <a:t>in the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RegisterForm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dirty="0" err="1">
                <a:latin typeface="Corbel" pitchFamily="34" charset="0"/>
              </a:rPr>
              <a:t>calss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Add</a:t>
            </a:r>
            <a:r>
              <a:rPr lang="en-US" sz="2400" dirty="0">
                <a:latin typeface="Corbel" pitchFamily="34" charset="0"/>
              </a:rPr>
              <a:t> 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validation logic </a:t>
            </a:r>
            <a:r>
              <a:rPr lang="en-US" sz="2400" dirty="0">
                <a:latin typeface="Corbel" pitchFamily="34" charset="0"/>
              </a:rPr>
              <a:t>in these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methods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If the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validation fails </a:t>
            </a:r>
            <a:r>
              <a:rPr lang="en-US" sz="2400" dirty="0">
                <a:latin typeface="Corbel" pitchFamily="34" charset="0"/>
              </a:rPr>
              <a:t>then raise a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ValidationError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(‘message’)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containing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error message </a:t>
            </a:r>
            <a:r>
              <a:rPr lang="en-US" sz="2400" dirty="0">
                <a:latin typeface="Corbel" pitchFamily="34" charset="0"/>
              </a:rPr>
              <a:t>to be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displayed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Now</a:t>
            </a:r>
            <a:r>
              <a:rPr lang="en-US" sz="2400" dirty="0">
                <a:latin typeface="Corbel" pitchFamily="34" charset="0"/>
              </a:rPr>
              <a:t> , when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we will call </a:t>
            </a:r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is_valid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 </a:t>
            </a:r>
            <a:r>
              <a:rPr lang="en-US" sz="2400" dirty="0">
                <a:latin typeface="Corbel" pitchFamily="34" charset="0"/>
              </a:rPr>
              <a:t>method from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views.py</a:t>
            </a:r>
            <a:r>
              <a:rPr lang="en-US" sz="2400" dirty="0">
                <a:latin typeface="Corbel" pitchFamily="34" charset="0"/>
              </a:rPr>
              <a:t> , then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dirty="0">
                <a:latin typeface="Corbel" pitchFamily="34" charset="0"/>
              </a:rPr>
              <a:t> will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automatically call </a:t>
            </a:r>
            <a:r>
              <a:rPr lang="en-US" sz="2400" dirty="0">
                <a:latin typeface="Corbel" pitchFamily="34" charset="0"/>
              </a:rPr>
              <a:t>these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methods</a:t>
            </a:r>
            <a:r>
              <a:rPr lang="en-US" sz="2400" dirty="0">
                <a:latin typeface="Corbel" pitchFamily="34" charset="0"/>
              </a:rPr>
              <a:t> for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validating </a:t>
            </a:r>
            <a:r>
              <a:rPr lang="en-US" sz="2400" dirty="0">
                <a:latin typeface="Corbel" pitchFamily="34" charset="0"/>
              </a:rPr>
              <a:t>the values 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Modified Form Class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forms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 </a:t>
            </a:r>
            <a:r>
              <a:rPr lang="en-IN" sz="2400" b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datetime import date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 </a:t>
            </a:r>
            <a:r>
              <a:rPr lang="en-IN" sz="2400" b="1" u="sng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RegisterForm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2400" b="1" u="sng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forms.Form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):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name = 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forms.CharField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min_length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=3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, 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max_length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=10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gr_year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= 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forms.IntegerField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min_value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=2018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,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max_value=2020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,label="Graduation Year")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dob = 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forms.DateField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widget=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forms.SelectDateWidget,years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=range(1980,date.today().year)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gender=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forms.ChoiceField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choices=[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(' ','Choose')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,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('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M','Male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')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,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('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F','Female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')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]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Modified Form Class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clean_gender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(self):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data = 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self.cleaned_data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["gender"]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       if 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data.strip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() == "":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           raise 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forms.ValidationError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("Please select gender!")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       return data</a:t>
            </a:r>
          </a:p>
          <a:p>
            <a:pPr>
              <a:buNone/>
            </a:pPr>
            <a:r>
              <a:rPr lang="en-IN" sz="2400" dirty="0"/>
              <a:t>    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Modified Form Class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clean_dob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(self):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data = 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self.cleaned_data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["dob"]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       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curryear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= 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date.today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().year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       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byear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= 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data.year</a:t>
            </a:r>
            <a:endParaRPr lang="en-IN" sz="24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       if 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curryear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- 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byear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&lt; 18: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           raise 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forms.ValidationError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("You are underage!")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       return data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Running The App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>
              <a:buNone/>
            </a:pPr>
            <a:endParaRPr lang="en-US" sz="2000" b="1" dirty="0">
              <a:solidFill>
                <a:srgbClr val="0070C0"/>
              </a:solidFill>
            </a:endParaRPr>
          </a:p>
          <a:p>
            <a:pPr fontAlgn="base">
              <a:buNone/>
            </a:pPr>
            <a:endParaRPr lang="en-IN" sz="2000" b="1" dirty="0">
              <a:solidFill>
                <a:srgbClr val="0070C0"/>
              </a:solidFill>
            </a:endParaRPr>
          </a:p>
          <a:p>
            <a:pPr lvl="1" fontAlgn="base"/>
            <a:endParaRPr lang="en-IN" sz="2000" dirty="0"/>
          </a:p>
          <a:p>
            <a:pPr lvl="1" fontAlgn="base"/>
            <a:endParaRPr lang="en-US" sz="1900" b="1" dirty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djangoform1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428736"/>
            <a:ext cx="8715436" cy="501914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Validating All Fields Together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Instead of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validating the fields  </a:t>
            </a:r>
            <a:r>
              <a:rPr lang="en-US" sz="2400" dirty="0">
                <a:latin typeface="Corbel" pitchFamily="34" charset="0"/>
              </a:rPr>
              <a:t>in their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specific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clean_xxx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() method</a:t>
            </a:r>
            <a:r>
              <a:rPr lang="en-US" sz="2400" dirty="0">
                <a:latin typeface="Corbel" pitchFamily="34" charset="0"/>
              </a:rPr>
              <a:t> ,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dirty="0">
                <a:latin typeface="Corbel" pitchFamily="34" charset="0"/>
              </a:rPr>
              <a:t> also allows us 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write the validation logic </a:t>
            </a:r>
            <a:r>
              <a:rPr lang="en-US" sz="2400" dirty="0">
                <a:latin typeface="Corbel" pitchFamily="34" charset="0"/>
              </a:rPr>
              <a:t>at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one place.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This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place</a:t>
            </a:r>
            <a:r>
              <a:rPr lang="en-US" sz="2400" dirty="0">
                <a:latin typeface="Corbel" pitchFamily="34" charset="0"/>
              </a:rPr>
              <a:t> is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clean() </a:t>
            </a:r>
            <a:r>
              <a:rPr lang="en-US" sz="2400" dirty="0">
                <a:latin typeface="Corbel" pitchFamily="34" charset="0"/>
              </a:rPr>
              <a:t>method 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We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generally use it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perform validation </a:t>
            </a:r>
            <a:r>
              <a:rPr lang="en-US" sz="2400" dirty="0">
                <a:latin typeface="Corbel" pitchFamily="34" charset="0"/>
              </a:rPr>
              <a:t>on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interdependent fields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Validating All Fields Together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itchFamily="34" charset="0"/>
              </a:rPr>
              <a:t>This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method</a:t>
            </a:r>
            <a:r>
              <a:rPr lang="en-US" sz="2400" dirty="0">
                <a:latin typeface="Corbel" pitchFamily="34" charset="0"/>
              </a:rPr>
              <a:t> belongs to the class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forms.Form</a:t>
            </a:r>
            <a:r>
              <a:rPr lang="en-US" sz="2400" dirty="0">
                <a:latin typeface="Corbel" pitchFamily="34" charset="0"/>
              </a:rPr>
              <a:t> and thus is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inherited</a:t>
            </a:r>
            <a:r>
              <a:rPr lang="en-US" sz="2400" dirty="0">
                <a:latin typeface="Corbel" pitchFamily="34" charset="0"/>
              </a:rPr>
              <a:t> by our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Form</a:t>
            </a:r>
            <a:r>
              <a:rPr lang="en-US" sz="2400" dirty="0">
                <a:latin typeface="Corbel" pitchFamily="34" charset="0"/>
              </a:rPr>
              <a:t> class </a:t>
            </a:r>
          </a:p>
          <a:p>
            <a:pPr fontAlgn="base"/>
            <a:endParaRPr lang="en-US" sz="2400" b="1" dirty="0">
              <a:solidFill>
                <a:srgbClr val="7030A0"/>
              </a:solidFill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It is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called</a:t>
            </a:r>
            <a:r>
              <a:rPr lang="en-US" sz="2400" dirty="0">
                <a:latin typeface="Corbel" pitchFamily="34" charset="0"/>
              </a:rPr>
              <a:t> by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dirty="0">
                <a:latin typeface="Corbel" pitchFamily="34" charset="0"/>
              </a:rPr>
              <a:t> when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we call </a:t>
            </a:r>
            <a:r>
              <a:rPr lang="en-US" sz="2400" dirty="0">
                <a:latin typeface="Corbel" pitchFamily="34" charset="0"/>
              </a:rPr>
              <a:t>the method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is_valid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 </a:t>
            </a:r>
            <a:r>
              <a:rPr lang="en-US" sz="2400" dirty="0">
                <a:latin typeface="Corbel" pitchFamily="34" charset="0"/>
              </a:rPr>
              <a:t>on our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Form</a:t>
            </a:r>
            <a:r>
              <a:rPr lang="en-US" sz="2400" dirty="0">
                <a:latin typeface="Corbel" pitchFamily="34" charset="0"/>
              </a:rPr>
              <a:t> object and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allows us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perform validation </a:t>
            </a:r>
            <a:r>
              <a:rPr lang="en-IN" sz="2400" dirty="0">
                <a:latin typeface="Corbel" pitchFamily="34" charset="0"/>
              </a:rPr>
              <a:t>which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requires access to multiple fields </a:t>
            </a:r>
          </a:p>
          <a:p>
            <a:pPr fontAlgn="base"/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So</a:t>
            </a:r>
            <a:r>
              <a:rPr lang="en-IN" sz="2400" dirty="0">
                <a:latin typeface="Corbel" pitchFamily="34" charset="0"/>
              </a:rPr>
              <a:t> for this we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must override </a:t>
            </a:r>
            <a:r>
              <a:rPr lang="en-IN" sz="2400" dirty="0">
                <a:latin typeface="Corbel" pitchFamily="34" charset="0"/>
              </a:rPr>
              <a:t>this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method</a:t>
            </a:r>
            <a:r>
              <a:rPr lang="en-IN" sz="2400" dirty="0">
                <a:latin typeface="Corbel" pitchFamily="34" charset="0"/>
              </a:rPr>
              <a:t> in our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Form</a:t>
            </a:r>
            <a:r>
              <a:rPr lang="en-IN" sz="2400" dirty="0">
                <a:latin typeface="Corbel" pitchFamily="34" charset="0"/>
              </a:rPr>
              <a:t> class.</a:t>
            </a:r>
            <a:endParaRPr lang="en-US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Validating All Fields Together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itchFamily="34" charset="0"/>
              </a:rPr>
              <a:t>While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overriding  this method </a:t>
            </a:r>
            <a:r>
              <a:rPr lang="en-US" sz="2400" dirty="0">
                <a:latin typeface="Corbel" pitchFamily="34" charset="0"/>
              </a:rPr>
              <a:t>we must do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3 things </a:t>
            </a:r>
            <a:r>
              <a:rPr lang="en-US" sz="2400" dirty="0">
                <a:latin typeface="Corbel" pitchFamily="34" charset="0"/>
              </a:rPr>
              <a:t>: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lvl="1" fontAlgn="base"/>
            <a:r>
              <a:rPr lang="en-US" b="1" dirty="0">
                <a:latin typeface="Corbel" pitchFamily="34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Access </a:t>
            </a:r>
            <a:r>
              <a:rPr lang="en-US" b="1" dirty="0">
                <a:latin typeface="Corbel" pitchFamily="34" charset="0"/>
              </a:rPr>
              <a:t>the values from </a:t>
            </a:r>
            <a:r>
              <a:rPr lang="en-US" b="1" dirty="0" err="1">
                <a:solidFill>
                  <a:srgbClr val="C00000"/>
                </a:solidFill>
                <a:latin typeface="Corbel" pitchFamily="34" charset="0"/>
              </a:rPr>
              <a:t>cleaned_data</a:t>
            </a:r>
            <a:r>
              <a:rPr lang="en-US" b="1" dirty="0">
                <a:latin typeface="Corbel" pitchFamily="34" charset="0"/>
              </a:rPr>
              <a:t> and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apply</a:t>
            </a:r>
            <a:r>
              <a:rPr lang="en-US" b="1" dirty="0">
                <a:latin typeface="Corbel" pitchFamily="34" charset="0"/>
              </a:rPr>
              <a:t> our own </a:t>
            </a:r>
            <a:r>
              <a:rPr lang="en-US" b="1" dirty="0">
                <a:solidFill>
                  <a:srgbClr val="002060"/>
                </a:solidFill>
                <a:latin typeface="Corbel" pitchFamily="34" charset="0"/>
              </a:rPr>
              <a:t>validation logic</a:t>
            </a:r>
          </a:p>
          <a:p>
            <a:pPr fontAlgn="base"/>
            <a:endParaRPr lang="en-US" sz="2200" b="1" dirty="0">
              <a:latin typeface="Corbel" pitchFamily="34" charset="0"/>
            </a:endParaRPr>
          </a:p>
          <a:p>
            <a:pPr lvl="1" fontAlgn="base"/>
            <a:endParaRPr lang="en-US" b="1" dirty="0">
              <a:latin typeface="Corbel" pitchFamily="34" charset="0"/>
            </a:endParaRPr>
          </a:p>
          <a:p>
            <a:pPr lvl="1" fontAlgn="base"/>
            <a:r>
              <a:rPr lang="en-US" b="1" dirty="0">
                <a:latin typeface="Corbel" pitchFamily="34" charset="0"/>
              </a:rPr>
              <a:t>If the </a:t>
            </a:r>
            <a:r>
              <a:rPr lang="en-US" b="1" dirty="0">
                <a:solidFill>
                  <a:schemeClr val="accent1"/>
                </a:solidFill>
                <a:latin typeface="Corbel" pitchFamily="34" charset="0"/>
              </a:rPr>
              <a:t>need arises </a:t>
            </a:r>
            <a:r>
              <a:rPr lang="en-US" b="1" dirty="0">
                <a:latin typeface="Corbel" pitchFamily="34" charset="0"/>
              </a:rPr>
              <a:t>then raise </a:t>
            </a:r>
            <a:r>
              <a:rPr lang="en-US" b="1" dirty="0" err="1">
                <a:solidFill>
                  <a:srgbClr val="C00000"/>
                </a:solidFill>
                <a:latin typeface="Corbel" pitchFamily="34" charset="0"/>
              </a:rPr>
              <a:t>ValidationError</a:t>
            </a:r>
            <a:endParaRPr lang="en-US" b="1" dirty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/>
            <a:endParaRPr lang="en-US" b="1" dirty="0">
              <a:latin typeface="Corbel" pitchFamily="34" charset="0"/>
            </a:endParaRPr>
          </a:p>
          <a:p>
            <a:pPr lvl="1" fontAlgn="base"/>
            <a:endParaRPr lang="en-US" b="1" dirty="0">
              <a:latin typeface="Corbel" pitchFamily="34" charset="0"/>
            </a:endParaRPr>
          </a:p>
          <a:p>
            <a:pPr lvl="1" fontAlgn="base"/>
            <a:endParaRPr lang="en-US" b="1" dirty="0">
              <a:solidFill>
                <a:srgbClr val="0070C0"/>
              </a:solidFill>
              <a:latin typeface="Corbel" pitchFamily="34" charset="0"/>
            </a:endParaRPr>
          </a:p>
          <a:p>
            <a:pPr lvl="1" fontAlgn="base"/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Finally</a:t>
            </a:r>
            <a:r>
              <a:rPr lang="en-US" b="1" dirty="0">
                <a:latin typeface="Corbel" pitchFamily="34" charset="0"/>
              </a:rPr>
              <a:t> return </a:t>
            </a:r>
            <a:r>
              <a:rPr lang="en-US" b="1" dirty="0" err="1">
                <a:solidFill>
                  <a:srgbClr val="C00000"/>
                </a:solidFill>
                <a:latin typeface="Corbel" pitchFamily="34" charset="0"/>
              </a:rPr>
              <a:t>cleaned_data</a:t>
            </a:r>
            <a:r>
              <a:rPr lang="en-US" b="1" dirty="0">
                <a:latin typeface="Corbel" pitchFamily="34" charset="0"/>
              </a:rPr>
              <a:t> dictionary </a:t>
            </a:r>
          </a:p>
          <a:p>
            <a:pPr lvl="1" fontAlgn="base"/>
            <a:endParaRPr lang="en-US" b="1" dirty="0">
              <a:latin typeface="Corbel" pitchFamily="34" charset="0"/>
            </a:endParaRPr>
          </a:p>
          <a:p>
            <a:pPr lvl="1" fontAlgn="base"/>
            <a:endParaRPr lang="en-US" b="1" dirty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/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Applying Validations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dirty="0">
                <a:latin typeface="Corbel" pitchFamily="34" charset="0"/>
              </a:rPr>
              <a:t> permits us to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add validations </a:t>
            </a:r>
            <a:r>
              <a:rPr lang="en-US" sz="2400" dirty="0">
                <a:latin typeface="Corbel" pitchFamily="34" charset="0"/>
              </a:rPr>
              <a:t>to the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input fields </a:t>
            </a:r>
            <a:r>
              <a:rPr lang="en-US" sz="2400" dirty="0">
                <a:latin typeface="Corbel" pitchFamily="34" charset="0"/>
              </a:rPr>
              <a:t>in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three ways:</a:t>
            </a:r>
          </a:p>
          <a:p>
            <a:endParaRPr lang="en-US" sz="2400" dirty="0">
              <a:latin typeface="Corbel" pitchFamily="34" charset="0"/>
            </a:endParaRPr>
          </a:p>
          <a:p>
            <a:pPr lvl="1"/>
            <a:r>
              <a:rPr lang="en-US" b="1" dirty="0">
                <a:latin typeface="Corbel" pitchFamily="34" charset="0"/>
              </a:rPr>
              <a:t>Using 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special keyword arguments </a:t>
            </a:r>
            <a:r>
              <a:rPr lang="en-US" b="1" dirty="0">
                <a:latin typeface="Corbel" pitchFamily="34" charset="0"/>
              </a:rPr>
              <a:t>passed to the </a:t>
            </a:r>
            <a:r>
              <a:rPr lang="en-US" b="1" dirty="0" err="1">
                <a:solidFill>
                  <a:srgbClr val="C00000"/>
                </a:solidFill>
                <a:latin typeface="Corbel" pitchFamily="34" charset="0"/>
              </a:rPr>
              <a:t>FormField</a:t>
            </a:r>
            <a:r>
              <a:rPr lang="en-US" b="1" dirty="0">
                <a:latin typeface="Corbel" pitchFamily="34" charset="0"/>
              </a:rPr>
              <a:t> while creating the attribute</a:t>
            </a:r>
          </a:p>
          <a:p>
            <a:endParaRPr lang="en-US" sz="2200" b="1" dirty="0">
              <a:latin typeface="Corbel" pitchFamily="34" charset="0"/>
            </a:endParaRPr>
          </a:p>
          <a:p>
            <a:pPr lvl="1"/>
            <a:r>
              <a:rPr lang="en-US" b="1" dirty="0">
                <a:latin typeface="Corbel" pitchFamily="34" charset="0"/>
              </a:rPr>
              <a:t>Defining </a:t>
            </a:r>
            <a:r>
              <a:rPr lang="en-US" b="1" dirty="0">
                <a:solidFill>
                  <a:srgbClr val="00B050"/>
                </a:solidFill>
                <a:latin typeface="Corbel" pitchFamily="34" charset="0"/>
              </a:rPr>
              <a:t>our own methods </a:t>
            </a:r>
            <a:r>
              <a:rPr lang="en-US" b="1" dirty="0">
                <a:latin typeface="Corbel" pitchFamily="34" charset="0"/>
              </a:rPr>
              <a:t>for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validation</a:t>
            </a:r>
          </a:p>
          <a:p>
            <a:endParaRPr lang="en-US" sz="2200" b="1" dirty="0">
              <a:latin typeface="Corbel" pitchFamily="34" charset="0"/>
            </a:endParaRPr>
          </a:p>
          <a:p>
            <a:pPr lvl="1"/>
            <a:r>
              <a:rPr lang="en-US" b="1" dirty="0">
                <a:latin typeface="Corbel" pitchFamily="34" charset="0"/>
              </a:rPr>
              <a:t>Using  </a:t>
            </a:r>
            <a:r>
              <a:rPr lang="en-US" b="1" dirty="0" err="1">
                <a:solidFill>
                  <a:srgbClr val="7030A0"/>
                </a:solidFill>
                <a:latin typeface="Corbel" pitchFamily="34" charset="0"/>
              </a:rPr>
              <a:t>validators</a:t>
            </a:r>
            <a:r>
              <a:rPr lang="en-US" b="1" dirty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b="1" dirty="0">
                <a:latin typeface="Corbel" pitchFamily="34" charset="0"/>
              </a:rPr>
              <a:t>module</a:t>
            </a:r>
          </a:p>
          <a:p>
            <a:pPr lvl="1"/>
            <a:endParaRPr lang="en-US" b="1" dirty="0">
              <a:latin typeface="Corbel" pitchFamily="34" charset="0"/>
            </a:endParaRPr>
          </a:p>
          <a:p>
            <a:pPr lvl="1"/>
            <a:r>
              <a:rPr lang="en-US" b="1" dirty="0">
                <a:latin typeface="Corbel" pitchFamily="34" charset="0"/>
              </a:rPr>
              <a:t>Creating </a:t>
            </a:r>
            <a:r>
              <a:rPr lang="en-US" b="1" dirty="0">
                <a:solidFill>
                  <a:srgbClr val="0070C0"/>
                </a:solidFill>
                <a:latin typeface="Corbel" pitchFamily="34" charset="0"/>
              </a:rPr>
              <a:t>Custom </a:t>
            </a:r>
            <a:r>
              <a:rPr lang="en-US" b="1" dirty="0" err="1">
                <a:solidFill>
                  <a:srgbClr val="0070C0"/>
                </a:solidFill>
                <a:latin typeface="Corbel" pitchFamily="34" charset="0"/>
              </a:rPr>
              <a:t>Validators</a:t>
            </a:r>
            <a:endParaRPr lang="en-IN" b="1" dirty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The Code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 clean(self):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 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bdate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 = 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self.cleaned_data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["dob"]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curryear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 = 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date.today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().year</a:t>
            </a:r>
          </a:p>
          <a:p>
            <a:pPr>
              <a:buNone/>
            </a:pP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        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byear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 = 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bdate.year</a:t>
            </a:r>
            <a:endParaRPr lang="en-IN" sz="24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        if 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curryear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 - 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byear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 &lt; 18:</a:t>
            </a:r>
          </a:p>
          <a:p>
            <a:pPr>
              <a:buNone/>
            </a:pP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              raise 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forms.ValidationError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("You are underage!")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 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gender = </a:t>
            </a:r>
            <a:r>
              <a:rPr lang="en-IN" sz="2400" b="1" dirty="0" err="1">
                <a:solidFill>
                  <a:srgbClr val="00B050"/>
                </a:solidFill>
                <a:latin typeface="Corbel" pitchFamily="34" charset="0"/>
              </a:rPr>
              <a:t>self.cleaned_data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["gender"]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if 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gender.strip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() == "":</a:t>
            </a:r>
          </a:p>
          <a:p>
            <a:pPr>
              <a:buNone/>
            </a:pP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               raise 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forms.ValidationError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("Please select gender!")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return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self.cleaned_data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fontAlgn="base"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Exercise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Write</a:t>
            </a:r>
            <a:r>
              <a:rPr lang="en-US" sz="2400" dirty="0">
                <a:latin typeface="Corbel" pitchFamily="34" charset="0"/>
              </a:rPr>
              <a:t> an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application</a:t>
            </a:r>
            <a:r>
              <a:rPr lang="en-US" sz="2400" dirty="0">
                <a:latin typeface="Corbel" pitchFamily="34" charset="0"/>
              </a:rPr>
              <a:t> containing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following fields:</a:t>
            </a:r>
          </a:p>
          <a:p>
            <a:pPr lvl="1" fontAlgn="base"/>
            <a:r>
              <a:rPr lang="en-US" b="1" dirty="0">
                <a:latin typeface="Corbel" pitchFamily="34" charset="0"/>
              </a:rPr>
              <a:t>Name</a:t>
            </a:r>
          </a:p>
          <a:p>
            <a:pPr lvl="1" fontAlgn="base"/>
            <a:r>
              <a:rPr lang="en-US" b="1" dirty="0">
                <a:latin typeface="Corbel" pitchFamily="34" charset="0"/>
              </a:rPr>
              <a:t>Password</a:t>
            </a:r>
          </a:p>
          <a:p>
            <a:pPr lvl="1" fontAlgn="base"/>
            <a:r>
              <a:rPr lang="en-US" b="1" dirty="0" err="1">
                <a:latin typeface="Corbel" pitchFamily="34" charset="0"/>
              </a:rPr>
              <a:t>ReType</a:t>
            </a:r>
            <a:r>
              <a:rPr lang="en-US" b="1" dirty="0">
                <a:latin typeface="Corbel" pitchFamily="34" charset="0"/>
              </a:rPr>
              <a:t> Password</a:t>
            </a:r>
          </a:p>
          <a:p>
            <a:pPr lvl="1" fontAlgn="base"/>
            <a:r>
              <a:rPr lang="en-US" b="1" dirty="0">
                <a:latin typeface="Corbel" pitchFamily="34" charset="0"/>
              </a:rPr>
              <a:t>Message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Apply validation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check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following:</a:t>
            </a:r>
          </a:p>
          <a:p>
            <a:pPr lvl="1" fontAlgn="base"/>
            <a:endParaRPr lang="en-US" sz="1900" dirty="0">
              <a:latin typeface="Corbel" pitchFamily="34" charset="0"/>
            </a:endParaRPr>
          </a:p>
          <a:p>
            <a:pPr lvl="1" fontAlgn="base"/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Message</a:t>
            </a:r>
            <a:r>
              <a:rPr lang="en-US" dirty="0">
                <a:latin typeface="Corbel" pitchFamily="34" charset="0"/>
              </a:rPr>
              <a:t> should be </a:t>
            </a:r>
            <a:r>
              <a:rPr lang="en-US" b="1" dirty="0" err="1">
                <a:solidFill>
                  <a:srgbClr val="002060"/>
                </a:solidFill>
                <a:latin typeface="Corbel" pitchFamily="34" charset="0"/>
              </a:rPr>
              <a:t>atleast</a:t>
            </a:r>
            <a:r>
              <a:rPr lang="en-US" dirty="0">
                <a:latin typeface="Corbel" pitchFamily="34" charset="0"/>
              </a:rPr>
              <a:t> of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4 words</a:t>
            </a:r>
          </a:p>
          <a:p>
            <a:pPr lvl="1" fontAlgn="base"/>
            <a:endParaRPr lang="en-US" dirty="0">
              <a:latin typeface="Corbel" pitchFamily="34" charset="0"/>
            </a:endParaRPr>
          </a:p>
          <a:p>
            <a:pPr lvl="1" fontAlgn="base"/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Password </a:t>
            </a:r>
            <a:r>
              <a:rPr lang="en-US" dirty="0">
                <a:latin typeface="Corbel" pitchFamily="34" charset="0"/>
              </a:rPr>
              <a:t>and </a:t>
            </a:r>
            <a:r>
              <a:rPr lang="en-US" b="1" dirty="0">
                <a:solidFill>
                  <a:srgbClr val="C00000"/>
                </a:solidFill>
                <a:latin typeface="Corbel" pitchFamily="34" charset="0"/>
              </a:rPr>
              <a:t>Retype Password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must match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Solution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1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IN" sz="2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forms</a:t>
            </a:r>
          </a:p>
          <a:p>
            <a:pPr>
              <a:buNone/>
            </a:pPr>
            <a:r>
              <a:rPr lang="en-IN" sz="2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 </a:t>
            </a:r>
            <a:r>
              <a:rPr lang="en-IN" sz="2100" b="1" u="sng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RegisterForm</a:t>
            </a:r>
            <a:r>
              <a:rPr lang="en-IN" sz="2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2100" b="1" u="sng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forms.Form</a:t>
            </a:r>
            <a:r>
              <a:rPr lang="en-IN" sz="2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):</a:t>
            </a:r>
          </a:p>
          <a:p>
            <a:pPr>
              <a:buNone/>
            </a:pPr>
            <a:r>
              <a:rPr lang="en-IN" sz="2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  <a:r>
              <a:rPr lang="en-IN" sz="2100" b="1" dirty="0">
                <a:solidFill>
                  <a:srgbClr val="002060"/>
                </a:solidFill>
                <a:latin typeface="Corbel" pitchFamily="34" charset="0"/>
              </a:rPr>
              <a:t>name = </a:t>
            </a:r>
            <a:r>
              <a:rPr lang="en-IN" sz="2100" b="1" dirty="0" err="1">
                <a:solidFill>
                  <a:srgbClr val="002060"/>
                </a:solidFill>
                <a:latin typeface="Corbel" pitchFamily="34" charset="0"/>
              </a:rPr>
              <a:t>forms.CharField</a:t>
            </a:r>
            <a:r>
              <a:rPr lang="en-IN" sz="2100" b="1" dirty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IN" sz="2100" b="1" dirty="0" err="1">
                <a:solidFill>
                  <a:srgbClr val="002060"/>
                </a:solidFill>
                <a:latin typeface="Corbel" pitchFamily="34" charset="0"/>
              </a:rPr>
              <a:t>min_length</a:t>
            </a:r>
            <a:r>
              <a:rPr lang="en-IN" sz="2100" b="1" dirty="0">
                <a:solidFill>
                  <a:srgbClr val="002060"/>
                </a:solidFill>
                <a:latin typeface="Corbel" pitchFamily="34" charset="0"/>
              </a:rPr>
              <a:t>=3, </a:t>
            </a:r>
            <a:r>
              <a:rPr lang="en-IN" sz="2100" b="1" dirty="0" err="1">
                <a:solidFill>
                  <a:srgbClr val="002060"/>
                </a:solidFill>
                <a:latin typeface="Corbel" pitchFamily="34" charset="0"/>
              </a:rPr>
              <a:t>max_length</a:t>
            </a:r>
            <a:r>
              <a:rPr lang="en-IN" sz="2100" b="1" dirty="0">
                <a:solidFill>
                  <a:srgbClr val="002060"/>
                </a:solidFill>
                <a:latin typeface="Corbel" pitchFamily="34" charset="0"/>
              </a:rPr>
              <a:t>=10)</a:t>
            </a:r>
          </a:p>
          <a:p>
            <a:pPr>
              <a:buNone/>
            </a:pPr>
            <a:r>
              <a:rPr lang="en-IN" sz="2100" b="1" dirty="0">
                <a:solidFill>
                  <a:srgbClr val="002060"/>
                </a:solidFill>
                <a:latin typeface="Corbel" pitchFamily="34" charset="0"/>
              </a:rPr>
              <a:t>    password = </a:t>
            </a:r>
            <a:r>
              <a:rPr lang="en-IN" sz="2100" b="1" dirty="0" err="1">
                <a:solidFill>
                  <a:srgbClr val="002060"/>
                </a:solidFill>
                <a:latin typeface="Corbel" pitchFamily="34" charset="0"/>
              </a:rPr>
              <a:t>forms.CharField</a:t>
            </a:r>
            <a:r>
              <a:rPr lang="en-IN" sz="2100" b="1" dirty="0">
                <a:solidFill>
                  <a:srgbClr val="002060"/>
                </a:solidFill>
                <a:latin typeface="Corbel" pitchFamily="34" charset="0"/>
              </a:rPr>
              <a:t>(widget=</a:t>
            </a:r>
            <a:r>
              <a:rPr lang="en-IN" sz="2100" b="1" dirty="0" err="1">
                <a:solidFill>
                  <a:srgbClr val="002060"/>
                </a:solidFill>
                <a:latin typeface="Corbel" pitchFamily="34" charset="0"/>
              </a:rPr>
              <a:t>forms.PasswordInput</a:t>
            </a:r>
            <a:r>
              <a:rPr lang="en-IN" sz="2100" b="1" dirty="0">
                <a:solidFill>
                  <a:srgbClr val="002060"/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IN" sz="2100" b="1" dirty="0">
                <a:solidFill>
                  <a:srgbClr val="002060"/>
                </a:solidFill>
                <a:latin typeface="Corbel" pitchFamily="34" charset="0"/>
              </a:rPr>
              <a:t>    </a:t>
            </a:r>
            <a:r>
              <a:rPr lang="en-IN" sz="2100" b="1" dirty="0" err="1">
                <a:solidFill>
                  <a:srgbClr val="002060"/>
                </a:solidFill>
                <a:latin typeface="Corbel" pitchFamily="34" charset="0"/>
              </a:rPr>
              <a:t>retypepassword</a:t>
            </a:r>
            <a:r>
              <a:rPr lang="en-IN" sz="2100" b="1" dirty="0">
                <a:solidFill>
                  <a:srgbClr val="002060"/>
                </a:solidFill>
                <a:latin typeface="Corbel" pitchFamily="34" charset="0"/>
              </a:rPr>
              <a:t>=</a:t>
            </a:r>
            <a:r>
              <a:rPr lang="en-IN" sz="2100" b="1" dirty="0" err="1">
                <a:solidFill>
                  <a:srgbClr val="002060"/>
                </a:solidFill>
                <a:latin typeface="Corbel" pitchFamily="34" charset="0"/>
              </a:rPr>
              <a:t>forms.CharField</a:t>
            </a:r>
            <a:r>
              <a:rPr lang="en-IN" sz="2100" b="1" dirty="0">
                <a:solidFill>
                  <a:srgbClr val="002060"/>
                </a:solidFill>
                <a:latin typeface="Corbel" pitchFamily="34" charset="0"/>
              </a:rPr>
              <a:t>(widget=</a:t>
            </a:r>
            <a:r>
              <a:rPr lang="en-IN" sz="2100" b="1" dirty="0" err="1">
                <a:solidFill>
                  <a:srgbClr val="002060"/>
                </a:solidFill>
                <a:latin typeface="Corbel" pitchFamily="34" charset="0"/>
              </a:rPr>
              <a:t>forms.PasswordInput</a:t>
            </a:r>
            <a:r>
              <a:rPr lang="en-IN" sz="2100" b="1" dirty="0">
                <a:solidFill>
                  <a:srgbClr val="002060"/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IN" sz="2100" b="1" dirty="0">
                <a:solidFill>
                  <a:srgbClr val="002060"/>
                </a:solidFill>
                <a:latin typeface="Corbel" pitchFamily="34" charset="0"/>
              </a:rPr>
              <a:t>    message=</a:t>
            </a:r>
            <a:r>
              <a:rPr lang="en-IN" sz="2100" b="1" dirty="0" err="1">
                <a:solidFill>
                  <a:srgbClr val="002060"/>
                </a:solidFill>
                <a:latin typeface="Corbel" pitchFamily="34" charset="0"/>
              </a:rPr>
              <a:t>forms.CharField</a:t>
            </a:r>
            <a:r>
              <a:rPr lang="en-IN" sz="2100" b="1" dirty="0">
                <a:solidFill>
                  <a:srgbClr val="002060"/>
                </a:solidFill>
                <a:latin typeface="Corbel" pitchFamily="34" charset="0"/>
              </a:rPr>
              <a:t>(widget=</a:t>
            </a:r>
            <a:r>
              <a:rPr lang="en-IN" sz="2100" b="1" dirty="0" err="1">
                <a:solidFill>
                  <a:srgbClr val="002060"/>
                </a:solidFill>
                <a:latin typeface="Corbel" pitchFamily="34" charset="0"/>
              </a:rPr>
              <a:t>forms.Textarea</a:t>
            </a:r>
            <a:r>
              <a:rPr lang="en-IN" sz="2100" b="1" dirty="0">
                <a:solidFill>
                  <a:srgbClr val="002060"/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endParaRPr lang="en-IN" sz="21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endParaRPr lang="en-US" sz="21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Solution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 </a:t>
            </a:r>
            <a:r>
              <a:rPr lang="en-IN" sz="21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clean_message</a:t>
            </a:r>
            <a:r>
              <a:rPr lang="en-IN" sz="2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(self):</a:t>
            </a:r>
          </a:p>
          <a:p>
            <a:pPr>
              <a:buNone/>
            </a:pPr>
            <a:r>
              <a:rPr lang="en-IN" sz="2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 </a:t>
            </a:r>
            <a:r>
              <a:rPr lang="en-IN" sz="2100" b="1" dirty="0">
                <a:solidFill>
                  <a:srgbClr val="002060"/>
                </a:solidFill>
                <a:latin typeface="Corbel" pitchFamily="34" charset="0"/>
              </a:rPr>
              <a:t>data = </a:t>
            </a:r>
            <a:r>
              <a:rPr lang="en-IN" sz="2100" b="1" dirty="0" err="1">
                <a:solidFill>
                  <a:srgbClr val="002060"/>
                </a:solidFill>
                <a:latin typeface="Corbel" pitchFamily="34" charset="0"/>
              </a:rPr>
              <a:t>self.cleaned_data</a:t>
            </a:r>
            <a:r>
              <a:rPr lang="en-IN" sz="2100" b="1" dirty="0">
                <a:solidFill>
                  <a:srgbClr val="002060"/>
                </a:solidFill>
                <a:latin typeface="Corbel" pitchFamily="34" charset="0"/>
              </a:rPr>
              <a:t>["message"]</a:t>
            </a:r>
          </a:p>
          <a:p>
            <a:pPr>
              <a:buNone/>
            </a:pPr>
            <a:r>
              <a:rPr lang="en-IN" sz="2100" b="1" dirty="0">
                <a:solidFill>
                  <a:srgbClr val="002060"/>
                </a:solidFill>
                <a:latin typeface="Corbel" pitchFamily="34" charset="0"/>
              </a:rPr>
              <a:t>        </a:t>
            </a:r>
            <a:r>
              <a:rPr lang="en-IN" sz="2100" b="1" dirty="0" err="1">
                <a:solidFill>
                  <a:srgbClr val="002060"/>
                </a:solidFill>
                <a:latin typeface="Corbel" pitchFamily="34" charset="0"/>
              </a:rPr>
              <a:t>msg_words</a:t>
            </a:r>
            <a:r>
              <a:rPr lang="en-IN" sz="2100" b="1" dirty="0">
                <a:solidFill>
                  <a:srgbClr val="002060"/>
                </a:solidFill>
                <a:latin typeface="Corbel" pitchFamily="34" charset="0"/>
              </a:rPr>
              <a:t>=</a:t>
            </a:r>
            <a:r>
              <a:rPr lang="en-IN" sz="2100" b="1" dirty="0" err="1">
                <a:solidFill>
                  <a:srgbClr val="002060"/>
                </a:solidFill>
                <a:latin typeface="Corbel" pitchFamily="34" charset="0"/>
              </a:rPr>
              <a:t>data.split</a:t>
            </a:r>
            <a:r>
              <a:rPr lang="en-IN" sz="2100" b="1" dirty="0">
                <a:solidFill>
                  <a:srgbClr val="002060"/>
                </a:solidFill>
                <a:latin typeface="Corbel" pitchFamily="34" charset="0"/>
              </a:rPr>
              <a:t>()</a:t>
            </a:r>
          </a:p>
          <a:p>
            <a:pPr>
              <a:buNone/>
            </a:pPr>
            <a:r>
              <a:rPr lang="en-IN" sz="2100" b="1" dirty="0">
                <a:solidFill>
                  <a:srgbClr val="002060"/>
                </a:solidFill>
                <a:latin typeface="Corbel" pitchFamily="34" charset="0"/>
              </a:rPr>
              <a:t>        if </a:t>
            </a:r>
            <a:r>
              <a:rPr lang="en-IN" sz="2100" b="1" dirty="0" err="1">
                <a:solidFill>
                  <a:srgbClr val="002060"/>
                </a:solidFill>
                <a:latin typeface="Corbel" pitchFamily="34" charset="0"/>
              </a:rPr>
              <a:t>len</a:t>
            </a:r>
            <a:r>
              <a:rPr lang="en-IN" sz="2100" b="1" dirty="0">
                <a:solidFill>
                  <a:srgbClr val="002060"/>
                </a:solidFill>
                <a:latin typeface="Corbel" pitchFamily="34" charset="0"/>
              </a:rPr>
              <a:t>(</a:t>
            </a:r>
            <a:r>
              <a:rPr lang="en-IN" sz="2100" b="1" dirty="0" err="1">
                <a:solidFill>
                  <a:srgbClr val="002060"/>
                </a:solidFill>
                <a:latin typeface="Corbel" pitchFamily="34" charset="0"/>
              </a:rPr>
              <a:t>msg_words</a:t>
            </a:r>
            <a:r>
              <a:rPr lang="en-IN" sz="2100" b="1" dirty="0">
                <a:solidFill>
                  <a:srgbClr val="002060"/>
                </a:solidFill>
                <a:latin typeface="Corbel" pitchFamily="34" charset="0"/>
              </a:rPr>
              <a:t>)&lt;4:</a:t>
            </a:r>
          </a:p>
          <a:p>
            <a:pPr>
              <a:buNone/>
            </a:pPr>
            <a:r>
              <a:rPr lang="en-IN" sz="2100" b="1" dirty="0">
                <a:solidFill>
                  <a:srgbClr val="002060"/>
                </a:solidFill>
                <a:latin typeface="Corbel" pitchFamily="34" charset="0"/>
              </a:rPr>
              <a:t>            raise </a:t>
            </a:r>
            <a:r>
              <a:rPr lang="en-IN" sz="2100" b="1" dirty="0" err="1">
                <a:solidFill>
                  <a:srgbClr val="002060"/>
                </a:solidFill>
                <a:latin typeface="Corbel" pitchFamily="34" charset="0"/>
              </a:rPr>
              <a:t>forms.ValidationError</a:t>
            </a:r>
            <a:r>
              <a:rPr lang="en-IN" sz="2100" b="1" dirty="0">
                <a:solidFill>
                  <a:srgbClr val="002060"/>
                </a:solidFill>
                <a:latin typeface="Corbel" pitchFamily="34" charset="0"/>
              </a:rPr>
              <a:t>("Message should be </a:t>
            </a:r>
            <a:r>
              <a:rPr lang="en-IN" sz="2100" b="1" dirty="0" err="1">
                <a:solidFill>
                  <a:srgbClr val="002060"/>
                </a:solidFill>
                <a:latin typeface="Corbel" pitchFamily="34" charset="0"/>
              </a:rPr>
              <a:t>atleast</a:t>
            </a:r>
            <a:r>
              <a:rPr lang="en-IN" sz="2100" b="1" dirty="0">
                <a:solidFill>
                  <a:srgbClr val="002060"/>
                </a:solidFill>
                <a:latin typeface="Corbel" pitchFamily="34" charset="0"/>
              </a:rPr>
              <a:t> of 4 words!")</a:t>
            </a:r>
          </a:p>
          <a:p>
            <a:pPr>
              <a:buNone/>
            </a:pPr>
            <a:r>
              <a:rPr lang="en-IN" sz="2100" b="1" dirty="0">
                <a:solidFill>
                  <a:srgbClr val="002060"/>
                </a:solidFill>
                <a:latin typeface="Corbel" pitchFamily="34" charset="0"/>
              </a:rPr>
              <a:t>        return data</a:t>
            </a:r>
          </a:p>
          <a:p>
            <a:pPr>
              <a:buNone/>
            </a:pPr>
            <a:r>
              <a:rPr lang="en-IN" sz="21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</a:t>
            </a:r>
          </a:p>
          <a:p>
            <a:pPr>
              <a:buNone/>
            </a:pPr>
            <a:r>
              <a:rPr lang="en-IN" sz="2100" dirty="0"/>
              <a:t>   </a:t>
            </a:r>
            <a:endParaRPr lang="en-US" sz="21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4615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Solution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 clean(self):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   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 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pwd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 = 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self.cleaned_data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["password"]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        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rpwd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= 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self.cleaned_data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["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retypepassword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"]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        if 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pwd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!=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rpwd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: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              raise 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forms.ValidationError</a:t>
            </a: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("Password and retype password do not match!")</a:t>
            </a:r>
          </a:p>
          <a:p>
            <a:pPr>
              <a:buNone/>
            </a:pPr>
            <a:r>
              <a:rPr lang="en-IN" sz="2000" b="1" dirty="0">
                <a:solidFill>
                  <a:srgbClr val="002060"/>
                </a:solidFill>
                <a:latin typeface="Corbel" pitchFamily="34" charset="0"/>
              </a:rPr>
              <a:t>        return </a:t>
            </a:r>
            <a:r>
              <a:rPr lang="en-IN" sz="2000" b="1" dirty="0" err="1">
                <a:solidFill>
                  <a:srgbClr val="002060"/>
                </a:solidFill>
                <a:latin typeface="Corbel" pitchFamily="34" charset="0"/>
              </a:rPr>
              <a:t>self.cleaned_data</a:t>
            </a:r>
            <a:endParaRPr lang="en-IN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dirty="0"/>
              <a:t>    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Validation Using </a:t>
            </a:r>
            <a:r>
              <a:rPr lang="en-US" sz="3200" b="1" dirty="0" err="1">
                <a:latin typeface="Corbel" pitchFamily="34" charset="0"/>
              </a:rPr>
              <a:t>Validators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most professional </a:t>
            </a:r>
            <a:r>
              <a:rPr lang="en-US" sz="2400" dirty="0">
                <a:latin typeface="Corbel" pitchFamily="34" charset="0"/>
              </a:rPr>
              <a:t>way to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apply validation </a:t>
            </a:r>
            <a:r>
              <a:rPr lang="en-US" sz="2400" dirty="0">
                <a:latin typeface="Corbel" pitchFamily="34" charset="0"/>
              </a:rPr>
              <a:t>is to use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Validators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.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validator</a:t>
            </a:r>
            <a:r>
              <a:rPr lang="en-IN" sz="2400" dirty="0">
                <a:latin typeface="Corbel" pitchFamily="34" charset="0"/>
              </a:rPr>
              <a:t> is a function which is used for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raising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ValidationErrors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if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some conditions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aren’t fulfilled.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We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pass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name of this function </a:t>
            </a:r>
            <a:r>
              <a:rPr lang="en-US" sz="2400" dirty="0">
                <a:latin typeface="Corbel" pitchFamily="34" charset="0"/>
              </a:rPr>
              <a:t>to a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keyword argument </a:t>
            </a:r>
            <a:r>
              <a:rPr lang="en-US" sz="2400" dirty="0">
                <a:latin typeface="Corbel" pitchFamily="34" charset="0"/>
              </a:rPr>
              <a:t>called  </a:t>
            </a:r>
            <a:r>
              <a:rPr lang="en-US" sz="2400" b="1" u="sng" dirty="0" err="1">
                <a:solidFill>
                  <a:srgbClr val="C00000"/>
                </a:solidFill>
                <a:latin typeface="Corbel" pitchFamily="34" charset="0"/>
              </a:rPr>
              <a:t>validator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s</a:t>
            </a:r>
            <a:r>
              <a:rPr lang="en-US" sz="2400" dirty="0">
                <a:latin typeface="Corbel" pitchFamily="34" charset="0"/>
              </a:rPr>
              <a:t> while creating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 field</a:t>
            </a:r>
            <a:endParaRPr lang="en-IN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Validation Using </a:t>
            </a:r>
            <a:r>
              <a:rPr lang="en-US" sz="3200" b="1" dirty="0" err="1">
                <a:latin typeface="Corbel" pitchFamily="34" charset="0"/>
              </a:rPr>
              <a:t>Validators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There</a:t>
            </a:r>
            <a:r>
              <a:rPr lang="en-IN" sz="2400" dirty="0">
                <a:latin typeface="Corbel" pitchFamily="34" charset="0"/>
              </a:rPr>
              <a:t> are </a:t>
            </a:r>
            <a:r>
              <a:rPr lang="en-IN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various validators </a:t>
            </a:r>
            <a:r>
              <a:rPr lang="en-IN" sz="2400" dirty="0">
                <a:latin typeface="Corbel" pitchFamily="34" charset="0"/>
              </a:rPr>
              <a:t>available in a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module</a:t>
            </a:r>
            <a:r>
              <a:rPr lang="en-IN" sz="2400" dirty="0">
                <a:latin typeface="Corbel" pitchFamily="34" charset="0"/>
              </a:rPr>
              <a:t> called </a:t>
            </a:r>
            <a:r>
              <a:rPr lang="en-IN" sz="2400" b="1" u="sng" dirty="0" err="1">
                <a:solidFill>
                  <a:srgbClr val="002060"/>
                </a:solidFill>
                <a:latin typeface="Corbel" pitchFamily="34" charset="0"/>
              </a:rPr>
              <a:t>django.core.validators</a:t>
            </a:r>
            <a:r>
              <a:rPr lang="en-IN" sz="2400" dirty="0">
                <a:latin typeface="Corbel" pitchFamily="34" charset="0"/>
              </a:rPr>
              <a:t> and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some of them </a:t>
            </a:r>
            <a:r>
              <a:rPr lang="en-IN" sz="2400" dirty="0">
                <a:latin typeface="Corbel" pitchFamily="34" charset="0"/>
              </a:rPr>
              <a:t>are</a:t>
            </a:r>
          </a:p>
          <a:p>
            <a:endParaRPr lang="en-IN" sz="2400" b="1" dirty="0">
              <a:latin typeface="Corbel" pitchFamily="34" charset="0"/>
            </a:endParaRPr>
          </a:p>
          <a:p>
            <a:pPr lvl="1"/>
            <a:r>
              <a:rPr lang="en-IN" sz="2000" b="1" dirty="0" err="1">
                <a:solidFill>
                  <a:srgbClr val="0070C0"/>
                </a:solidFill>
                <a:latin typeface="Corbel" pitchFamily="34" charset="0"/>
              </a:rPr>
              <a:t>MaxLengthValidator</a:t>
            </a:r>
            <a:endParaRPr lang="en-IN" sz="2000" b="1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endParaRPr lang="en-IN" sz="2000" b="1" dirty="0">
              <a:latin typeface="Corbel" pitchFamily="34" charset="0"/>
            </a:endParaRPr>
          </a:p>
          <a:p>
            <a:pPr lvl="1" fontAlgn="base"/>
            <a:r>
              <a:rPr lang="en-IN" sz="2000" b="1" dirty="0" err="1">
                <a:solidFill>
                  <a:srgbClr val="7030A0"/>
                </a:solidFill>
                <a:latin typeface="Corbel" pitchFamily="34" charset="0"/>
              </a:rPr>
              <a:t>MinLengthValidator</a:t>
            </a:r>
            <a:endParaRPr lang="en-IN" sz="2000" b="1" dirty="0">
              <a:solidFill>
                <a:srgbClr val="7030A0"/>
              </a:solidFill>
              <a:latin typeface="Corbel" pitchFamily="34" charset="0"/>
            </a:endParaRPr>
          </a:p>
          <a:p>
            <a:pPr fontAlgn="base"/>
            <a:endParaRPr lang="en-IN" sz="2000" b="1" dirty="0">
              <a:latin typeface="Corbel" pitchFamily="34" charset="0"/>
            </a:endParaRPr>
          </a:p>
          <a:p>
            <a:pPr lvl="1" fontAlgn="base"/>
            <a:r>
              <a:rPr lang="en-IN" sz="2000" b="1" dirty="0" err="1">
                <a:solidFill>
                  <a:srgbClr val="C00000"/>
                </a:solidFill>
                <a:latin typeface="Corbel" pitchFamily="34" charset="0"/>
              </a:rPr>
              <a:t>EmailValidator</a:t>
            </a:r>
            <a:endParaRPr lang="en-IN" sz="2000" b="1" dirty="0">
              <a:solidFill>
                <a:srgbClr val="C00000"/>
              </a:solidFill>
              <a:latin typeface="Corbel" pitchFamily="34" charset="0"/>
            </a:endParaRPr>
          </a:p>
          <a:p>
            <a:pPr fontAlgn="base"/>
            <a:endParaRPr lang="en-IN" sz="2000" b="1" dirty="0">
              <a:latin typeface="Corbel" pitchFamily="34" charset="0"/>
            </a:endParaRPr>
          </a:p>
          <a:p>
            <a:pPr lvl="1" fontAlgn="base"/>
            <a:r>
              <a:rPr lang="en-IN" sz="2000" b="1" dirty="0" err="1">
                <a:solidFill>
                  <a:srgbClr val="00B050"/>
                </a:solidFill>
                <a:latin typeface="Corbel" pitchFamily="34" charset="0"/>
              </a:rPr>
              <a:t>URLValidator</a:t>
            </a:r>
            <a:endParaRPr lang="en-IN" sz="2000" b="1" dirty="0">
              <a:solidFill>
                <a:srgbClr val="00B050"/>
              </a:solidFill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We pass </a:t>
            </a:r>
            <a:r>
              <a:rPr lang="en-US" sz="2400" dirty="0">
                <a:latin typeface="Corbel" pitchFamily="34" charset="0"/>
              </a:rPr>
              <a:t>these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validators</a:t>
            </a:r>
            <a:r>
              <a:rPr lang="en-US" sz="2400" dirty="0">
                <a:latin typeface="Corbel" pitchFamily="34" charset="0"/>
              </a:rPr>
              <a:t> as a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list</a:t>
            </a:r>
            <a:r>
              <a:rPr lang="en-US" sz="2400" dirty="0">
                <a:latin typeface="Corbel" pitchFamily="34" charset="0"/>
              </a:rPr>
              <a:t> to the </a:t>
            </a:r>
            <a:r>
              <a:rPr lang="en-US" sz="2400" b="1" u="sng" dirty="0" err="1">
                <a:solidFill>
                  <a:srgbClr val="C00000"/>
                </a:solidFill>
                <a:latin typeface="Corbel" pitchFamily="34" charset="0"/>
              </a:rPr>
              <a:t>validators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keyword argument</a:t>
            </a:r>
            <a:r>
              <a:rPr lang="en-US" sz="2400" dirty="0">
                <a:latin typeface="Corbel" pitchFamily="34" charset="0"/>
              </a:rPr>
              <a:t> while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creating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Form field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Using </a:t>
            </a:r>
            <a:r>
              <a:rPr lang="en-US" sz="3200" b="1" dirty="0" err="1">
                <a:latin typeface="Corbel" pitchFamily="34" charset="0"/>
              </a:rPr>
              <a:t>MaxLengthValidator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forms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from 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django.core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import 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validators</a:t>
            </a:r>
            <a:endParaRPr lang="en-IN" sz="24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 </a:t>
            </a:r>
            <a:r>
              <a:rPr lang="en-IN" sz="2400" b="1" u="sng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RegisterForm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2400" b="1" u="sng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forms.Form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):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name =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forms.CharField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validators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=[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validators.MaxLengthValidator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(10)]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email=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forms.EmailField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Creating Custom </a:t>
            </a:r>
            <a:r>
              <a:rPr lang="en-US" sz="3200" b="1" dirty="0" err="1">
                <a:latin typeface="Corbel" pitchFamily="34" charset="0"/>
              </a:rPr>
              <a:t>Validators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>
                <a:latin typeface="Corbel" pitchFamily="34" charset="0"/>
              </a:rPr>
              <a:t>There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may be a case </a:t>
            </a:r>
            <a:r>
              <a:rPr lang="en-IN" sz="2400" dirty="0">
                <a:latin typeface="Corbel" pitchFamily="34" charset="0"/>
              </a:rPr>
              <a:t>where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we may need </a:t>
            </a:r>
            <a:r>
              <a:rPr lang="en-IN" sz="2400" dirty="0">
                <a:latin typeface="Corbel" pitchFamily="34" charset="0"/>
              </a:rPr>
              <a:t>a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validator</a:t>
            </a:r>
            <a:r>
              <a:rPr lang="en-IN" sz="2400" dirty="0">
                <a:latin typeface="Corbel" pitchFamily="34" charset="0"/>
              </a:rPr>
              <a:t> of our </a:t>
            </a:r>
            <a:r>
              <a:rPr lang="en-IN" sz="2400" b="1" dirty="0">
                <a:solidFill>
                  <a:srgbClr val="00B050"/>
                </a:solidFill>
                <a:latin typeface="Corbel" pitchFamily="34" charset="0"/>
              </a:rPr>
              <a:t>own choice</a:t>
            </a:r>
            <a:r>
              <a:rPr lang="en-IN" sz="2400" dirty="0">
                <a:latin typeface="Corbel" pitchFamily="34" charset="0"/>
              </a:rPr>
              <a:t>, it can be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 checking some value </a:t>
            </a:r>
            <a:r>
              <a:rPr lang="en-IN" sz="2400" dirty="0">
                <a:latin typeface="Corbel" pitchFamily="34" charset="0"/>
              </a:rPr>
              <a:t>or </a:t>
            </a:r>
            <a:r>
              <a:rPr lang="en-IN" sz="2400" b="1" dirty="0">
                <a:solidFill>
                  <a:schemeClr val="accent1"/>
                </a:solidFill>
                <a:latin typeface="Corbel" pitchFamily="34" charset="0"/>
              </a:rPr>
              <a:t>case</a:t>
            </a:r>
            <a:r>
              <a:rPr lang="en-IN" sz="2400" dirty="0">
                <a:latin typeface="Corbel" pitchFamily="34" charset="0"/>
              </a:rPr>
              <a:t> etc. 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r>
              <a:rPr lang="en-IN" sz="2400" dirty="0">
                <a:latin typeface="Corbel" pitchFamily="34" charset="0"/>
              </a:rPr>
              <a:t>We 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can create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our own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validator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by 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creating a function </a:t>
            </a:r>
            <a:r>
              <a:rPr lang="en-IN" sz="2400" dirty="0">
                <a:latin typeface="Corbel" pitchFamily="34" charset="0"/>
              </a:rPr>
              <a:t>and using it for validation</a:t>
            </a:r>
          </a:p>
          <a:p>
            <a:pPr fontAlgn="base"/>
            <a:endParaRPr lang="en-IN" sz="2400" dirty="0">
              <a:latin typeface="Corbel" pitchFamily="34" charset="0"/>
            </a:endParaRPr>
          </a:p>
          <a:p>
            <a:pPr fontAlgn="base"/>
            <a:endParaRPr lang="en-IN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Creating Custom </a:t>
            </a:r>
            <a:r>
              <a:rPr lang="en-US" sz="3200" b="1" dirty="0" err="1">
                <a:latin typeface="Corbel" pitchFamily="34" charset="0"/>
              </a:rPr>
              <a:t>Validators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itchFamily="34" charset="0"/>
              </a:rPr>
              <a:t>Following are the steps to do this: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lvl="1" fontAlgn="base"/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Define</a:t>
            </a:r>
            <a:r>
              <a:rPr lang="en-US" sz="2000" dirty="0">
                <a:latin typeface="Corbel" pitchFamily="34" charset="0"/>
              </a:rPr>
              <a:t> a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function</a:t>
            </a:r>
            <a:r>
              <a:rPr lang="en-US" sz="2000" dirty="0">
                <a:latin typeface="Corbel" pitchFamily="34" charset="0"/>
              </a:rPr>
              <a:t> with </a:t>
            </a:r>
            <a:r>
              <a:rPr lang="en-US" sz="2000" b="1" dirty="0">
                <a:solidFill>
                  <a:srgbClr val="7030A0"/>
                </a:solidFill>
                <a:latin typeface="Corbel" pitchFamily="34" charset="0"/>
              </a:rPr>
              <a:t>one argument </a:t>
            </a:r>
            <a:r>
              <a:rPr lang="en-US" sz="2000" dirty="0">
                <a:latin typeface="Corbel" pitchFamily="34" charset="0"/>
              </a:rPr>
              <a:t>which will 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receive the input field value</a:t>
            </a:r>
            <a:r>
              <a:rPr lang="en-US" sz="2000" dirty="0">
                <a:latin typeface="Corbel" pitchFamily="34" charset="0"/>
              </a:rPr>
              <a:t> passed by </a:t>
            </a:r>
            <a:r>
              <a:rPr lang="en-US" sz="20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endParaRPr lang="en-US" sz="2000" b="1" dirty="0">
              <a:solidFill>
                <a:srgbClr val="C00000"/>
              </a:solidFill>
              <a:latin typeface="Corbel" pitchFamily="34" charset="0"/>
            </a:endParaRPr>
          </a:p>
          <a:p>
            <a:pPr fontAlgn="base"/>
            <a:endParaRPr lang="en-US" sz="2000" dirty="0">
              <a:latin typeface="Corbel" pitchFamily="34" charset="0"/>
            </a:endParaRPr>
          </a:p>
          <a:p>
            <a:pPr lvl="1" fontAlgn="base"/>
            <a:r>
              <a:rPr lang="en-US" sz="2000" b="1" dirty="0">
                <a:solidFill>
                  <a:srgbClr val="002060"/>
                </a:solidFill>
                <a:latin typeface="Corbel" pitchFamily="34" charset="0"/>
              </a:rPr>
              <a:t>Perform validation </a:t>
            </a:r>
            <a:r>
              <a:rPr lang="en-US" sz="2000" dirty="0">
                <a:latin typeface="Corbel" pitchFamily="34" charset="0"/>
              </a:rPr>
              <a:t>on the 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value</a:t>
            </a:r>
          </a:p>
          <a:p>
            <a:pPr fontAlgn="base"/>
            <a:endParaRPr lang="en-US" sz="2000" dirty="0">
              <a:latin typeface="Corbel" pitchFamily="34" charset="0"/>
            </a:endParaRPr>
          </a:p>
          <a:p>
            <a:pPr lvl="1" fontAlgn="base"/>
            <a:r>
              <a:rPr lang="en-US" sz="2000" dirty="0">
                <a:latin typeface="Corbel" pitchFamily="34" charset="0"/>
              </a:rPr>
              <a:t>If the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validation fails </a:t>
            </a:r>
            <a:r>
              <a:rPr lang="en-US" sz="2000" dirty="0">
                <a:latin typeface="Corbel" pitchFamily="34" charset="0"/>
              </a:rPr>
              <a:t>then </a:t>
            </a:r>
            <a:r>
              <a:rPr lang="en-US" sz="2000" b="1" dirty="0">
                <a:solidFill>
                  <a:srgbClr val="7030A0"/>
                </a:solidFill>
                <a:latin typeface="Corbel" pitchFamily="34" charset="0"/>
              </a:rPr>
              <a:t>raise</a:t>
            </a:r>
            <a:r>
              <a:rPr lang="en-US" sz="2000" dirty="0">
                <a:latin typeface="Corbel" pitchFamily="34" charset="0"/>
              </a:rPr>
              <a:t> a </a:t>
            </a:r>
            <a:r>
              <a:rPr lang="en-US" sz="2000" b="1" dirty="0" err="1">
                <a:solidFill>
                  <a:srgbClr val="C00000"/>
                </a:solidFill>
                <a:latin typeface="Corbel" pitchFamily="34" charset="0"/>
              </a:rPr>
              <a:t>ValidationError</a:t>
            </a:r>
            <a:endParaRPr lang="en-US" sz="2000" b="1" dirty="0">
              <a:solidFill>
                <a:srgbClr val="C00000"/>
              </a:solidFill>
              <a:latin typeface="Corbel" pitchFamily="34" charset="0"/>
            </a:endParaRPr>
          </a:p>
          <a:p>
            <a:pPr fontAlgn="base"/>
            <a:endParaRPr lang="en-US" sz="2000" dirty="0">
              <a:latin typeface="Corbel" pitchFamily="34" charset="0"/>
            </a:endParaRPr>
          </a:p>
          <a:p>
            <a:pPr lvl="1" fontAlgn="base"/>
            <a:r>
              <a:rPr lang="en-US" sz="2000" dirty="0">
                <a:latin typeface="Corbel" pitchFamily="34" charset="0"/>
              </a:rPr>
              <a:t>Otherwise </a:t>
            </a:r>
            <a:r>
              <a:rPr lang="en-US" sz="2000" b="1" dirty="0">
                <a:solidFill>
                  <a:schemeClr val="accent1"/>
                </a:solidFill>
                <a:latin typeface="Corbel" pitchFamily="34" charset="0"/>
              </a:rPr>
              <a:t>return</a:t>
            </a:r>
            <a:r>
              <a:rPr lang="en-US" sz="2000" dirty="0">
                <a:latin typeface="Corbel" pitchFamily="34" charset="0"/>
              </a:rPr>
              <a:t> the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value</a:t>
            </a:r>
          </a:p>
          <a:p>
            <a:pPr lvl="1" fontAlgn="base"/>
            <a:endParaRPr lang="en-US" sz="2000" dirty="0">
              <a:latin typeface="Corbel" pitchFamily="34" charset="0"/>
            </a:endParaRPr>
          </a:p>
          <a:p>
            <a:pPr lvl="1" fontAlgn="base"/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Pass</a:t>
            </a:r>
            <a:r>
              <a:rPr lang="en-US" sz="2000" dirty="0">
                <a:latin typeface="Corbel" pitchFamily="34" charset="0"/>
              </a:rPr>
              <a:t> the </a:t>
            </a:r>
            <a:r>
              <a:rPr lang="en-US" sz="2000" b="1" dirty="0">
                <a:solidFill>
                  <a:srgbClr val="7030A0"/>
                </a:solidFill>
                <a:latin typeface="Corbel" pitchFamily="34" charset="0"/>
              </a:rPr>
              <a:t>name of this function </a:t>
            </a:r>
            <a:r>
              <a:rPr lang="en-US" sz="2000" dirty="0">
                <a:latin typeface="Corbel" pitchFamily="34" charset="0"/>
              </a:rPr>
              <a:t>in the </a:t>
            </a: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list</a:t>
            </a:r>
            <a:r>
              <a:rPr lang="en-US" sz="2000" dirty="0">
                <a:latin typeface="Corbel" pitchFamily="34" charset="0"/>
              </a:rPr>
              <a:t> passed to the </a:t>
            </a:r>
            <a:r>
              <a:rPr lang="en-US" sz="2000" b="1" dirty="0" err="1">
                <a:solidFill>
                  <a:srgbClr val="C00000"/>
                </a:solidFill>
                <a:latin typeface="Corbel" pitchFamily="34" charset="0"/>
              </a:rPr>
              <a:t>validators</a:t>
            </a:r>
            <a:r>
              <a:rPr lang="en-US" sz="2000" dirty="0">
                <a:latin typeface="Corbel" pitchFamily="34" charset="0"/>
              </a:rPr>
              <a:t> </a:t>
            </a: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keyword argument </a:t>
            </a:r>
            <a:r>
              <a:rPr lang="en-US" sz="2000" dirty="0">
                <a:latin typeface="Corbel" pitchFamily="34" charset="0"/>
              </a:rPr>
              <a:t>while </a:t>
            </a: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creating</a:t>
            </a:r>
            <a:r>
              <a:rPr lang="en-US" sz="2000" dirty="0">
                <a:latin typeface="Corbel" pitchFamily="34" charset="0"/>
              </a:rPr>
              <a:t> the </a:t>
            </a:r>
            <a:r>
              <a:rPr lang="en-US" sz="2000" b="1" dirty="0">
                <a:solidFill>
                  <a:srgbClr val="002060"/>
                </a:solidFill>
                <a:latin typeface="Corbel" pitchFamily="34" charset="0"/>
              </a:rPr>
              <a:t>Form field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Using </a:t>
            </a:r>
            <a:r>
              <a:rPr lang="en-US" sz="3200" b="1" dirty="0" err="1">
                <a:latin typeface="Corbel" pitchFamily="34" charset="0"/>
              </a:rPr>
              <a:t>min_length,max_length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When</a:t>
            </a:r>
            <a:r>
              <a:rPr lang="en-US" sz="2400" dirty="0">
                <a:latin typeface="Corbel" pitchFamily="34" charset="0"/>
              </a:rPr>
              <a:t> we create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CharField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or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EmailField</a:t>
            </a:r>
            <a:r>
              <a:rPr lang="en-US" sz="2400" dirty="0">
                <a:latin typeface="Corbel" pitchFamily="34" charset="0"/>
              </a:rPr>
              <a:t>, then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dirty="0">
                <a:latin typeface="Corbel" pitchFamily="34" charset="0"/>
              </a:rPr>
              <a:t> allows us to specify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two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keyword arguments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min_length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max_length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These arguments </a:t>
            </a:r>
            <a:r>
              <a:rPr lang="en-US" sz="2400" dirty="0">
                <a:latin typeface="Corbel" pitchFamily="34" charset="0"/>
              </a:rPr>
              <a:t>specify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minimum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maximum length </a:t>
            </a:r>
            <a:r>
              <a:rPr lang="en-US" sz="2400" dirty="0">
                <a:latin typeface="Corbel" pitchFamily="34" charset="0"/>
              </a:rPr>
              <a:t>of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input string.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For example: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name =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forms.CharField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2400" b="1" i="1" dirty="0" err="1">
                <a:solidFill>
                  <a:srgbClr val="002060"/>
                </a:solidFill>
                <a:latin typeface="Corbel" pitchFamily="34" charset="0"/>
              </a:rPr>
              <a:t>min_length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=3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, </a:t>
            </a:r>
            <a:r>
              <a:rPr lang="en-IN" sz="2400" b="1" i="1" dirty="0" err="1">
                <a:solidFill>
                  <a:srgbClr val="002060"/>
                </a:solidFill>
                <a:latin typeface="Corbel" pitchFamily="34" charset="0"/>
              </a:rPr>
              <a:t>max_length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=10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above code </a:t>
            </a:r>
            <a:r>
              <a:rPr lang="en-US" sz="2400" dirty="0">
                <a:latin typeface="Corbel" pitchFamily="34" charset="0"/>
              </a:rPr>
              <a:t>will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force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user</a:t>
            </a:r>
            <a:r>
              <a:rPr lang="en-US" sz="2400" dirty="0">
                <a:latin typeface="Corbel" pitchFamily="34" charset="0"/>
              </a:rPr>
              <a:t> 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input values </a:t>
            </a:r>
            <a:r>
              <a:rPr lang="en-US" sz="2400" dirty="0">
                <a:latin typeface="Corbel" pitchFamily="34" charset="0"/>
              </a:rPr>
              <a:t>between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3</a:t>
            </a:r>
            <a:r>
              <a:rPr lang="en-US" sz="2400" dirty="0">
                <a:latin typeface="Corbel" pitchFamily="34" charset="0"/>
              </a:rPr>
              <a:t> to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10</a:t>
            </a:r>
            <a:r>
              <a:rPr lang="en-US" sz="2400" dirty="0">
                <a:latin typeface="Corbel" pitchFamily="34" charset="0"/>
              </a:rPr>
              <a:t> characters only 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If not </a:t>
            </a:r>
            <a:r>
              <a:rPr lang="en-US" sz="2400" dirty="0">
                <a:latin typeface="Corbel" pitchFamily="34" charset="0"/>
              </a:rPr>
              <a:t>, then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error message </a:t>
            </a:r>
            <a:r>
              <a:rPr lang="en-US" sz="2400" dirty="0">
                <a:latin typeface="Corbel" pitchFamily="34" charset="0"/>
              </a:rPr>
              <a:t>will be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generated</a:t>
            </a:r>
            <a:endParaRPr lang="en-IN" sz="24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Creating Custom </a:t>
            </a:r>
            <a:r>
              <a:rPr lang="en-US" sz="3200" b="1" dirty="0" err="1">
                <a:latin typeface="Corbel" pitchFamily="34" charset="0"/>
              </a:rPr>
              <a:t>Validators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forms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django.core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validators</a:t>
            </a:r>
            <a:endParaRPr lang="en-IN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fontAlgn="base">
              <a:buNone/>
            </a:pPr>
            <a:endParaRPr lang="en-US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fontAlgn="base">
              <a:buNone/>
            </a:pPr>
            <a:r>
              <a:rPr lang="en-US" sz="2000" b="1" dirty="0">
                <a:solidFill>
                  <a:srgbClr val="002060"/>
                </a:solidFill>
                <a:latin typeface="Corbel" pitchFamily="34" charset="0"/>
              </a:rPr>
              <a:t>def </a:t>
            </a:r>
            <a:r>
              <a:rPr lang="en-US" sz="2000" b="1" dirty="0" err="1">
                <a:solidFill>
                  <a:srgbClr val="002060"/>
                </a:solidFill>
                <a:latin typeface="Corbel" pitchFamily="34" charset="0"/>
              </a:rPr>
              <a:t>check_for_name</a:t>
            </a:r>
            <a:r>
              <a:rPr lang="en-US" sz="2000" b="1" dirty="0">
                <a:solidFill>
                  <a:srgbClr val="002060"/>
                </a:solidFill>
                <a:latin typeface="Corbel" pitchFamily="34" charset="0"/>
              </a:rPr>
              <a:t>(value):</a:t>
            </a:r>
          </a:p>
          <a:p>
            <a:pPr fontAlgn="base">
              <a:buNone/>
            </a:pPr>
            <a:r>
              <a:rPr lang="en-US" sz="2000" b="1" dirty="0">
                <a:solidFill>
                  <a:srgbClr val="002060"/>
                </a:solidFill>
                <a:latin typeface="Corbel" pitchFamily="34" charset="0"/>
              </a:rPr>
              <a:t>	if value[0]!=‘A’:</a:t>
            </a:r>
          </a:p>
          <a:p>
            <a:pPr fontAlgn="base">
              <a:buNone/>
            </a:pPr>
            <a:r>
              <a:rPr lang="en-US" sz="2000" b="1" dirty="0">
                <a:solidFill>
                  <a:srgbClr val="002060"/>
                </a:solidFill>
                <a:latin typeface="Corbel" pitchFamily="34" charset="0"/>
              </a:rPr>
              <a:t>		raise </a:t>
            </a:r>
            <a:r>
              <a:rPr lang="en-US" sz="2000" b="1" dirty="0" err="1">
                <a:solidFill>
                  <a:srgbClr val="002060"/>
                </a:solidFill>
                <a:latin typeface="Corbel" pitchFamily="34" charset="0"/>
              </a:rPr>
              <a:t>forms.ValidationError</a:t>
            </a:r>
            <a:r>
              <a:rPr lang="en-US" sz="2000" b="1" dirty="0">
                <a:solidFill>
                  <a:srgbClr val="002060"/>
                </a:solidFill>
                <a:latin typeface="Corbel" pitchFamily="34" charset="0"/>
              </a:rPr>
              <a:t>(“Name must begin with A”)</a:t>
            </a:r>
          </a:p>
          <a:p>
            <a:pPr fontAlgn="base">
              <a:buNone/>
            </a:pPr>
            <a:r>
              <a:rPr lang="en-US" sz="2000" b="1" dirty="0">
                <a:solidFill>
                  <a:srgbClr val="002060"/>
                </a:solidFill>
                <a:latin typeface="Corbel" pitchFamily="34" charset="0"/>
              </a:rPr>
              <a:t>	else:</a:t>
            </a:r>
          </a:p>
          <a:p>
            <a:pPr fontAlgn="base">
              <a:buNone/>
            </a:pPr>
            <a:r>
              <a:rPr lang="en-US" sz="2000" b="1" dirty="0">
                <a:solidFill>
                  <a:srgbClr val="002060"/>
                </a:solidFill>
                <a:latin typeface="Corbel" pitchFamily="34" charset="0"/>
              </a:rPr>
              <a:t>		return value</a:t>
            </a:r>
          </a:p>
          <a:p>
            <a:pPr>
              <a:buNone/>
            </a:pPr>
            <a:endParaRPr lang="en-IN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 </a:t>
            </a:r>
            <a:r>
              <a:rPr lang="en-IN" sz="2000" b="1" u="sng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RegisterForm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2000" b="1" u="sng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forms.Form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):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name = 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forms.CharField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2000" b="1" dirty="0" err="1">
                <a:solidFill>
                  <a:srgbClr val="0070C0"/>
                </a:solidFill>
                <a:latin typeface="Corbel" pitchFamily="34" charset="0"/>
              </a:rPr>
              <a:t>validators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=[</a:t>
            </a:r>
            <a:r>
              <a:rPr lang="en-IN" sz="2000" b="1" dirty="0" err="1">
                <a:solidFill>
                  <a:srgbClr val="0070C0"/>
                </a:solidFill>
                <a:latin typeface="Corbel" pitchFamily="34" charset="0"/>
              </a:rPr>
              <a:t>check_for_name</a:t>
            </a:r>
            <a:r>
              <a:rPr lang="en-IN" sz="2000" b="1" dirty="0">
                <a:solidFill>
                  <a:srgbClr val="0070C0"/>
                </a:solidFill>
                <a:latin typeface="Corbel" pitchFamily="34" charset="0"/>
              </a:rPr>
              <a:t>])</a:t>
            </a:r>
          </a:p>
          <a:p>
            <a:pPr>
              <a:buNone/>
            </a:pP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email=</a:t>
            </a:r>
            <a:r>
              <a:rPr lang="en-IN" sz="20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forms.EmailField</a:t>
            </a:r>
            <a:r>
              <a:rPr lang="en-IN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()</a:t>
            </a:r>
          </a:p>
          <a:p>
            <a:pPr fontAlgn="base">
              <a:buNone/>
            </a:pPr>
            <a:endParaRPr lang="en-US" sz="20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Exercise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Define</a:t>
            </a:r>
            <a:r>
              <a:rPr lang="en-IN" sz="2400" dirty="0">
                <a:latin typeface="Corbel" pitchFamily="34" charset="0"/>
              </a:rPr>
              <a:t> a 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custom </a:t>
            </a:r>
            <a:r>
              <a:rPr lang="en-IN" sz="2400" b="1" dirty="0" err="1">
                <a:solidFill>
                  <a:srgbClr val="C00000"/>
                </a:solidFill>
                <a:latin typeface="Corbel" pitchFamily="34" charset="0"/>
              </a:rPr>
              <a:t>validator</a:t>
            </a:r>
            <a:r>
              <a:rPr lang="en-IN" sz="2400" b="1" dirty="0">
                <a:solidFill>
                  <a:srgbClr val="C00000"/>
                </a:solidFill>
                <a:latin typeface="Corbel" pitchFamily="34" charset="0"/>
              </a:rPr>
              <a:t> function </a:t>
            </a:r>
            <a:r>
              <a:rPr lang="en-IN" sz="2400" dirty="0">
                <a:latin typeface="Corbel" pitchFamily="34" charset="0"/>
              </a:rPr>
              <a:t>called 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validate_email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()</a:t>
            </a:r>
            <a:r>
              <a:rPr lang="en-IN" sz="2400" dirty="0">
                <a:latin typeface="Corbel" pitchFamily="34" charset="0"/>
              </a:rPr>
              <a:t>which checks 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whether the email entered </a:t>
            </a:r>
            <a:r>
              <a:rPr lang="en-IN" sz="2400" dirty="0">
                <a:latin typeface="Corbel" pitchFamily="34" charset="0"/>
              </a:rPr>
              <a:t>is a </a:t>
            </a:r>
            <a:r>
              <a:rPr lang="en-IN" sz="2400" b="1" dirty="0" err="1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gmail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 id </a:t>
            </a:r>
            <a:r>
              <a:rPr lang="en-IN" sz="2400" dirty="0">
                <a:latin typeface="Corbel" pitchFamily="34" charset="0"/>
              </a:rPr>
              <a:t>or not. 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If not </a:t>
            </a:r>
            <a:r>
              <a:rPr lang="en-US" sz="2400" dirty="0">
                <a:latin typeface="Corbel" pitchFamily="34" charset="0"/>
              </a:rPr>
              <a:t>then raise a </a:t>
            </a:r>
            <a:r>
              <a:rPr lang="en-US" sz="2400" b="1" dirty="0" err="1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ValidationError</a:t>
            </a:r>
            <a:r>
              <a:rPr lang="en-US" sz="2400" dirty="0">
                <a:latin typeface="Corbel" pitchFamily="34" charset="0"/>
              </a:rPr>
              <a:t> with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message</a:t>
            </a:r>
            <a:r>
              <a:rPr lang="en-US" sz="2400" dirty="0">
                <a:latin typeface="Corbel" pitchFamily="34" charset="0"/>
              </a:rPr>
              <a:t> that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we accept only </a:t>
            </a:r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gmail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 users</a:t>
            </a:r>
            <a:endParaRPr lang="en-IN" sz="24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Exercise</a:t>
            </a:r>
            <a:endParaRPr lang="en-IN" sz="32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from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import forms</a:t>
            </a:r>
          </a:p>
          <a:p>
            <a:pPr>
              <a:buNone/>
            </a:pP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from 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django.core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 import 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validators</a:t>
            </a:r>
            <a:endParaRPr lang="en-IN" sz="24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def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validate_email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(text):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  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domain = text[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text.find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("@"):]</a:t>
            </a:r>
          </a:p>
          <a:p>
            <a:pPr>
              <a:buNone/>
            </a:pP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	  if 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domain.lower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() != "gmail.com":</a:t>
            </a:r>
          </a:p>
          <a:p>
            <a:pPr>
              <a:buNone/>
            </a:pP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	        raise 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forms.ValidationError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("We only accept </a:t>
            </a:r>
            <a:r>
              <a:rPr lang="en-IN" sz="2400" b="1" dirty="0" err="1">
                <a:solidFill>
                  <a:srgbClr val="7030A0"/>
                </a:solidFill>
                <a:latin typeface="Corbel" pitchFamily="34" charset="0"/>
              </a:rPr>
              <a:t>gmail</a:t>
            </a:r>
            <a:r>
              <a:rPr lang="en-IN" sz="2400" b="1" dirty="0">
                <a:solidFill>
                  <a:srgbClr val="7030A0"/>
                </a:solidFill>
                <a:latin typeface="Corbel" pitchFamily="34" charset="0"/>
              </a:rPr>
              <a:t> users")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  else: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         return text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class </a:t>
            </a:r>
            <a:r>
              <a:rPr lang="en-IN" sz="2400" b="1" u="sng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RegisterForm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2400" b="1" u="sng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forms.Form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):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name =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forms.CharField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validators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=[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validators.MaxLengthValidator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(10)])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    email=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forms.EmailField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validators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=[</a:t>
            </a:r>
            <a:r>
              <a:rPr lang="en-IN" sz="2400" b="1" dirty="0" err="1">
                <a:solidFill>
                  <a:srgbClr val="002060"/>
                </a:solidFill>
                <a:latin typeface="Corbel" pitchFamily="34" charset="0"/>
              </a:rPr>
              <a:t>validate_email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]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pPr>
              <a:buNone/>
            </a:pPr>
            <a:r>
              <a:rPr lang="en-IN" sz="2400" dirty="0"/>
              <a:t>    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Using </a:t>
            </a:r>
            <a:r>
              <a:rPr lang="en-US" sz="3200" b="1" dirty="0" err="1">
                <a:latin typeface="Corbel" pitchFamily="34" charset="0"/>
              </a:rPr>
              <a:t>min_value,max_value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When</a:t>
            </a:r>
            <a:r>
              <a:rPr lang="en-US" sz="2400" dirty="0">
                <a:latin typeface="Corbel" pitchFamily="34" charset="0"/>
              </a:rPr>
              <a:t> we create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IntegerField</a:t>
            </a:r>
            <a:r>
              <a:rPr lang="en-US" sz="2400" dirty="0">
                <a:latin typeface="Corbel" pitchFamily="34" charset="0"/>
              </a:rPr>
              <a:t> or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FloatField</a:t>
            </a:r>
            <a:r>
              <a:rPr lang="en-US" sz="2400" dirty="0">
                <a:latin typeface="Corbel" pitchFamily="34" charset="0"/>
              </a:rPr>
              <a:t>,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dirty="0">
                <a:latin typeface="Corbel" pitchFamily="34" charset="0"/>
              </a:rPr>
              <a:t> allows us to specify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two keyword arguments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min_value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max_value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These arguments </a:t>
            </a:r>
            <a:r>
              <a:rPr lang="en-US" sz="2400" dirty="0">
                <a:latin typeface="Corbel" pitchFamily="34" charset="0"/>
              </a:rPr>
              <a:t>specify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minimum </a:t>
            </a:r>
            <a:r>
              <a:rPr lang="en-US" sz="2400" dirty="0">
                <a:latin typeface="Corbel" pitchFamily="34" charset="0"/>
              </a:rPr>
              <a:t>and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maximum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limit </a:t>
            </a:r>
            <a:r>
              <a:rPr lang="en-US" sz="2400" dirty="0">
                <a:latin typeface="Corbel" pitchFamily="34" charset="0"/>
              </a:rPr>
              <a:t>of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input value.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u="sng" dirty="0">
                <a:solidFill>
                  <a:srgbClr val="0070C0"/>
                </a:solidFill>
                <a:latin typeface="Corbel" pitchFamily="34" charset="0"/>
              </a:rPr>
              <a:t>For example:</a:t>
            </a:r>
          </a:p>
          <a:p>
            <a:pPr>
              <a:buNone/>
            </a:pP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age =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forms.IntegerField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</a:t>
            </a:r>
            <a:r>
              <a:rPr lang="en-IN" sz="2400" b="1" i="1" dirty="0" err="1">
                <a:solidFill>
                  <a:srgbClr val="002060"/>
                </a:solidFill>
                <a:latin typeface="Corbel" pitchFamily="34" charset="0"/>
              </a:rPr>
              <a:t>min_value</a:t>
            </a:r>
            <a:r>
              <a:rPr lang="en-IN" sz="2400" b="1" dirty="0">
                <a:solidFill>
                  <a:srgbClr val="002060"/>
                </a:solidFill>
                <a:latin typeface="Corbel" pitchFamily="34" charset="0"/>
              </a:rPr>
              <a:t>=18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)</a:t>
            </a:r>
          </a:p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above code </a:t>
            </a:r>
            <a:r>
              <a:rPr lang="en-US" sz="2400" dirty="0">
                <a:latin typeface="Corbel" pitchFamily="34" charset="0"/>
              </a:rPr>
              <a:t>will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force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user</a:t>
            </a:r>
            <a:r>
              <a:rPr lang="en-US" sz="2400" dirty="0">
                <a:latin typeface="Corbel" pitchFamily="34" charset="0"/>
              </a:rPr>
              <a:t> 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input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atleast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18 </a:t>
            </a:r>
            <a:r>
              <a:rPr lang="en-US" sz="2400" dirty="0">
                <a:latin typeface="Corbel" pitchFamily="34" charset="0"/>
              </a:rPr>
              <a:t>or more.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If not </a:t>
            </a:r>
            <a:r>
              <a:rPr lang="en-US" sz="2400" dirty="0">
                <a:latin typeface="Corbel" pitchFamily="34" charset="0"/>
              </a:rPr>
              <a:t>, then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error message </a:t>
            </a:r>
            <a:r>
              <a:rPr lang="en-US" sz="2400" dirty="0">
                <a:latin typeface="Corbel" pitchFamily="34" charset="0"/>
              </a:rPr>
              <a:t>will be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generated</a:t>
            </a:r>
            <a:endParaRPr lang="en-IN" sz="24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A Sample Registration App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undertstand</a:t>
            </a:r>
            <a:r>
              <a:rPr lang="en-US" sz="2400" dirty="0">
                <a:latin typeface="Corbel" pitchFamily="34" charset="0"/>
              </a:rPr>
              <a:t> what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we have learnt</a:t>
            </a:r>
            <a:r>
              <a:rPr lang="en-US" sz="2400" dirty="0">
                <a:latin typeface="Corbel" pitchFamily="34" charset="0"/>
              </a:rPr>
              <a:t>, lets develop a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registration app</a:t>
            </a:r>
            <a:r>
              <a:rPr lang="en-US" sz="2400" dirty="0">
                <a:latin typeface="Corbel" pitchFamily="34" charset="0"/>
              </a:rPr>
              <a:t> for a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Job portal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app</a:t>
            </a:r>
            <a:r>
              <a:rPr lang="en-US" sz="2400" dirty="0">
                <a:latin typeface="Corbel" pitchFamily="34" charset="0"/>
              </a:rPr>
              <a:t> will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ask the user </a:t>
            </a:r>
            <a:r>
              <a:rPr lang="en-US" sz="2400" dirty="0">
                <a:latin typeface="Corbel" pitchFamily="34" charset="0"/>
              </a:rPr>
              <a:t>to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input</a:t>
            </a:r>
          </a:p>
          <a:p>
            <a:pPr lvl="1"/>
            <a:endParaRPr lang="en-US" b="1" dirty="0">
              <a:latin typeface="Corbel" pitchFamily="34" charset="0"/>
            </a:endParaRPr>
          </a:p>
          <a:p>
            <a:pPr lvl="1"/>
            <a:r>
              <a:rPr lang="en-US" b="1" dirty="0">
                <a:latin typeface="Corbel" pitchFamily="34" charset="0"/>
              </a:rPr>
              <a:t>Name</a:t>
            </a:r>
          </a:p>
          <a:p>
            <a:pPr lvl="1"/>
            <a:endParaRPr lang="en-US" b="1" dirty="0">
              <a:latin typeface="Corbel" pitchFamily="34" charset="0"/>
            </a:endParaRPr>
          </a:p>
          <a:p>
            <a:pPr lvl="1"/>
            <a:r>
              <a:rPr lang="en-US" b="1" dirty="0">
                <a:latin typeface="Corbel" pitchFamily="34" charset="0"/>
              </a:rPr>
              <a:t>Graduation Year</a:t>
            </a:r>
          </a:p>
          <a:p>
            <a:pPr lvl="1"/>
            <a:endParaRPr lang="en-US" b="1" dirty="0">
              <a:latin typeface="Corbel" pitchFamily="34" charset="0"/>
            </a:endParaRPr>
          </a:p>
          <a:p>
            <a:pPr lvl="1"/>
            <a:r>
              <a:rPr lang="en-US" b="1" dirty="0">
                <a:latin typeface="Corbel" pitchFamily="34" charset="0"/>
              </a:rPr>
              <a:t>DOB</a:t>
            </a:r>
          </a:p>
          <a:p>
            <a:pPr lvl="1"/>
            <a:endParaRPr lang="en-US" b="1" dirty="0">
              <a:latin typeface="Corbel" pitchFamily="34" charset="0"/>
            </a:endParaRPr>
          </a:p>
          <a:p>
            <a:pPr lvl="1"/>
            <a:r>
              <a:rPr lang="en-US" b="1" dirty="0">
                <a:latin typeface="Corbel" pitchFamily="34" charset="0"/>
              </a:rPr>
              <a:t>Gender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IN" sz="2400" dirty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Performing Initial Steps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Load</a:t>
            </a:r>
            <a:r>
              <a:rPr lang="en-US" sz="2400" dirty="0">
                <a:latin typeface="Corbel" pitchFamily="34" charset="0"/>
              </a:rPr>
              <a:t>  the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virtual environment </a:t>
            </a:r>
            <a:r>
              <a:rPr lang="en-US" sz="2400" dirty="0">
                <a:latin typeface="Corbel" pitchFamily="34" charset="0"/>
              </a:rPr>
              <a:t>in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VS CODE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Create a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project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formdemoproject3</a:t>
            </a:r>
            <a:r>
              <a:rPr lang="en-US" sz="2400" dirty="0">
                <a:latin typeface="Corbel" pitchFamily="34" charset="0"/>
              </a:rPr>
              <a:t> by using the command:</a:t>
            </a:r>
          </a:p>
          <a:p>
            <a:pPr lvl="1" fontAlgn="base"/>
            <a:r>
              <a:rPr lang="en-US" sz="1900" dirty="0">
                <a:latin typeface="Corbel" pitchFamily="34" charset="0"/>
              </a:rPr>
              <a:t> </a:t>
            </a:r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-admin </a:t>
            </a:r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startproject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 formdemoproject3</a:t>
            </a: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dirty="0">
                <a:latin typeface="Corbel" pitchFamily="34" charset="0"/>
              </a:rPr>
              <a:t>This will create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outer project folder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formdemoproectj3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inner app folder </a:t>
            </a:r>
            <a:r>
              <a:rPr lang="en-US" sz="2400" dirty="0">
                <a:latin typeface="Corbel" pitchFamily="34" charset="0"/>
              </a:rPr>
              <a:t>also by the same name</a:t>
            </a:r>
          </a:p>
          <a:p>
            <a:pPr fontAlgn="base"/>
            <a:endParaRPr lang="en-IN" sz="1900" b="1" dirty="0">
              <a:solidFill>
                <a:srgbClr val="0070C0"/>
              </a:solidFill>
            </a:endParaRPr>
          </a:p>
          <a:p>
            <a:pPr fontAlgn="base"/>
            <a:endParaRPr lang="en-US" sz="2400" b="1" dirty="0">
              <a:solidFill>
                <a:srgbClr val="0070C0"/>
              </a:solidFill>
            </a:endParaRPr>
          </a:p>
          <a:p>
            <a:pPr fontAlgn="base"/>
            <a:endParaRPr lang="en-IN" sz="2400" b="1" dirty="0">
              <a:solidFill>
                <a:srgbClr val="0070C0"/>
              </a:solidFill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Performing Initial Steps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Now</a:t>
            </a:r>
            <a:r>
              <a:rPr lang="en-US" sz="2400" dirty="0">
                <a:latin typeface="Corbel" pitchFamily="34" charset="0"/>
              </a:rPr>
              <a:t> go to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outer project folder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formdemoproject3 </a:t>
            </a:r>
            <a:r>
              <a:rPr lang="en-US" sz="2400" dirty="0">
                <a:latin typeface="Corbel" pitchFamily="34" charset="0"/>
              </a:rPr>
              <a:t>and create an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app</a:t>
            </a:r>
            <a:r>
              <a:rPr lang="en-US" sz="2400" dirty="0">
                <a:latin typeface="Corbel" pitchFamily="34" charset="0"/>
              </a:rPr>
              <a:t> called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registerapp</a:t>
            </a:r>
            <a:r>
              <a:rPr lang="en-US" sz="2400" dirty="0">
                <a:latin typeface="Corbel" pitchFamily="34" charset="0"/>
              </a:rPr>
              <a:t> by using the command:</a:t>
            </a:r>
          </a:p>
          <a:p>
            <a:pPr lvl="1" fontAlgn="base"/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-admin </a:t>
            </a:r>
            <a:r>
              <a:rPr lang="en-US" sz="1900" b="1" dirty="0" err="1">
                <a:solidFill>
                  <a:srgbClr val="C00000"/>
                </a:solidFill>
                <a:latin typeface="Corbel" pitchFamily="34" charset="0"/>
              </a:rPr>
              <a:t>startapp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000" b="1" dirty="0" err="1">
                <a:solidFill>
                  <a:srgbClr val="C00000"/>
                </a:solidFill>
                <a:latin typeface="Corbel" pitchFamily="34" charset="0"/>
              </a:rPr>
              <a:t>registerapp</a:t>
            </a:r>
            <a:endParaRPr lang="en-US" sz="1900" b="1" dirty="0">
              <a:solidFill>
                <a:srgbClr val="C00000"/>
              </a:solidFill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Now </a:t>
            </a:r>
            <a:r>
              <a:rPr lang="en-US" sz="2400" dirty="0">
                <a:latin typeface="Corbel" pitchFamily="34" charset="0"/>
              </a:rPr>
              <a:t>create a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folder</a:t>
            </a:r>
            <a:r>
              <a:rPr lang="en-US" sz="2400" dirty="0">
                <a:latin typeface="Corbel" pitchFamily="34" charset="0"/>
              </a:rPr>
              <a:t> called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templates</a:t>
            </a:r>
            <a:r>
              <a:rPr lang="en-US" sz="2400" dirty="0">
                <a:latin typeface="Corbel" pitchFamily="34" charset="0"/>
              </a:rPr>
              <a:t> in the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registerapp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followed by an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inner folder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registerapp</a:t>
            </a:r>
            <a:endParaRPr lang="en-IN" sz="2400" b="1" dirty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latin typeface="Corbel" pitchFamily="34" charset="0"/>
              </a:rPr>
              <a:t>Performing Initial Steps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itchFamily="34" charset="0"/>
              </a:rPr>
              <a:t>Inside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templates/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registerapp</a:t>
            </a:r>
            <a:r>
              <a:rPr lang="en-US" sz="2400" dirty="0">
                <a:latin typeface="Corbel" pitchFamily="34" charset="0"/>
              </a:rPr>
              <a:t> create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an HTML files </a:t>
            </a:r>
            <a:r>
              <a:rPr lang="en-US" sz="2400" dirty="0">
                <a:latin typeface="Corbel" pitchFamily="34" charset="0"/>
              </a:rPr>
              <a:t>called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showcontactform.html</a:t>
            </a:r>
          </a:p>
          <a:p>
            <a:pPr fontAlgn="base"/>
            <a:endParaRPr lang="en-IN" sz="1900" b="1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endParaRPr lang="en-US" sz="2400" dirty="0">
              <a:latin typeface="Corbel" pitchFamily="34" charset="0"/>
            </a:endParaRPr>
          </a:p>
          <a:p>
            <a:pPr fontAlgn="base"/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Finally</a:t>
            </a:r>
            <a:r>
              <a:rPr lang="en-US" sz="2400" dirty="0">
                <a:latin typeface="Corbel" pitchFamily="34" charset="0"/>
              </a:rPr>
              <a:t> update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settings.py</a:t>
            </a:r>
            <a:r>
              <a:rPr lang="en-US" sz="2400" dirty="0">
                <a:latin typeface="Corbel" pitchFamily="34" charset="0"/>
              </a:rPr>
              <a:t>  so that it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contains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name</a:t>
            </a:r>
            <a:r>
              <a:rPr lang="en-US" sz="2400" dirty="0">
                <a:latin typeface="Corbel" pitchFamily="34" charset="0"/>
              </a:rPr>
              <a:t> of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our app</a:t>
            </a:r>
          </a:p>
          <a:p>
            <a:pPr fontAlgn="base"/>
            <a:endParaRPr lang="en-IN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fontAlgn="base"/>
            <a:endParaRPr lang="en-IN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8842</TotalTime>
  <Words>2454</Words>
  <Application>Microsoft Office PowerPoint</Application>
  <PresentationFormat>On-screen Show (4:3)</PresentationFormat>
  <Paragraphs>388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Applying Validations</vt:lpstr>
      <vt:lpstr>Using min_length,max_length</vt:lpstr>
      <vt:lpstr>Using min_value,max_value</vt:lpstr>
      <vt:lpstr>A Sample Registration App</vt:lpstr>
      <vt:lpstr>Performing Initial Steps</vt:lpstr>
      <vt:lpstr>Performing Initial Steps</vt:lpstr>
      <vt:lpstr>Performing Initial Steps</vt:lpstr>
      <vt:lpstr>Performing Initial Steps</vt:lpstr>
      <vt:lpstr>Creating Form Class</vt:lpstr>
      <vt:lpstr>Creating Form Class</vt:lpstr>
      <vt:lpstr>Connecting Form Object  To Views</vt:lpstr>
      <vt:lpstr>The contact( )View Function</vt:lpstr>
      <vt:lpstr>The contact( )View Function</vt:lpstr>
      <vt:lpstr>Creating The  showregform.html Page</vt:lpstr>
      <vt:lpstr>Configuring URL</vt:lpstr>
      <vt:lpstr>Configuring URL</vt:lpstr>
      <vt:lpstr>Running The App</vt:lpstr>
      <vt:lpstr>Running The App</vt:lpstr>
      <vt:lpstr>Using &lt;fieldname&gt;_clean()  Method</vt:lpstr>
      <vt:lpstr>Steps To Be Done</vt:lpstr>
      <vt:lpstr>Modified Form Class</vt:lpstr>
      <vt:lpstr>Modified Form Class</vt:lpstr>
      <vt:lpstr>Modified Form Class</vt:lpstr>
      <vt:lpstr>Running The App</vt:lpstr>
      <vt:lpstr>Validating All Fields Together</vt:lpstr>
      <vt:lpstr>Validating All Fields Together</vt:lpstr>
      <vt:lpstr>Validating All Fields Together</vt:lpstr>
      <vt:lpstr>The Code</vt:lpstr>
      <vt:lpstr>Exercise</vt:lpstr>
      <vt:lpstr>Solution</vt:lpstr>
      <vt:lpstr>Solution</vt:lpstr>
      <vt:lpstr>Solution</vt:lpstr>
      <vt:lpstr>Validation Using Validators</vt:lpstr>
      <vt:lpstr>Validation Using Validators</vt:lpstr>
      <vt:lpstr>Using MaxLengthValidator</vt:lpstr>
      <vt:lpstr>Creating Custom Validators</vt:lpstr>
      <vt:lpstr>Creating Custom Validators</vt:lpstr>
      <vt:lpstr>Creating Custom Validators</vt:lpstr>
      <vt:lpstr>Exercise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755</cp:revision>
  <dcterms:created xsi:type="dcterms:W3CDTF">2015-12-21T13:46:48Z</dcterms:created>
  <dcterms:modified xsi:type="dcterms:W3CDTF">2022-06-29T11:10:49Z</dcterms:modified>
</cp:coreProperties>
</file>