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702" r:id="rId4"/>
    <p:sldId id="1054" r:id="rId5"/>
    <p:sldId id="1060" r:id="rId6"/>
    <p:sldId id="1055" r:id="rId7"/>
    <p:sldId id="1061" r:id="rId8"/>
    <p:sldId id="1063" r:id="rId9"/>
    <p:sldId id="1062" r:id="rId10"/>
    <p:sldId id="1056" r:id="rId11"/>
    <p:sldId id="1066" r:id="rId12"/>
    <p:sldId id="1064" r:id="rId13"/>
    <p:sldId id="1065" r:id="rId14"/>
    <p:sldId id="101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4" autoAdjust="0"/>
    <p:restoredTop sz="94660"/>
  </p:normalViewPr>
  <p:slideViewPr>
    <p:cSldViewPr>
      <p:cViewPr>
        <p:scale>
          <a:sx n="76" d="100"/>
          <a:sy n="76" d="100"/>
        </p:scale>
        <p:origin x="-112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10000"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4400" dirty="0" smtClean="0">
                <a:solidFill>
                  <a:srgbClr val="FF0000"/>
                </a:solidFill>
                <a:latin typeface="Corbel" pitchFamily="34" charset="0"/>
              </a:rPr>
              <a:t>Lecture 32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error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1" cy="4888986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error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786874" cy="4888986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error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4888986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error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786874" cy="4888986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Your Task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Modify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app </a:t>
            </a:r>
            <a:r>
              <a:rPr lang="en-US" sz="2400" dirty="0" smtClean="0">
                <a:latin typeface="Corbel" pitchFamily="34" charset="0"/>
              </a:rPr>
              <a:t>by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doing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following changes :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Add validation rules </a:t>
            </a:r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userid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password</a:t>
            </a:r>
            <a:r>
              <a:rPr lang="en-US" sz="2400" dirty="0" smtClean="0">
                <a:latin typeface="Corbel" pitchFamily="34" charset="0"/>
              </a:rPr>
              <a:t> as follows:</a:t>
            </a:r>
          </a:p>
          <a:p>
            <a:pPr lvl="1"/>
            <a:r>
              <a:rPr lang="en-US" dirty="0" smtClean="0">
                <a:latin typeface="Corbel" pitchFamily="34" charset="0"/>
              </a:rPr>
              <a:t>Both 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UserId</a:t>
            </a:r>
            <a:r>
              <a:rPr lang="en-US" dirty="0" smtClean="0">
                <a:latin typeface="Corbel" pitchFamily="34" charset="0"/>
              </a:rPr>
              <a:t> and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Password</a:t>
            </a:r>
            <a:r>
              <a:rPr lang="en-US" dirty="0" smtClean="0">
                <a:latin typeface="Corbel" pitchFamily="34" charset="0"/>
              </a:rPr>
              <a:t> must be </a:t>
            </a:r>
            <a:r>
              <a:rPr lang="en-US" b="1" dirty="0" err="1" smtClean="0">
                <a:solidFill>
                  <a:srgbClr val="0070C0"/>
                </a:solidFill>
                <a:latin typeface="Corbel" pitchFamily="34" charset="0"/>
              </a:rPr>
              <a:t>atleast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 8 characters long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Userid</a:t>
            </a:r>
            <a:r>
              <a:rPr lang="en-US" dirty="0" smtClean="0">
                <a:latin typeface="Corbel" pitchFamily="34" charset="0"/>
              </a:rPr>
              <a:t> must contain </a:t>
            </a:r>
            <a:r>
              <a:rPr lang="en-US" b="1" dirty="0" err="1" smtClean="0">
                <a:solidFill>
                  <a:srgbClr val="7030A0"/>
                </a:solidFill>
                <a:latin typeface="Corbel" pitchFamily="34" charset="0"/>
              </a:rPr>
              <a:t>atleast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 one uppercase character</a:t>
            </a:r>
            <a:r>
              <a:rPr lang="en-US" dirty="0" smtClean="0">
                <a:latin typeface="Corbel" pitchFamily="34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one lower case character</a:t>
            </a:r>
            <a:r>
              <a:rPr lang="en-US" dirty="0" smtClean="0">
                <a:latin typeface="Corbel" pitchFamily="34" charset="0"/>
              </a:rPr>
              <a:t>  and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one digit </a:t>
            </a:r>
            <a:r>
              <a:rPr lang="en-US" dirty="0" smtClean="0">
                <a:latin typeface="Corbel" pitchFamily="34" charset="0"/>
              </a:rPr>
              <a:t>.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Password</a:t>
            </a:r>
            <a:r>
              <a:rPr lang="en-US" dirty="0" smtClean="0">
                <a:latin typeface="Corbel" pitchFamily="34" charset="0"/>
              </a:rPr>
              <a:t> should contain </a:t>
            </a:r>
            <a:r>
              <a:rPr lang="en-US" b="1" dirty="0" err="1" smtClean="0">
                <a:solidFill>
                  <a:srgbClr val="7030A0"/>
                </a:solidFill>
                <a:latin typeface="Corbel" pitchFamily="34" charset="0"/>
              </a:rPr>
              <a:t>atleast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 2 special characters </a:t>
            </a:r>
            <a:r>
              <a:rPr lang="en-US" dirty="0" smtClean="0">
                <a:latin typeface="Corbel" pitchFamily="34" charset="0"/>
              </a:rPr>
              <a:t>and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should not contain 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UserId</a:t>
            </a:r>
            <a:r>
              <a:rPr lang="en-US" dirty="0" smtClean="0">
                <a:latin typeface="Corbel" pitchFamily="34" charset="0"/>
              </a:rPr>
              <a:t> in it.</a:t>
            </a:r>
          </a:p>
          <a:p>
            <a:r>
              <a:rPr lang="en-US" sz="2400" dirty="0" smtClean="0">
                <a:latin typeface="Corbel" pitchFamily="34" charset="0"/>
              </a:rPr>
              <a:t>After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successful registration </a:t>
            </a:r>
            <a:r>
              <a:rPr lang="en-US" sz="2400" dirty="0" smtClean="0">
                <a:latin typeface="Corbel" pitchFamily="34" charset="0"/>
              </a:rPr>
              <a:t>allow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user</a:t>
            </a:r>
            <a:r>
              <a:rPr lang="en-US" sz="2400" dirty="0" smtClean="0">
                <a:latin typeface="Corbel" pitchFamily="34" charset="0"/>
              </a:rPr>
              <a:t> 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login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Design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complete login app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Developing Our </a:t>
            </a:r>
            <a:r>
              <a:rPr lang="en-US" sz="2800" b="1" dirty="0" err="1" smtClean="0">
                <a:latin typeface="Corbel" pitchFamily="34" charset="0"/>
              </a:rPr>
              <a:t>Django</a:t>
            </a:r>
            <a:r>
              <a:rPr lang="en-US" sz="2800" b="1" dirty="0" smtClean="0">
                <a:latin typeface="Corbel" pitchFamily="34" charset="0"/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Adding Form Data To The Database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Using Models In View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Final Steps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Adding Form Data To Database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Once</a:t>
            </a:r>
            <a:r>
              <a:rPr lang="en-IN" sz="2400" dirty="0" smtClean="0">
                <a:latin typeface="Corbel" pitchFamily="34" charset="0"/>
              </a:rPr>
              <a:t> we have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captured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data filled by the </a:t>
            </a:r>
            <a:r>
              <a:rPr lang="en-IN" sz="2400" dirty="0" smtClean="0">
                <a:latin typeface="Corbel" pitchFamily="34" charset="0"/>
              </a:rPr>
              <a:t>user in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our form </a:t>
            </a:r>
            <a:r>
              <a:rPr lang="en-IN" sz="2400" dirty="0" smtClean="0">
                <a:latin typeface="Corbel" pitchFamily="34" charset="0"/>
              </a:rPr>
              <a:t>then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our next step </a:t>
            </a:r>
            <a:r>
              <a:rPr lang="en-IN" sz="2400" dirty="0" smtClean="0">
                <a:latin typeface="Corbel" pitchFamily="34" charset="0"/>
              </a:rPr>
              <a:t>is to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save it in the database </a:t>
            </a:r>
            <a:r>
              <a:rPr lang="en-IN" sz="2400" dirty="0" smtClean="0">
                <a:latin typeface="Corbel" pitchFamily="34" charset="0"/>
              </a:rPr>
              <a:t>and this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can be done</a:t>
            </a:r>
            <a:r>
              <a:rPr lang="en-IN" sz="2400" dirty="0" smtClean="0">
                <a:latin typeface="Corbel" pitchFamily="34" charset="0"/>
              </a:rPr>
              <a:t> in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2 ways</a:t>
            </a:r>
            <a:r>
              <a:rPr lang="en-IN" sz="2400" dirty="0" smtClean="0">
                <a:latin typeface="Corbel" pitchFamily="34" charset="0"/>
              </a:rPr>
              <a:t>: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US" sz="2400" dirty="0" smtClean="0">
                <a:latin typeface="Corbel" pitchFamily="34" charset="0"/>
              </a:rPr>
              <a:t>Using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Form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Model</a:t>
            </a:r>
            <a:r>
              <a:rPr lang="en-US" sz="2400" dirty="0" smtClean="0">
                <a:latin typeface="Corbel" pitchFamily="34" charset="0"/>
              </a:rPr>
              <a:t> classes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>
              <a:buNone/>
            </a:pPr>
            <a:r>
              <a:rPr lang="en-US" sz="2400" b="1" dirty="0" smtClean="0">
                <a:latin typeface="Corbel" pitchFamily="34" charset="0"/>
              </a:rPr>
              <a:t>OR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US" sz="2400" dirty="0" smtClean="0">
                <a:latin typeface="Corbel" pitchFamily="34" charset="0"/>
              </a:rPr>
              <a:t>Using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ModelForms</a:t>
            </a:r>
            <a:r>
              <a:rPr lang="en-US" sz="2400" dirty="0" smtClean="0">
                <a:latin typeface="Corbel" pitchFamily="34" charset="0"/>
              </a:rPr>
              <a:t> which are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specially given </a:t>
            </a:r>
            <a:r>
              <a:rPr lang="en-US" sz="2400" dirty="0" smtClean="0">
                <a:latin typeface="Corbel" pitchFamily="34" charset="0"/>
              </a:rPr>
              <a:t>for this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purpose</a:t>
            </a:r>
          </a:p>
          <a:p>
            <a:pPr fontAlgn="base"/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fontAlgn="base"/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We</a:t>
            </a:r>
            <a:r>
              <a:rPr lang="en-US" sz="2400" dirty="0" smtClean="0">
                <a:latin typeface="Corbel" pitchFamily="34" charset="0"/>
              </a:rPr>
              <a:t> will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discuss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first approach here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in next chapter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we will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discuss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second approach</a:t>
            </a:r>
          </a:p>
          <a:p>
            <a:pPr fontAlgn="base">
              <a:buNone/>
            </a:pPr>
            <a:endParaRPr lang="en-US" sz="2400" dirty="0" smtClean="0">
              <a:latin typeface="Corbel" pitchFamily="34" charset="0"/>
            </a:endParaRPr>
          </a:p>
          <a:p>
            <a:pPr fontAlgn="base">
              <a:buNone/>
            </a:pPr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b="1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Steps Needed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IN" sz="2300" b="1" dirty="0" smtClean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IN" sz="2300" dirty="0" smtClean="0">
                <a:latin typeface="Corbel" pitchFamily="34" charset="0"/>
              </a:rPr>
              <a:t> the </a:t>
            </a:r>
            <a:r>
              <a:rPr lang="en-IN" sz="2300" b="1" dirty="0" smtClean="0">
                <a:solidFill>
                  <a:srgbClr val="7030A0"/>
                </a:solidFill>
                <a:latin typeface="Corbel" pitchFamily="34" charset="0"/>
              </a:rPr>
              <a:t>Model</a:t>
            </a:r>
            <a:r>
              <a:rPr lang="en-IN" sz="2300" dirty="0" smtClean="0">
                <a:latin typeface="Corbel" pitchFamily="34" charset="0"/>
              </a:rPr>
              <a:t> class</a:t>
            </a:r>
          </a:p>
          <a:p>
            <a:pPr fontAlgn="base"/>
            <a:endParaRPr lang="en-US" sz="2300" b="1" dirty="0" smtClean="0">
              <a:solidFill>
                <a:schemeClr val="accent5">
                  <a:lumMod val="50000"/>
                </a:schemeClr>
              </a:solidFill>
              <a:latin typeface="Corbel" pitchFamily="34" charset="0"/>
            </a:endParaRPr>
          </a:p>
          <a:p>
            <a:pPr fontAlgn="base"/>
            <a:r>
              <a:rPr lang="en-US" sz="23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Apply </a:t>
            </a:r>
            <a:r>
              <a:rPr lang="en-US" sz="23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migrations</a:t>
            </a:r>
          </a:p>
          <a:p>
            <a:pPr fontAlgn="base"/>
            <a:endParaRPr lang="en-US" sz="23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fontAlgn="base"/>
            <a:r>
              <a:rPr lang="en-US" sz="2300" b="1" dirty="0" smtClean="0">
                <a:solidFill>
                  <a:srgbClr val="00B050"/>
                </a:solidFill>
                <a:latin typeface="Corbel" pitchFamily="34" charset="0"/>
              </a:rPr>
              <a:t>Create</a:t>
            </a:r>
            <a:r>
              <a:rPr lang="en-US" sz="2300" dirty="0" smtClean="0">
                <a:latin typeface="Corbel" pitchFamily="34" charset="0"/>
              </a:rPr>
              <a:t> a </a:t>
            </a:r>
            <a:r>
              <a:rPr lang="en-US" sz="2300" b="1" dirty="0" smtClean="0">
                <a:solidFill>
                  <a:srgbClr val="C00000"/>
                </a:solidFill>
                <a:latin typeface="Corbel" pitchFamily="34" charset="0"/>
              </a:rPr>
              <a:t>Form</a:t>
            </a:r>
            <a:r>
              <a:rPr lang="en-US" sz="2300" dirty="0" smtClean="0">
                <a:latin typeface="Corbel" pitchFamily="34" charset="0"/>
              </a:rPr>
              <a:t> class </a:t>
            </a:r>
            <a:r>
              <a:rPr lang="en-US" sz="2300" b="1" dirty="0" smtClean="0">
                <a:solidFill>
                  <a:srgbClr val="002060"/>
                </a:solidFill>
                <a:latin typeface="Corbel" pitchFamily="34" charset="0"/>
              </a:rPr>
              <a:t>corresponding to </a:t>
            </a:r>
            <a:r>
              <a:rPr lang="en-US" sz="2300" dirty="0" smtClean="0">
                <a:latin typeface="Corbel" pitchFamily="34" charset="0"/>
              </a:rPr>
              <a:t>the 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Model</a:t>
            </a:r>
            <a:r>
              <a:rPr lang="en-US" sz="2300" dirty="0" smtClean="0">
                <a:latin typeface="Corbel" pitchFamily="34" charset="0"/>
              </a:rPr>
              <a:t> class</a:t>
            </a:r>
            <a:endParaRPr lang="en-US" sz="2300" dirty="0" smtClean="0">
              <a:solidFill>
                <a:srgbClr val="7030A0"/>
              </a:solidFill>
              <a:latin typeface="Corbel" pitchFamily="34" charset="0"/>
            </a:endParaRPr>
          </a:p>
          <a:p>
            <a:pPr fontAlgn="base"/>
            <a:endParaRPr lang="en-US" sz="2300" b="1" dirty="0" smtClean="0">
              <a:solidFill>
                <a:schemeClr val="accent1"/>
              </a:solidFill>
              <a:latin typeface="Corbel" pitchFamily="34" charset="0"/>
            </a:endParaRPr>
          </a:p>
          <a:p>
            <a:pPr fontAlgn="base"/>
            <a:r>
              <a:rPr lang="en-US" sz="2300" b="1" dirty="0" smtClean="0">
                <a:solidFill>
                  <a:schemeClr val="accent1"/>
                </a:solidFill>
                <a:latin typeface="Corbel" pitchFamily="34" charset="0"/>
              </a:rPr>
              <a:t>Define</a:t>
            </a:r>
            <a:r>
              <a:rPr lang="en-US" sz="2300" dirty="0" smtClean="0">
                <a:latin typeface="Corbel" pitchFamily="34" charset="0"/>
              </a:rPr>
              <a:t> the 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</a:t>
            </a:r>
          </a:p>
          <a:p>
            <a:pPr fontAlgn="base"/>
            <a:endParaRPr lang="en-US" sz="23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r>
              <a:rPr lang="en-US" sz="2300" b="1" dirty="0" smtClean="0">
                <a:solidFill>
                  <a:srgbClr val="0070C0"/>
                </a:solidFill>
                <a:latin typeface="Corbel" pitchFamily="34" charset="0"/>
              </a:rPr>
              <a:t>Generate </a:t>
            </a:r>
            <a:r>
              <a:rPr lang="en-US" sz="2300" dirty="0" smtClean="0">
                <a:latin typeface="Corbel" pitchFamily="34" charset="0"/>
              </a:rPr>
              <a:t>an </a:t>
            </a:r>
            <a:r>
              <a:rPr lang="en-US" sz="2300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Empty Form </a:t>
            </a:r>
            <a:r>
              <a:rPr lang="en-US" sz="2300" dirty="0" smtClean="0">
                <a:latin typeface="Corbel" pitchFamily="34" charset="0"/>
              </a:rPr>
              <a:t>for the </a:t>
            </a:r>
            <a:r>
              <a:rPr lang="en-US" sz="2300" b="1" dirty="0" smtClean="0">
                <a:solidFill>
                  <a:srgbClr val="C00000"/>
                </a:solidFill>
                <a:latin typeface="Corbel" pitchFamily="34" charset="0"/>
              </a:rPr>
              <a:t>user</a:t>
            </a:r>
            <a:r>
              <a:rPr lang="en-US" sz="2300" dirty="0" smtClean="0">
                <a:latin typeface="Corbel" pitchFamily="34" charset="0"/>
              </a:rPr>
              <a:t> to 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fill the data</a:t>
            </a:r>
          </a:p>
          <a:p>
            <a:pPr fontAlgn="base"/>
            <a:endParaRPr lang="en-US" sz="2300" b="1" dirty="0" smtClean="0">
              <a:solidFill>
                <a:schemeClr val="accent1"/>
              </a:solidFill>
              <a:latin typeface="Corbel" pitchFamily="34" charset="0"/>
            </a:endParaRPr>
          </a:p>
          <a:p>
            <a:pPr fontAlgn="base"/>
            <a:r>
              <a:rPr lang="en-US" sz="2300" b="1" dirty="0" smtClean="0">
                <a:solidFill>
                  <a:schemeClr val="accent1"/>
                </a:solidFill>
                <a:latin typeface="Corbel" pitchFamily="34" charset="0"/>
              </a:rPr>
              <a:t>Capture</a:t>
            </a:r>
            <a:r>
              <a:rPr lang="en-US" sz="2300" dirty="0" smtClean="0">
                <a:latin typeface="Corbel" pitchFamily="34" charset="0"/>
              </a:rPr>
              <a:t> the </a:t>
            </a:r>
            <a:r>
              <a:rPr lang="en-US" sz="2300" b="1" dirty="0" smtClean="0">
                <a:solidFill>
                  <a:srgbClr val="00B050"/>
                </a:solidFill>
                <a:latin typeface="Corbel" pitchFamily="34" charset="0"/>
              </a:rPr>
              <a:t>form data </a:t>
            </a:r>
            <a:r>
              <a:rPr lang="en-US" sz="2300" dirty="0" smtClean="0">
                <a:latin typeface="Corbel" pitchFamily="34" charset="0"/>
              </a:rPr>
              <a:t>and 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validate it </a:t>
            </a:r>
          </a:p>
          <a:p>
            <a:pPr fontAlgn="base"/>
            <a:endParaRPr lang="en-US" sz="23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r>
              <a:rPr lang="en-US" sz="2300" b="1" dirty="0" smtClean="0">
                <a:solidFill>
                  <a:srgbClr val="0070C0"/>
                </a:solidFill>
                <a:latin typeface="Corbel" pitchFamily="34" charset="0"/>
              </a:rPr>
              <a:t>If validation succeeds </a:t>
            </a:r>
            <a:r>
              <a:rPr lang="en-US" sz="2300" dirty="0" smtClean="0">
                <a:latin typeface="Corbel" pitchFamily="34" charset="0"/>
              </a:rPr>
              <a:t>then </a:t>
            </a:r>
            <a:r>
              <a:rPr lang="en-US" sz="2300" b="1" dirty="0" smtClean="0">
                <a:solidFill>
                  <a:srgbClr val="C00000"/>
                </a:solidFill>
                <a:latin typeface="Corbel" pitchFamily="34" charset="0"/>
              </a:rPr>
              <a:t>create a Model object </a:t>
            </a:r>
            <a:r>
              <a:rPr lang="en-US" sz="2300" dirty="0" smtClean="0">
                <a:latin typeface="Corbel" pitchFamily="34" charset="0"/>
              </a:rPr>
              <a:t>and </a:t>
            </a:r>
            <a:r>
              <a:rPr lang="en-US" sz="2300" b="1" dirty="0" smtClean="0">
                <a:solidFill>
                  <a:srgbClr val="00B050"/>
                </a:solidFill>
                <a:latin typeface="Corbel" pitchFamily="34" charset="0"/>
              </a:rPr>
              <a:t>initialize </a:t>
            </a:r>
            <a:r>
              <a:rPr lang="en-US" sz="2300" dirty="0" smtClean="0">
                <a:latin typeface="Corbel" pitchFamily="34" charset="0"/>
              </a:rPr>
              <a:t>it with the 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validated form data</a:t>
            </a:r>
          </a:p>
          <a:p>
            <a:pPr fontAlgn="base"/>
            <a:endParaRPr lang="en-US" sz="2300" b="1" dirty="0" smtClean="0">
              <a:solidFill>
                <a:schemeClr val="accent1"/>
              </a:solidFill>
              <a:latin typeface="Corbel" pitchFamily="34" charset="0"/>
            </a:endParaRPr>
          </a:p>
          <a:p>
            <a:pPr fontAlgn="base"/>
            <a:r>
              <a:rPr lang="en-US" sz="2300" b="1" dirty="0" smtClean="0">
                <a:solidFill>
                  <a:schemeClr val="accent1"/>
                </a:solidFill>
                <a:latin typeface="Corbel" pitchFamily="34" charset="0"/>
              </a:rPr>
              <a:t>Save</a:t>
            </a:r>
            <a:r>
              <a:rPr lang="en-US" sz="2300" dirty="0" smtClean="0">
                <a:latin typeface="Corbel" pitchFamily="34" charset="0"/>
              </a:rPr>
              <a:t> the </a:t>
            </a:r>
            <a:r>
              <a:rPr lang="en-US" sz="2300" b="1" dirty="0" smtClean="0">
                <a:solidFill>
                  <a:srgbClr val="C00000"/>
                </a:solidFill>
                <a:latin typeface="Corbel" pitchFamily="34" charset="0"/>
              </a:rPr>
              <a:t>Model</a:t>
            </a:r>
            <a:r>
              <a:rPr lang="en-US" sz="2300" dirty="0" smtClean="0">
                <a:latin typeface="Corbel" pitchFamily="34" charset="0"/>
              </a:rPr>
              <a:t> object in the 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</a:p>
          <a:p>
            <a:pPr fontAlgn="base"/>
            <a:endParaRPr lang="en-US" sz="23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r>
              <a:rPr lang="en-US" sz="2300" b="1" dirty="0" smtClean="0">
                <a:solidFill>
                  <a:srgbClr val="0070C0"/>
                </a:solidFill>
                <a:latin typeface="Corbel" pitchFamily="34" charset="0"/>
              </a:rPr>
              <a:t>Redirect</a:t>
            </a:r>
            <a:r>
              <a:rPr lang="en-US" sz="2300" dirty="0" smtClean="0">
                <a:latin typeface="Corbel" pitchFamily="34" charset="0"/>
              </a:rPr>
              <a:t> the </a:t>
            </a:r>
            <a:r>
              <a:rPr lang="en-US" sz="2300" b="1" dirty="0" smtClean="0">
                <a:solidFill>
                  <a:schemeClr val="accent1"/>
                </a:solidFill>
                <a:latin typeface="Corbel" pitchFamily="34" charset="0"/>
              </a:rPr>
              <a:t>user</a:t>
            </a:r>
            <a:r>
              <a:rPr lang="en-US" sz="2300" dirty="0" smtClean="0">
                <a:latin typeface="Corbel" pitchFamily="34" charset="0"/>
              </a:rPr>
              <a:t> to 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thank you page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Creating Model Class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django.db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models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 </a:t>
            </a:r>
            <a:r>
              <a:rPr lang="en-IN" sz="2400" b="1" u="sng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UserModel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400" b="1" u="sng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models.Model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userid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= 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models.CharField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max_length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=20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   password = 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models.CharField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max_length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=20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   username=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models.CharField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max_length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=30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)</a:t>
            </a:r>
            <a:endParaRPr lang="en-IN" sz="2400" b="1" dirty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Creating Form Class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forms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 </a:t>
            </a:r>
            <a:r>
              <a:rPr lang="en-IN" sz="2400" b="1" u="sng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UserRegisterForm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400" b="1" u="sng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forms.Form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userid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= 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forms.CharField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label="User Id"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password=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forms.CharField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label="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Password",widget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=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forms.PasswordInput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username=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forms.CharField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label="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UserName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"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)</a:t>
            </a:r>
            <a:endParaRPr lang="en-IN" sz="2400" b="1" dirty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Creating The View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django.shortcuts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render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registerapp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forms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registerapp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models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showRegistrationForm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context={}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if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request.method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== 'POST':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regform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forms.UserRegisterForm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(request.POST)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		 if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regform.is_valid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	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uid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regform.cleaned_data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userid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	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pwd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regform.cleaned_data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["password"]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	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regform.cleaned_data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['username']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		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userobj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= 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models.UserModel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userid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=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uid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, password=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pwd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, username=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uname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         		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userobj.save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         		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regform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=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forms.UserRegisterForm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         		context['success']='success‘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			context[‘username’]=</a:t>
            </a: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uname</a:t>
            </a:r>
            <a:endParaRPr lang="en-IN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else: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regform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forms.UserRegisterForm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context['form']=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regform</a:t>
            </a:r>
            <a:endParaRPr lang="en-IN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return render(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request,'registerapp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/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showregform.html',context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Creating The Template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&lt;!DOCTYPE html&gt;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 </a:t>
            </a:r>
            <a:r>
              <a:rPr lang="en-IN" sz="1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lang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="en"&gt;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&lt;meta </a:t>
            </a:r>
            <a:r>
              <a:rPr lang="en-IN" sz="1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charset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="UTF-8"&gt;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&lt;meta name="viewport" content="width=device-width, initial-scale=1.0"&gt;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&lt;title&gt;Registration Form&lt;/title&gt;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&lt;style&gt;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    .</a:t>
            </a:r>
            <a:r>
              <a:rPr lang="en-IN" sz="1600" b="1" dirty="0" err="1" smtClean="0">
                <a:solidFill>
                  <a:srgbClr val="002060"/>
                </a:solidFill>
                <a:latin typeface="Corbel" pitchFamily="34" charset="0"/>
              </a:rPr>
              <a:t>errorlist</a:t>
            </a: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        </a:t>
            </a:r>
            <a:r>
              <a:rPr lang="en-IN" sz="1600" b="1" dirty="0" err="1" smtClean="0">
                <a:solidFill>
                  <a:srgbClr val="002060"/>
                </a:solidFill>
                <a:latin typeface="Corbel" pitchFamily="34" charset="0"/>
              </a:rPr>
              <a:t>color</a:t>
            </a: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: crimson;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        list-style-type: none;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        margin:0;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        padding:0;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    }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    &lt;/style&gt;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&lt;/head&gt;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Creating The Template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&lt;body&gt;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</a:t>
            </a:r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{% if </a:t>
            </a:r>
            <a:r>
              <a:rPr lang="en-IN" sz="2400" b="1" i="1" dirty="0" err="1" smtClean="0">
                <a:solidFill>
                  <a:srgbClr val="002060"/>
                </a:solidFill>
                <a:latin typeface="Corbel" pitchFamily="34" charset="0"/>
              </a:rPr>
              <a:t>form.errors</a:t>
            </a:r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 %}</a:t>
            </a:r>
            <a:endParaRPr lang="en-IN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      &lt;p style='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color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: crimson'&gt;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       Please correct the following errors!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      &lt;/p&gt;       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      </a:t>
            </a:r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{% </a:t>
            </a:r>
            <a:r>
              <a:rPr lang="en-IN" sz="2400" b="1" i="1" dirty="0" err="1" smtClean="0">
                <a:solidFill>
                  <a:srgbClr val="002060"/>
                </a:solidFill>
                <a:latin typeface="Corbel" pitchFamily="34" charset="0"/>
              </a:rPr>
              <a:t>endif</a:t>
            </a:r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 %}</a:t>
            </a:r>
            <a:endParaRPr lang="en-IN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      </a:t>
            </a:r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{% if success %}</a:t>
            </a:r>
            <a:endParaRPr lang="en-IN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       &lt;p style='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color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: 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limegreen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'&gt;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      Thank you </a:t>
            </a:r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{{ username }}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! for registering with us 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      &lt;/p&gt;        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      </a:t>
            </a:r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{% </a:t>
            </a:r>
            <a:r>
              <a:rPr lang="en-IN" sz="2400" b="1" i="1" dirty="0" err="1" smtClean="0">
                <a:solidFill>
                  <a:srgbClr val="002060"/>
                </a:solidFill>
                <a:latin typeface="Corbel" pitchFamily="34" charset="0"/>
              </a:rPr>
              <a:t>endif</a:t>
            </a:r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 %}</a:t>
            </a:r>
            <a:endParaRPr lang="en-IN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&lt;h3&gt;Sign Up!&lt;/h3&gt;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&lt;form action="" method="POST"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novalidate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 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csrf_token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%}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&lt;table&gt;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{{ form }}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&lt;/table&gt;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&lt;input type='submit' value='Sign Up' 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&lt;/form&gt;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&lt;/html&gt;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8942</TotalTime>
  <Words>266</Words>
  <Application>Microsoft Office PowerPoint</Application>
  <PresentationFormat>On-screen Show (4:3)</PresentationFormat>
  <Paragraphs>126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Slide 1</vt:lpstr>
      <vt:lpstr>Today’s Agenda</vt:lpstr>
      <vt:lpstr>Adding Form Data To Database</vt:lpstr>
      <vt:lpstr>Steps Needed</vt:lpstr>
      <vt:lpstr>Creating Model Class</vt:lpstr>
      <vt:lpstr>Creating Form Class</vt:lpstr>
      <vt:lpstr>Creating The View</vt:lpstr>
      <vt:lpstr>Creating The Template</vt:lpstr>
      <vt:lpstr>Creating The Template</vt:lpstr>
      <vt:lpstr>Output</vt:lpstr>
      <vt:lpstr>Output</vt:lpstr>
      <vt:lpstr>Output</vt:lpstr>
      <vt:lpstr>Output</vt:lpstr>
      <vt:lpstr>Your Task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767</cp:revision>
  <dcterms:created xsi:type="dcterms:W3CDTF">2015-12-21T13:46:48Z</dcterms:created>
  <dcterms:modified xsi:type="dcterms:W3CDTF">2020-09-22T08:36:48Z</dcterms:modified>
</cp:coreProperties>
</file>