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1085" r:id="rId4"/>
    <p:sldId id="1121" r:id="rId5"/>
    <p:sldId id="1086" r:id="rId6"/>
    <p:sldId id="1122" r:id="rId7"/>
    <p:sldId id="1123" r:id="rId8"/>
    <p:sldId id="1087" r:id="rId9"/>
    <p:sldId id="1088" r:id="rId10"/>
    <p:sldId id="1124" r:id="rId11"/>
    <p:sldId id="1125" r:id="rId12"/>
    <p:sldId id="1089" r:id="rId13"/>
    <p:sldId id="1126" r:id="rId14"/>
    <p:sldId id="1090" r:id="rId15"/>
    <p:sldId id="1127" r:id="rId16"/>
    <p:sldId id="1128" r:id="rId17"/>
    <p:sldId id="1129" r:id="rId18"/>
    <p:sldId id="1130" r:id="rId19"/>
    <p:sldId id="113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19" autoAdjust="0"/>
    <p:restoredTop sz="94660"/>
  </p:normalViewPr>
  <p:slideViewPr>
    <p:cSldViewPr>
      <p:cViewPr>
        <p:scale>
          <a:sx n="76" d="100"/>
          <a:sy n="76" d="100"/>
        </p:scale>
        <p:origin x="-112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29-09-2020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29-09-2020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29-09-2020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29-09-2020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10000"/>
          </a:bodyPr>
          <a:lstStyle/>
          <a:p>
            <a:r>
              <a:rPr lang="en-US" sz="4400" dirty="0" smtClean="0">
                <a:solidFill>
                  <a:srgbClr val="002060"/>
                </a:solidFill>
                <a:latin typeface="Corbel" pitchFamily="34" charset="0"/>
              </a:rPr>
              <a:t>FULL STACK WEB DEVELOPMENT WITH DJANGO</a:t>
            </a:r>
          </a:p>
          <a:p>
            <a:r>
              <a:rPr lang="en-US" sz="4400" dirty="0" smtClean="0">
                <a:solidFill>
                  <a:srgbClr val="FF0000"/>
                </a:solidFill>
                <a:latin typeface="Corbel" pitchFamily="34" charset="0"/>
              </a:rPr>
              <a:t>Lecture 35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latin typeface="Corbel" pitchFamily="34" charset="0"/>
              </a:rPr>
              <a:t>Django’s</a:t>
            </a:r>
            <a:r>
              <a:rPr lang="en-US" sz="3200" b="1" dirty="0" smtClean="0">
                <a:latin typeface="Corbel" pitchFamily="34" charset="0"/>
              </a:rPr>
              <a:t> Session Set Up</a:t>
            </a:r>
            <a:endParaRPr lang="en-IN" sz="3200" dirty="0">
              <a:latin typeface="Corbel" pitchFamily="34" charset="0"/>
            </a:endParaRPr>
          </a:p>
        </p:txBody>
      </p:sp>
      <p:pic>
        <p:nvPicPr>
          <p:cNvPr id="9" name="Picture 8" descr="htt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5286412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When</a:t>
            </a:r>
            <a:r>
              <a:rPr lang="en-IN" sz="2400" dirty="0" smtClean="0">
                <a:latin typeface="Corbel" pitchFamily="34" charset="0"/>
              </a:rPr>
              <a:t> we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migrate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application</a:t>
            </a:r>
            <a:r>
              <a:rPr lang="en-IN" sz="2400" dirty="0" smtClean="0">
                <a:latin typeface="Corbel" pitchFamily="34" charset="0"/>
              </a:rPr>
              <a:t>, we can see the 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django_session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 table in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database.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err="1" smtClean="0">
                <a:latin typeface="Corbel" pitchFamily="34" charset="0"/>
              </a:rPr>
              <a:t>Django’s</a:t>
            </a:r>
            <a:r>
              <a:rPr lang="en-US" sz="3200" b="1" dirty="0" smtClean="0">
                <a:latin typeface="Corbel" pitchFamily="34" charset="0"/>
              </a:rPr>
              <a:t> Session Set Up</a:t>
            </a:r>
            <a:endParaRPr lang="en-IN" sz="3200" dirty="0">
              <a:latin typeface="Corbe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ess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16" y="2428868"/>
            <a:ext cx="2743200" cy="382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We</a:t>
            </a:r>
            <a:r>
              <a:rPr lang="en-IN" sz="2400" dirty="0" smtClean="0">
                <a:latin typeface="Corbel" pitchFamily="34" charset="0"/>
              </a:rPr>
              <a:t> know that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users</a:t>
            </a:r>
            <a:r>
              <a:rPr lang="en-IN" sz="2400" dirty="0" smtClean="0">
                <a:latin typeface="Corbel" pitchFamily="34" charset="0"/>
              </a:rPr>
              <a:t> can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configure their browsers </a:t>
            </a:r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not accept </a:t>
            </a:r>
            <a:r>
              <a:rPr lang="en-IN" sz="2400" dirty="0" smtClean="0">
                <a:latin typeface="Corbel" pitchFamily="34" charset="0"/>
              </a:rPr>
              <a:t>any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cookie.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IN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As</a:t>
            </a:r>
            <a:r>
              <a:rPr lang="en-IN" sz="2400" dirty="0" smtClean="0">
                <a:latin typeface="Corbel" pitchFamily="34" charset="0"/>
              </a:rPr>
              <a:t> a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result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 smtClean="0">
                <a:latin typeface="Corbel" pitchFamily="34" charset="0"/>
              </a:rPr>
              <a:t> provides some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convenience methods </a:t>
            </a:r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check cookies support </a:t>
            </a:r>
            <a:r>
              <a:rPr lang="en-IN" sz="2400" dirty="0" smtClean="0">
                <a:latin typeface="Corbel" pitchFamily="34" charset="0"/>
              </a:rPr>
              <a:t>in 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browser.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</p:txBody>
      </p:sp>
      <p:sp>
        <p:nvSpPr>
          <p:cNvPr id="9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Testing Sessions</a:t>
            </a:r>
            <a:endParaRPr lang="en-IN" sz="3200" dirty="0">
              <a:latin typeface="Corbe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request.session</a:t>
            </a:r>
            <a:r>
              <a:rPr lang="en-IN" sz="2400" dirty="0" smtClean="0">
                <a:latin typeface="Corbel" pitchFamily="34" charset="0"/>
              </a:rPr>
              <a:t> object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provides</a:t>
            </a:r>
            <a:r>
              <a:rPr lang="en-IN" sz="2400" dirty="0" smtClean="0">
                <a:latin typeface="Corbel" pitchFamily="34" charset="0"/>
              </a:rPr>
              <a:t> the following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three methods </a:t>
            </a:r>
            <a:r>
              <a:rPr lang="en-IN" sz="2400" dirty="0" smtClean="0">
                <a:latin typeface="Corbel" pitchFamily="34" charset="0"/>
              </a:rPr>
              <a:t>to check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cookies support </a:t>
            </a:r>
            <a:r>
              <a:rPr lang="en-IN" sz="2400" dirty="0" smtClean="0">
                <a:latin typeface="Corbel" pitchFamily="34" charset="0"/>
              </a:rPr>
              <a:t>in the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browser. 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9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Testing Sessions</a:t>
            </a:r>
            <a:endParaRPr lang="en-IN" sz="3200" dirty="0">
              <a:latin typeface="Corbe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14348" y="2786058"/>
          <a:ext cx="7786742" cy="35719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93371"/>
                <a:gridCol w="3893371"/>
              </a:tblGrid>
              <a:tr h="513538"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latin typeface="Corbel" pitchFamily="34" charset="0"/>
                        </a:rPr>
                        <a:t>Method</a:t>
                      </a: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latin typeface="Corbel" pitchFamily="34" charset="0"/>
                        </a:rPr>
                        <a:t>What it does?</a:t>
                      </a:r>
                    </a:p>
                  </a:txBody>
                  <a:tcPr marL="47625" marR="47625" marT="47625" marB="47625" anchor="b"/>
                </a:tc>
              </a:tr>
              <a:tr h="513538"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set_test_cookie</a:t>
                      </a:r>
                      <a:r>
                        <a:rPr lang="en-IN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itchFamily="34" charset="0"/>
                        </a:rPr>
                        <a:t>sets the cookie in the browser</a:t>
                      </a:r>
                    </a:p>
                  </a:txBody>
                  <a:tcPr marL="47625" marR="47625" marT="47625" marB="47625"/>
                </a:tc>
              </a:tr>
              <a:tr h="2031287"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test_cookie_worked</a:t>
                      </a:r>
                      <a:r>
                        <a:rPr lang="en-IN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itchFamily="34" charset="0"/>
                        </a:rPr>
                        <a:t>returns True if browser accepted the cookie(a browser accepted the cookie means, it has sent the cookie to the server in the next request), Otherwise False</a:t>
                      </a:r>
                    </a:p>
                  </a:txBody>
                  <a:tcPr marL="47625" marR="47625" marT="47625" marB="47625"/>
                </a:tc>
              </a:tr>
              <a:tr h="513538"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delete_test_cookie</a:t>
                      </a:r>
                      <a:r>
                        <a:rPr lang="en-IN" b="1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itchFamily="34" charset="0"/>
                        </a:rPr>
                        <a:t>delete the test cookie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Code For Testing Cookie Support</a:t>
            </a:r>
            <a:endParaRPr lang="en-US" sz="3200" b="1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Let’s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write an app </a:t>
            </a:r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check</a:t>
            </a:r>
            <a:r>
              <a:rPr lang="en-IN" sz="2400" dirty="0" smtClean="0">
                <a:latin typeface="Corbel" pitchFamily="34" charset="0"/>
              </a:rPr>
              <a:t> whether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browser</a:t>
            </a:r>
            <a:r>
              <a:rPr lang="en-IN" sz="2400" dirty="0" smtClean="0">
                <a:latin typeface="Corbel" pitchFamily="34" charset="0"/>
              </a:rPr>
              <a:t> is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currently supporting cookies </a:t>
            </a:r>
            <a:r>
              <a:rPr lang="en-IN" sz="2400" dirty="0" smtClean="0">
                <a:latin typeface="Corbel" pitchFamily="34" charset="0"/>
              </a:rPr>
              <a:t>or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not.</a:t>
            </a:r>
          </a:p>
          <a:p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US" sz="2400" dirty="0" smtClean="0">
                <a:latin typeface="Corbel" pitchFamily="34" charset="0"/>
              </a:rPr>
              <a:t> a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simple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Django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app </a:t>
            </a:r>
            <a:r>
              <a:rPr lang="en-US" sz="2400" dirty="0" smtClean="0">
                <a:latin typeface="Corbel" pitchFamily="34" charset="0"/>
              </a:rPr>
              <a:t>and in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views.py</a:t>
            </a:r>
            <a:r>
              <a:rPr lang="en-US" sz="2400" dirty="0" smtClean="0">
                <a:latin typeface="Corbel" pitchFamily="34" charset="0"/>
              </a:rPr>
              <a:t> add 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two view functions </a:t>
            </a:r>
            <a:r>
              <a:rPr lang="en-US" sz="2400" dirty="0" smtClean="0">
                <a:latin typeface="Corbel" pitchFamily="34" charset="0"/>
              </a:rPr>
              <a:t>as shown in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next slide</a:t>
            </a: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Code For Testing Cookie Support</a:t>
            </a:r>
            <a:endParaRPr lang="en-US" sz="3200" b="1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test_session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 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request.session.set_test_cookie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()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return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HttpResponse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("Testing session cookie") </a:t>
            </a:r>
          </a:p>
          <a:p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test_delete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if 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request.session.test_cookie_worked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(): 	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request.session.delete_test_cookie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() 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response =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HttpResponse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("Cookie test passed")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else: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response =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HttpResponse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("Cookie test failed")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return response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Code For Testing Cookie Support</a:t>
            </a:r>
            <a:endParaRPr lang="en-US" sz="3200" b="1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test_session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()</a:t>
            </a:r>
            <a:r>
              <a:rPr lang="en-IN" sz="2400" dirty="0" smtClean="0">
                <a:latin typeface="Corbel" pitchFamily="34" charset="0"/>
              </a:rPr>
              <a:t> view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sets</a:t>
            </a:r>
            <a:r>
              <a:rPr lang="en-IN" sz="2400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cookie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test_delete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()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checks</a:t>
            </a:r>
            <a:r>
              <a:rPr lang="en-IN" sz="2400" dirty="0" smtClean="0">
                <a:latin typeface="Corbel" pitchFamily="34" charset="0"/>
              </a:rPr>
              <a:t> whether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browser</a:t>
            </a:r>
            <a:r>
              <a:rPr lang="en-IN" sz="2400" dirty="0" smtClean="0">
                <a:latin typeface="Corbel" pitchFamily="34" charset="0"/>
              </a:rPr>
              <a:t> accepted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cookie </a:t>
            </a:r>
            <a:r>
              <a:rPr lang="en-IN" sz="2400" dirty="0" smtClean="0">
                <a:latin typeface="Corbel" pitchFamily="34" charset="0"/>
              </a:rPr>
              <a:t>or not.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Add </a:t>
            </a:r>
            <a:r>
              <a:rPr lang="en-IN" sz="2400" dirty="0" smtClean="0">
                <a:latin typeface="Corbel" pitchFamily="34" charset="0"/>
              </a:rPr>
              <a:t>the following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two URL patterns </a:t>
            </a:r>
            <a:r>
              <a:rPr lang="en-IN" sz="2400" dirty="0" smtClean="0">
                <a:latin typeface="Corbel" pitchFamily="34" charset="0"/>
              </a:rPr>
              <a:t>at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beginning </a:t>
            </a:r>
            <a:r>
              <a:rPr lang="en-IN" sz="2400" dirty="0" smtClean="0">
                <a:latin typeface="Corbel" pitchFamily="34" charset="0"/>
              </a:rPr>
              <a:t>of </a:t>
            </a:r>
            <a:r>
              <a:rPr lang="en-IN" sz="2400" b="1" dirty="0" err="1" smtClean="0">
                <a:solidFill>
                  <a:schemeClr val="accent1"/>
                </a:solidFill>
                <a:latin typeface="Corbel" pitchFamily="34" charset="0"/>
              </a:rPr>
              <a:t>urlpatterns</a:t>
            </a:r>
            <a:r>
              <a:rPr lang="en-IN" sz="2400" dirty="0" smtClean="0">
                <a:latin typeface="Corbel" pitchFamily="34" charset="0"/>
              </a:rPr>
              <a:t> list in app's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urls.py.</a:t>
            </a:r>
          </a:p>
          <a:p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urlpatterns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= [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path(“test-delete/”,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views.test_delete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),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Path(“test-session/”,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views.test_session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]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Code For Testing Cookie Support</a:t>
            </a:r>
            <a:endParaRPr lang="en-US" sz="3200" b="1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Open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browser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type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err="1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url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 to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http://127.0.0.1:8000/test-session/</a:t>
            </a:r>
            <a:r>
              <a:rPr lang="en-IN" sz="2400" dirty="0" smtClean="0">
                <a:latin typeface="Corbel" pitchFamily="34" charset="0"/>
              </a:rPr>
              <a:t> and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you should see </a:t>
            </a:r>
            <a:r>
              <a:rPr lang="en-IN" sz="2400" dirty="0" smtClean="0">
                <a:latin typeface="Corbel" pitchFamily="34" charset="0"/>
              </a:rPr>
              <a:t>a page like this:</a:t>
            </a:r>
          </a:p>
          <a:p>
            <a:pPr>
              <a:buNone/>
            </a:pP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ess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3143248"/>
            <a:ext cx="8108765" cy="221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Code For Testing Cookie Support</a:t>
            </a:r>
            <a:endParaRPr lang="en-US" sz="3200" b="1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Open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u="sng" dirty="0" smtClean="0">
                <a:solidFill>
                  <a:srgbClr val="00B050"/>
                </a:solidFill>
                <a:latin typeface="Corbel" pitchFamily="34" charset="0"/>
              </a:rPr>
              <a:t>Developer Tools </a:t>
            </a:r>
            <a:r>
              <a:rPr lang="en-IN" sz="2400" dirty="0" smtClean="0">
                <a:latin typeface="Corbel" pitchFamily="34" charset="0"/>
              </a:rPr>
              <a:t>by hitting 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Ctrl+Shift+J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click</a:t>
            </a:r>
            <a:r>
              <a:rPr lang="en-IN" sz="2400" dirty="0" smtClean="0">
                <a:latin typeface="Corbel" pitchFamily="34" charset="0"/>
              </a:rPr>
              <a:t> on 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Application</a:t>
            </a:r>
            <a:r>
              <a:rPr lang="en-IN" sz="2400" dirty="0" smtClean="0">
                <a:latin typeface="Corbel" pitchFamily="34" charset="0"/>
              </a:rPr>
              <a:t> tab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If the </a:t>
            </a:r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browser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accepted </a:t>
            </a:r>
            <a:r>
              <a:rPr lang="en-IN" sz="2400" dirty="0" smtClean="0">
                <a:latin typeface="Corbel" pitchFamily="34" charset="0"/>
              </a:rPr>
              <a:t>the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cookie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it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should look like this</a:t>
            </a:r>
            <a:r>
              <a:rPr lang="en-IN" sz="2400" dirty="0" smtClean="0">
                <a:latin typeface="Corbel" pitchFamily="34" charset="0"/>
              </a:rPr>
              <a:t>:</a:t>
            </a:r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/>
            </a:r>
            <a:br>
              <a:rPr lang="en-IN" sz="2400" dirty="0" smtClean="0">
                <a:latin typeface="Corbel" pitchFamily="34" charset="0"/>
              </a:rPr>
            </a:b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ess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357562"/>
            <a:ext cx="8858312" cy="307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Code For Testing Cookie Support</a:t>
            </a:r>
            <a:endParaRPr lang="en-US" sz="3200" b="1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Now</a:t>
            </a:r>
            <a:r>
              <a:rPr lang="en-IN" sz="2400" dirty="0" smtClean="0">
                <a:latin typeface="Corbel" pitchFamily="34" charset="0"/>
              </a:rPr>
              <a:t> visit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http://127.0.0.1:8000/test-delete/</a:t>
            </a:r>
            <a:r>
              <a:rPr lang="en-IN" sz="2400" dirty="0" smtClean="0">
                <a:latin typeface="Corbel" pitchFamily="34" charset="0"/>
              </a:rPr>
              <a:t>, if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everything went fine</a:t>
            </a:r>
            <a:r>
              <a:rPr lang="en-IN" sz="2400" dirty="0" smtClean="0">
                <a:latin typeface="Corbel" pitchFamily="34" charset="0"/>
              </a:rPr>
              <a:t>, it would show "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Cookie test passed</a:t>
            </a:r>
            <a:r>
              <a:rPr lang="en-IN" sz="2400" dirty="0" smtClean="0">
                <a:latin typeface="Corbel" pitchFamily="34" charset="0"/>
              </a:rPr>
              <a:t>" response.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On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other hand</a:t>
            </a:r>
            <a:r>
              <a:rPr lang="en-IN" sz="2400" dirty="0" smtClean="0">
                <a:latin typeface="Corbel" pitchFamily="34" charset="0"/>
              </a:rPr>
              <a:t>, if it shows "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Cookie test failed</a:t>
            </a:r>
            <a:r>
              <a:rPr lang="en-IN" sz="2400" dirty="0" smtClean="0">
                <a:latin typeface="Corbel" pitchFamily="34" charset="0"/>
              </a:rPr>
              <a:t>" message then 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check the browser settings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allow websites to save cookies.</a:t>
            </a:r>
            <a:b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</a:br>
            <a:endParaRPr lang="en-IN" sz="2400" b="1" dirty="0">
              <a:solidFill>
                <a:schemeClr val="accent1"/>
              </a:solidFill>
              <a:latin typeface="Corbe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ess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714620"/>
            <a:ext cx="8858312" cy="150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>
                <a:latin typeface="Corbel" pitchFamily="34" charset="0"/>
              </a:rPr>
              <a:t>Developing Our </a:t>
            </a:r>
            <a:r>
              <a:rPr lang="en-US" sz="2800" b="1" dirty="0" err="1" smtClean="0">
                <a:latin typeface="Corbel" pitchFamily="34" charset="0"/>
              </a:rPr>
              <a:t>Django</a:t>
            </a:r>
            <a:r>
              <a:rPr lang="en-US" sz="2800" b="1" dirty="0" smtClean="0">
                <a:latin typeface="Corbel" pitchFamily="34" charset="0"/>
              </a:rPr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Drawbacks Of Cookies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Introducing Sessions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Understanding </a:t>
            </a: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Django’s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 Session Framework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Django’s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Default Set Up For Sessions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smtClean="0">
                <a:solidFill>
                  <a:srgbClr val="002060"/>
                </a:solidFill>
                <a:latin typeface="Corbel" pitchFamily="34" charset="0"/>
              </a:rPr>
              <a:t>Testing Cookie</a:t>
            </a:r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Drawbacks Of Cookies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>
                <a:latin typeface="Corbel" pitchFamily="34" charset="0"/>
              </a:rPr>
              <a:t>Although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cookies</a:t>
            </a:r>
            <a:r>
              <a:rPr lang="en-IN" sz="2400" dirty="0" smtClean="0">
                <a:latin typeface="Corbel" pitchFamily="34" charset="0"/>
              </a:rPr>
              <a:t> are vey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useful</a:t>
            </a:r>
            <a:r>
              <a:rPr lang="en-IN" sz="2400" dirty="0" smtClean="0">
                <a:latin typeface="Corbel" pitchFamily="34" charset="0"/>
              </a:rPr>
              <a:t>, but they have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following problems.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pPr lvl="1"/>
            <a:r>
              <a:rPr lang="en-IN" dirty="0" smtClean="0">
                <a:latin typeface="Corbel" pitchFamily="34" charset="0"/>
              </a:rPr>
              <a:t>An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attacker</a:t>
            </a:r>
            <a:r>
              <a:rPr lang="en-IN" dirty="0" smtClean="0">
                <a:latin typeface="Corbel" pitchFamily="34" charset="0"/>
              </a:rPr>
              <a:t> can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modify</a:t>
            </a:r>
            <a:r>
              <a:rPr lang="en-IN" dirty="0" smtClean="0">
                <a:latin typeface="Corbel" pitchFamily="34" charset="0"/>
              </a:rPr>
              <a:t> the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contents of a cookie </a:t>
            </a:r>
            <a:r>
              <a:rPr lang="en-IN" dirty="0" smtClean="0">
                <a:latin typeface="Corbel" pitchFamily="34" charset="0"/>
              </a:rPr>
              <a:t>that could </a:t>
            </a:r>
            <a:r>
              <a:rPr lang="en-IN" b="1" dirty="0" smtClean="0">
                <a:solidFill>
                  <a:schemeClr val="accent1"/>
                </a:solidFill>
                <a:latin typeface="Corbel" pitchFamily="34" charset="0"/>
              </a:rPr>
              <a:t>potentially break </a:t>
            </a:r>
            <a:r>
              <a:rPr lang="en-IN" dirty="0" smtClean="0">
                <a:latin typeface="Corbel" pitchFamily="34" charset="0"/>
              </a:rPr>
              <a:t>our </a:t>
            </a: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application</a:t>
            </a:r>
            <a:r>
              <a:rPr lang="en-IN" dirty="0" smtClean="0">
                <a:latin typeface="Corbel" pitchFamily="34" charset="0"/>
              </a:rPr>
              <a:t>. How ?</a:t>
            </a:r>
          </a:p>
          <a:p>
            <a:pPr lvl="1"/>
            <a:endParaRPr lang="en-US" dirty="0" smtClean="0">
              <a:latin typeface="Corbel" pitchFamily="34" charset="0"/>
            </a:endParaRPr>
          </a:p>
          <a:p>
            <a:pPr lvl="1"/>
            <a:r>
              <a:rPr lang="en-IN" dirty="0" smtClean="0">
                <a:latin typeface="Corbel" pitchFamily="34" charset="0"/>
              </a:rPr>
              <a:t>Because </a:t>
            </a:r>
            <a:r>
              <a:rPr lang="en-IN" b="1" dirty="0" smtClean="0">
                <a:solidFill>
                  <a:schemeClr val="accent1"/>
                </a:solidFill>
                <a:latin typeface="Corbel" pitchFamily="34" charset="0"/>
              </a:rPr>
              <a:t>HTTP data is sent in </a:t>
            </a:r>
            <a:r>
              <a:rPr lang="en-IN" b="1" dirty="0" err="1" smtClean="0">
                <a:solidFill>
                  <a:schemeClr val="accent1"/>
                </a:solidFill>
                <a:latin typeface="Corbel" pitchFamily="34" charset="0"/>
              </a:rPr>
              <a:t>cleartext</a:t>
            </a:r>
            <a:r>
              <a:rPr lang="en-IN" dirty="0" smtClean="0">
                <a:latin typeface="Corbel" pitchFamily="34" charset="0"/>
              </a:rPr>
              <a:t>,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cookies</a:t>
            </a:r>
            <a:r>
              <a:rPr lang="en-IN" dirty="0" smtClean="0">
                <a:latin typeface="Corbel" pitchFamily="34" charset="0"/>
              </a:rPr>
              <a:t> are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extremely vulnerable</a:t>
            </a:r>
            <a:r>
              <a:rPr lang="en-IN" dirty="0" smtClean="0">
                <a:latin typeface="Corbel" pitchFamily="34" charset="0"/>
              </a:rPr>
              <a:t> to </a:t>
            </a:r>
            <a:r>
              <a:rPr lang="en-IN" b="1" u="sng" dirty="0" smtClean="0">
                <a:solidFill>
                  <a:srgbClr val="C00000"/>
                </a:solidFill>
                <a:latin typeface="Corbel" pitchFamily="34" charset="0"/>
              </a:rPr>
              <a:t>sniffing attacks. </a:t>
            </a:r>
          </a:p>
          <a:p>
            <a:pPr lvl="1"/>
            <a:endParaRPr lang="en-IN" dirty="0" smtClean="0">
              <a:latin typeface="Corbel" pitchFamily="34" charset="0"/>
            </a:endParaRPr>
          </a:p>
          <a:p>
            <a:pPr lvl="1"/>
            <a:r>
              <a:rPr lang="en-IN" dirty="0" smtClean="0">
                <a:latin typeface="Corbel" pitchFamily="34" charset="0"/>
              </a:rPr>
              <a:t>That is, an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attacker</a:t>
            </a:r>
            <a:r>
              <a:rPr lang="en-IN" dirty="0" smtClean="0">
                <a:latin typeface="Corbel" pitchFamily="34" charset="0"/>
              </a:rPr>
              <a:t> who is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sniffing</a:t>
            </a:r>
            <a:r>
              <a:rPr lang="en-IN" dirty="0" smtClean="0">
                <a:latin typeface="Corbel" pitchFamily="34" charset="0"/>
              </a:rPr>
              <a:t> on the </a:t>
            </a: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wire</a:t>
            </a:r>
            <a:r>
              <a:rPr lang="en-IN" dirty="0" smtClean="0">
                <a:latin typeface="Corbel" pitchFamily="34" charset="0"/>
              </a:rPr>
              <a:t> can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intercept</a:t>
            </a:r>
            <a:r>
              <a:rPr lang="en-IN" dirty="0" smtClean="0">
                <a:latin typeface="Corbel" pitchFamily="34" charset="0"/>
              </a:rPr>
              <a:t> a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cookie</a:t>
            </a:r>
            <a:r>
              <a:rPr lang="en-IN" dirty="0" smtClean="0">
                <a:latin typeface="Corbel" pitchFamily="34" charset="0"/>
              </a:rPr>
              <a:t> and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read it</a:t>
            </a:r>
            <a:r>
              <a:rPr lang="en-IN" dirty="0" smtClean="0">
                <a:latin typeface="Corbel" pitchFamily="34" charset="0"/>
              </a:rPr>
              <a:t>. This means we should </a:t>
            </a: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never store sensitive information </a:t>
            </a:r>
            <a:r>
              <a:rPr lang="en-IN" dirty="0" smtClean="0">
                <a:latin typeface="Corbel" pitchFamily="34" charset="0"/>
              </a:rPr>
              <a:t>in a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cookie.</a:t>
            </a:r>
          </a:p>
          <a:p>
            <a:pPr>
              <a:buNone/>
            </a:pPr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Drawbacks Of Cookies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1"/>
            <a:r>
              <a:rPr lang="en-IN" dirty="0" smtClean="0">
                <a:latin typeface="Corbel" pitchFamily="34" charset="0"/>
              </a:rPr>
              <a:t>We can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only store </a:t>
            </a:r>
            <a:r>
              <a:rPr lang="en-IN" dirty="0" smtClean="0">
                <a:latin typeface="Corbel" pitchFamily="34" charset="0"/>
              </a:rPr>
              <a:t>a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limited amount of data </a:t>
            </a:r>
            <a:r>
              <a:rPr lang="en-IN" dirty="0" smtClean="0">
                <a:latin typeface="Corbel" pitchFamily="34" charset="0"/>
              </a:rPr>
              <a:t>in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cookies. </a:t>
            </a:r>
          </a:p>
          <a:p>
            <a:pPr lvl="1"/>
            <a:endParaRPr lang="en-IN" dirty="0" smtClean="0">
              <a:latin typeface="Corbel" pitchFamily="34" charset="0"/>
            </a:endParaRPr>
          </a:p>
          <a:p>
            <a:pPr lvl="1"/>
            <a:endParaRPr lang="en-IN" dirty="0" smtClean="0">
              <a:latin typeface="Corbel" pitchFamily="34" charset="0"/>
            </a:endParaRPr>
          </a:p>
          <a:p>
            <a:pPr lvl="1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Most browsers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don't allow </a:t>
            </a:r>
            <a:r>
              <a:rPr lang="en-IN" dirty="0" smtClean="0">
                <a:latin typeface="Corbel" pitchFamily="34" charset="0"/>
              </a:rPr>
              <a:t>a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cookie</a:t>
            </a:r>
            <a:r>
              <a:rPr lang="en-IN" dirty="0" smtClean="0">
                <a:latin typeface="Corbel" pitchFamily="34" charset="0"/>
              </a:rPr>
              <a:t> to store more than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4KB</a:t>
            </a:r>
            <a:r>
              <a:rPr lang="en-IN" dirty="0" smtClean="0">
                <a:latin typeface="Corbel" pitchFamily="34" charset="0"/>
              </a:rPr>
              <a:t> of data. </a:t>
            </a:r>
          </a:p>
          <a:p>
            <a:pPr lvl="1"/>
            <a:endParaRPr lang="en-IN" dirty="0" smtClean="0">
              <a:latin typeface="Corbel" pitchFamily="34" charset="0"/>
            </a:endParaRPr>
          </a:p>
          <a:p>
            <a:pPr lvl="1"/>
            <a:endParaRPr lang="en-IN" dirty="0" smtClean="0">
              <a:latin typeface="Corbel" pitchFamily="34" charset="0"/>
            </a:endParaRPr>
          </a:p>
          <a:p>
            <a:pPr lvl="1"/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Breaking data </a:t>
            </a:r>
            <a:r>
              <a:rPr lang="en-IN" dirty="0" smtClean="0">
                <a:latin typeface="Corbel" pitchFamily="34" charset="0"/>
              </a:rPr>
              <a:t>into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multiple cookies </a:t>
            </a:r>
            <a:r>
              <a:rPr lang="en-IN" dirty="0" smtClean="0">
                <a:latin typeface="Corbel" pitchFamily="34" charset="0"/>
              </a:rPr>
              <a:t>causes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too much overhead </a:t>
            </a:r>
            <a:r>
              <a:rPr lang="en-IN" dirty="0" smtClean="0">
                <a:latin typeface="Corbel" pitchFamily="34" charset="0"/>
              </a:rPr>
              <a:t>in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each request. </a:t>
            </a:r>
          </a:p>
          <a:p>
            <a:pPr lvl="1"/>
            <a:endParaRPr lang="en-IN" dirty="0" smtClean="0">
              <a:latin typeface="Corbel" pitchFamily="34" charset="0"/>
            </a:endParaRPr>
          </a:p>
          <a:p>
            <a:pPr lvl="1"/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Further</a:t>
            </a:r>
            <a:r>
              <a:rPr lang="en-IN" dirty="0" smtClean="0">
                <a:latin typeface="Corbel" pitchFamily="34" charset="0"/>
              </a:rPr>
              <a:t>, we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can't even rely </a:t>
            </a:r>
            <a:r>
              <a:rPr lang="en-IN" dirty="0" smtClean="0">
                <a:latin typeface="Corbel" pitchFamily="34" charset="0"/>
              </a:rPr>
              <a:t>on the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number of cookies </a:t>
            </a:r>
            <a:r>
              <a:rPr lang="en-IN" dirty="0" smtClean="0">
                <a:latin typeface="Corbel" pitchFamily="34" charset="0"/>
              </a:rPr>
              <a:t>allowed by the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browser</a:t>
            </a:r>
            <a:r>
              <a:rPr lang="en-IN" dirty="0" smtClean="0">
                <a:latin typeface="Corbel" pitchFamily="34" charset="0"/>
              </a:rPr>
              <a:t> for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each domain.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With</a:t>
            </a:r>
            <a:r>
              <a:rPr lang="en-IN" sz="2400" dirty="0" smtClean="0">
                <a:latin typeface="Corbel" pitchFamily="34" charset="0"/>
              </a:rPr>
              <a:t> all of these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limitations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potential security holes</a:t>
            </a:r>
            <a:r>
              <a:rPr lang="en-IN" sz="2400" dirty="0" smtClean="0">
                <a:latin typeface="Corbel" pitchFamily="34" charset="0"/>
              </a:rPr>
              <a:t>, it’s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obvious</a:t>
            </a:r>
            <a:r>
              <a:rPr lang="en-IN" sz="2400" dirty="0" smtClean="0">
                <a:latin typeface="Corbel" pitchFamily="34" charset="0"/>
              </a:rPr>
              <a:t> that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cookies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persistent sessions </a:t>
            </a:r>
            <a:r>
              <a:rPr lang="en-IN" sz="2400" dirty="0" smtClean="0">
                <a:latin typeface="Corbel" pitchFamily="34" charset="0"/>
              </a:rPr>
              <a:t>are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examples</a:t>
            </a:r>
            <a:r>
              <a:rPr lang="en-IN" sz="2400" dirty="0" smtClean="0">
                <a:latin typeface="Corbel" pitchFamily="34" charset="0"/>
              </a:rPr>
              <a:t> of those “</a:t>
            </a:r>
            <a:r>
              <a:rPr lang="en-IN" sz="2400" b="1" u="sng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pain points</a:t>
            </a:r>
            <a:r>
              <a:rPr lang="en-IN" sz="2400" dirty="0" smtClean="0">
                <a:latin typeface="Corbel" pitchFamily="34" charset="0"/>
              </a:rPr>
              <a:t>” in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Web development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Of course, 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Django’s</a:t>
            </a:r>
            <a:r>
              <a:rPr lang="en-IN" sz="2400" dirty="0" smtClean="0">
                <a:latin typeface="Corbel" pitchFamily="34" charset="0"/>
              </a:rPr>
              <a:t> goal is to be an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effective painkiller</a:t>
            </a:r>
            <a:r>
              <a:rPr lang="en-IN" sz="2400" dirty="0" smtClean="0">
                <a:latin typeface="Corbel" pitchFamily="34" charset="0"/>
              </a:rPr>
              <a:t>, so it comes with a </a:t>
            </a:r>
            <a:r>
              <a:rPr lang="en-IN" sz="2400" b="1" u="sng" dirty="0" smtClean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session framework </a:t>
            </a:r>
            <a:r>
              <a:rPr lang="en-IN" sz="2400" dirty="0" smtClean="0">
                <a:latin typeface="Corbel" pitchFamily="34" charset="0"/>
              </a:rPr>
              <a:t>designed to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smooth</a:t>
            </a:r>
            <a:r>
              <a:rPr lang="en-IN" sz="2400" dirty="0" smtClean="0">
                <a:latin typeface="Corbel" pitchFamily="34" charset="0"/>
              </a:rPr>
              <a:t> over these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difficulties</a:t>
            </a:r>
            <a:r>
              <a:rPr lang="en-IN" sz="2400" dirty="0" smtClean="0">
                <a:latin typeface="Corbel" pitchFamily="34" charset="0"/>
              </a:rPr>
              <a:t> for us.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Sessions As Rescuer!!</a:t>
            </a:r>
            <a:endParaRPr lang="en-IN" dirty="0">
              <a:latin typeface="Corbe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When</a:t>
            </a:r>
            <a:r>
              <a:rPr lang="en-IN" sz="2400" dirty="0" smtClean="0">
                <a:latin typeface="Corbel" pitchFamily="34" charset="0"/>
              </a:rPr>
              <a:t> we use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sessions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data</a:t>
            </a:r>
            <a:r>
              <a:rPr lang="en-IN" sz="2400" dirty="0" smtClean="0">
                <a:latin typeface="Corbel" pitchFamily="34" charset="0"/>
              </a:rPr>
              <a:t> is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not stored directly </a:t>
            </a:r>
            <a:r>
              <a:rPr lang="en-IN" sz="2400" dirty="0" smtClean="0">
                <a:latin typeface="Corbel" pitchFamily="34" charset="0"/>
              </a:rPr>
              <a:t>in the </a:t>
            </a:r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browser</a:t>
            </a:r>
            <a:r>
              <a:rPr lang="en-IN" sz="2400" dirty="0" smtClean="0">
                <a:latin typeface="Corbel" pitchFamily="34" charset="0"/>
              </a:rPr>
              <a:t> , instead it is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stored </a:t>
            </a:r>
            <a:r>
              <a:rPr lang="en-IN" sz="2400" dirty="0" smtClean="0">
                <a:latin typeface="Corbel" pitchFamily="34" charset="0"/>
              </a:rPr>
              <a:t>in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server.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 smtClean="0">
                <a:latin typeface="Corbel" pitchFamily="34" charset="0"/>
              </a:rPr>
              <a:t> creates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unique random string </a:t>
            </a:r>
            <a:r>
              <a:rPr lang="en-IN" sz="2400" dirty="0" smtClean="0">
                <a:latin typeface="Corbel" pitchFamily="34" charset="0"/>
              </a:rPr>
              <a:t>called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session id </a:t>
            </a:r>
            <a:r>
              <a:rPr lang="en-IN" sz="2400" dirty="0" smtClean="0">
                <a:latin typeface="Corbel" pitchFamily="34" charset="0"/>
              </a:rPr>
              <a:t>or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SID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associates</a:t>
            </a:r>
            <a:r>
              <a:rPr lang="en-IN" sz="2400" dirty="0" smtClean="0">
                <a:latin typeface="Corbel" pitchFamily="34" charset="0"/>
              </a:rPr>
              <a:t> this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SID</a:t>
            </a:r>
            <a:r>
              <a:rPr lang="en-IN" sz="2400" dirty="0" smtClean="0">
                <a:latin typeface="Corbel" pitchFamily="34" charset="0"/>
              </a:rPr>
              <a:t> with the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data.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server</a:t>
            </a:r>
            <a:r>
              <a:rPr lang="en-IN" sz="2400" dirty="0" smtClean="0">
                <a:latin typeface="Corbel" pitchFamily="34" charset="0"/>
              </a:rPr>
              <a:t> then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sends a cookie </a:t>
            </a:r>
            <a:r>
              <a:rPr lang="en-IN" sz="2400" dirty="0" smtClean="0">
                <a:latin typeface="Corbel" pitchFamily="34" charset="0"/>
              </a:rPr>
              <a:t>named </a:t>
            </a:r>
            <a:r>
              <a:rPr lang="en-IN" sz="2400" b="1" u="sng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sessionid</a:t>
            </a:r>
            <a:r>
              <a:rPr lang="en-IN" sz="2400" dirty="0" smtClean="0">
                <a:latin typeface="Corbel" pitchFamily="34" charset="0"/>
              </a:rPr>
              <a:t> containing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SID</a:t>
            </a:r>
            <a:r>
              <a:rPr lang="en-IN" sz="2400" dirty="0" smtClean="0">
                <a:latin typeface="Corbel" pitchFamily="34" charset="0"/>
              </a:rPr>
              <a:t> as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value</a:t>
            </a:r>
            <a:r>
              <a:rPr lang="en-IN" sz="2400" dirty="0" smtClean="0">
                <a:latin typeface="Corbel" pitchFamily="34" charset="0"/>
              </a:rPr>
              <a:t> to the </a:t>
            </a:r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browser. 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orbel" pitchFamily="34" charset="0"/>
              </a:rPr>
              <a:t>Understanding </a:t>
            </a:r>
            <a:r>
              <a:rPr lang="en-US" b="1" dirty="0" err="1" smtClean="0">
                <a:latin typeface="Corbel" pitchFamily="34" charset="0"/>
              </a:rPr>
              <a:t>Django</a:t>
            </a:r>
            <a:r>
              <a:rPr lang="en-US" b="1" dirty="0" smtClean="0">
                <a:latin typeface="Corbel" pitchFamily="34" charset="0"/>
              </a:rPr>
              <a:t/>
            </a:r>
            <a:br>
              <a:rPr lang="en-US" b="1" dirty="0" smtClean="0">
                <a:latin typeface="Corbel" pitchFamily="34" charset="0"/>
              </a:rPr>
            </a:br>
            <a:r>
              <a:rPr lang="en-US" b="1" dirty="0" smtClean="0">
                <a:latin typeface="Corbel" pitchFamily="34" charset="0"/>
              </a:rPr>
              <a:t>Session Framework</a:t>
            </a:r>
            <a:endParaRPr lang="en-IN" dirty="0">
              <a:latin typeface="Corbe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400" dirty="0" smtClean="0">
                <a:latin typeface="Corbel" pitchFamily="34" charset="0"/>
              </a:rPr>
              <a:t>On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requesting</a:t>
            </a:r>
            <a:r>
              <a:rPr lang="en-IN" sz="2400" dirty="0" smtClean="0">
                <a:latin typeface="Corbel" pitchFamily="34" charset="0"/>
              </a:rPr>
              <a:t> a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page</a:t>
            </a:r>
            <a:r>
              <a:rPr lang="en-IN" sz="2400" dirty="0" smtClean="0">
                <a:latin typeface="Corbel" pitchFamily="34" charset="0"/>
              </a:rPr>
              <a:t>, the </a:t>
            </a:r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browser</a:t>
            </a:r>
            <a:r>
              <a:rPr lang="en-IN" sz="2400" dirty="0" smtClean="0">
                <a:latin typeface="Corbel" pitchFamily="34" charset="0"/>
              </a:rPr>
              <a:t> sends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request</a:t>
            </a:r>
            <a:r>
              <a:rPr lang="en-IN" sz="2400" dirty="0" smtClean="0">
                <a:latin typeface="Corbel" pitchFamily="34" charset="0"/>
              </a:rPr>
              <a:t> along with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cookie</a:t>
            </a:r>
            <a:r>
              <a:rPr lang="en-IN" sz="2400" dirty="0" smtClean="0">
                <a:latin typeface="Corbel" pitchFamily="34" charset="0"/>
              </a:rPr>
              <a:t> with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SID</a:t>
            </a:r>
            <a:r>
              <a:rPr lang="en-IN" sz="2400" dirty="0" smtClean="0">
                <a:latin typeface="Corbel" pitchFamily="34" charset="0"/>
              </a:rPr>
              <a:t> to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server.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 smtClean="0">
                <a:latin typeface="Corbel" pitchFamily="34" charset="0"/>
              </a:rPr>
              <a:t> then uses this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SID</a:t>
            </a:r>
            <a:r>
              <a:rPr lang="en-IN" sz="2400" dirty="0" smtClean="0">
                <a:latin typeface="Corbel" pitchFamily="34" charset="0"/>
              </a:rPr>
              <a:t> to retrieve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session data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makes it accessible</a:t>
            </a:r>
            <a:r>
              <a:rPr lang="en-IN" sz="2400" dirty="0" smtClean="0">
                <a:latin typeface="Corbel" pitchFamily="34" charset="0"/>
              </a:rPr>
              <a:t> in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our code.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SID</a:t>
            </a:r>
            <a:r>
              <a:rPr lang="en-IN" sz="2400" dirty="0" smtClean="0">
                <a:latin typeface="Corbel" pitchFamily="34" charset="0"/>
              </a:rPr>
              <a:t> generated by 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 smtClean="0">
                <a:latin typeface="Corbel" pitchFamily="34" charset="0"/>
              </a:rPr>
              <a:t> is 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32 characters long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random string</a:t>
            </a:r>
            <a:r>
              <a:rPr lang="en-IN" sz="2400" dirty="0" smtClean="0">
                <a:latin typeface="Corbel" pitchFamily="34" charset="0"/>
              </a:rPr>
              <a:t>, so it is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almost impossible </a:t>
            </a:r>
            <a:r>
              <a:rPr lang="en-IN" sz="2400" dirty="0" smtClean="0">
                <a:latin typeface="Corbel" pitchFamily="34" charset="0"/>
              </a:rPr>
              <a:t>to be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guessed</a:t>
            </a:r>
            <a:r>
              <a:rPr lang="en-IN" sz="2400" dirty="0" smtClean="0">
                <a:latin typeface="Corbel" pitchFamily="34" charset="0"/>
              </a:rPr>
              <a:t> by an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attacker.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orbel" pitchFamily="34" charset="0"/>
              </a:rPr>
              <a:t>Understanding </a:t>
            </a:r>
            <a:r>
              <a:rPr lang="en-US" b="1" dirty="0" err="1" smtClean="0">
                <a:latin typeface="Corbel" pitchFamily="34" charset="0"/>
              </a:rPr>
              <a:t>Django</a:t>
            </a:r>
            <a:r>
              <a:rPr lang="en-US" b="1" dirty="0" smtClean="0">
                <a:latin typeface="Corbel" pitchFamily="34" charset="0"/>
              </a:rPr>
              <a:t/>
            </a:r>
            <a:br>
              <a:rPr lang="en-US" b="1" dirty="0" smtClean="0">
                <a:latin typeface="Corbel" pitchFamily="34" charset="0"/>
              </a:rPr>
            </a:br>
            <a:r>
              <a:rPr lang="en-US" b="1" dirty="0" smtClean="0">
                <a:latin typeface="Corbel" pitchFamily="34" charset="0"/>
              </a:rPr>
              <a:t>Session Framework</a:t>
            </a:r>
            <a:endParaRPr lang="en-IN" dirty="0">
              <a:latin typeface="Corbe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Corbel" pitchFamily="34" charset="0"/>
              </a:rPr>
              <a:t>Understanding </a:t>
            </a:r>
            <a:r>
              <a:rPr lang="en-US" b="1" dirty="0" err="1" smtClean="0">
                <a:latin typeface="Corbel" pitchFamily="34" charset="0"/>
              </a:rPr>
              <a:t>Django</a:t>
            </a:r>
            <a:r>
              <a:rPr lang="en-US" b="1" dirty="0" smtClean="0">
                <a:latin typeface="Corbel" pitchFamily="34" charset="0"/>
              </a:rPr>
              <a:t/>
            </a:r>
            <a:br>
              <a:rPr lang="en-US" b="1" dirty="0" smtClean="0">
                <a:latin typeface="Corbel" pitchFamily="34" charset="0"/>
              </a:rPr>
            </a:br>
            <a:r>
              <a:rPr lang="en-US" b="1" dirty="0" smtClean="0">
                <a:latin typeface="Corbel" pitchFamily="34" charset="0"/>
              </a:rPr>
              <a:t>Session Framework</a:t>
            </a:r>
            <a:endParaRPr lang="en-IN" dirty="0">
              <a:latin typeface="Corbel" pitchFamily="34" charset="0"/>
            </a:endParaRPr>
          </a:p>
        </p:txBody>
      </p:sp>
      <p:pic>
        <p:nvPicPr>
          <p:cNvPr id="9" name="Picture 8" descr="htt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428736"/>
            <a:ext cx="9001156" cy="5286412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considers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importance</a:t>
            </a:r>
            <a:r>
              <a:rPr lang="en-IN" sz="2400" dirty="0" smtClean="0">
                <a:latin typeface="Corbel" pitchFamily="34" charset="0"/>
              </a:rPr>
              <a:t> of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sessions </a:t>
            </a:r>
            <a:r>
              <a:rPr lang="en-IN" sz="2400" dirty="0" smtClean="0">
                <a:latin typeface="Corbel" pitchFamily="34" charset="0"/>
              </a:rPr>
              <a:t>over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website.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Thus</a:t>
            </a:r>
            <a:r>
              <a:rPr lang="en-IN" sz="2400" dirty="0" smtClean="0">
                <a:latin typeface="Corbel" pitchFamily="34" charset="0"/>
              </a:rPr>
              <a:t> it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provides us </a:t>
            </a:r>
            <a:r>
              <a:rPr lang="en-IN" sz="2400" dirty="0" smtClean="0">
                <a:latin typeface="Corbel" pitchFamily="34" charset="0"/>
              </a:rPr>
              <a:t>with </a:t>
            </a:r>
            <a:r>
              <a:rPr lang="en-IN" sz="2400" b="1" u="sng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middleware </a:t>
            </a:r>
            <a:r>
              <a:rPr lang="en-IN" sz="2400" dirty="0" smtClean="0">
                <a:latin typeface="Corbel" pitchFamily="34" charset="0"/>
              </a:rPr>
              <a:t>and</a:t>
            </a:r>
            <a:r>
              <a:rPr lang="en-IN" sz="2400" b="1" dirty="0" smtClean="0">
                <a:latin typeface="Corbel" pitchFamily="34" charset="0"/>
              </a:rPr>
              <a:t> </a:t>
            </a:r>
            <a:r>
              <a:rPr lang="en-IN" sz="2400" b="1" u="sng" dirty="0" smtClean="0">
                <a:solidFill>
                  <a:srgbClr val="0070C0"/>
                </a:solidFill>
                <a:latin typeface="Corbel" pitchFamily="34" charset="0"/>
              </a:rPr>
              <a:t>inbuilt app</a:t>
            </a:r>
            <a:r>
              <a:rPr lang="en-IN" sz="2400" dirty="0" smtClean="0">
                <a:latin typeface="Corbel" pitchFamily="34" charset="0"/>
              </a:rPr>
              <a:t> which will help us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implement sessions </a:t>
            </a:r>
            <a:r>
              <a:rPr lang="en-IN" sz="2400" dirty="0" smtClean="0">
                <a:latin typeface="Corbel" pitchFamily="34" charset="0"/>
              </a:rPr>
              <a:t>without much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hassle.</a:t>
            </a:r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 '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django.contrib.sessions.middleware.SessionMiddleware</a:t>
            </a:r>
            <a:r>
              <a:rPr lang="en-IN" sz="2400" dirty="0" smtClean="0">
                <a:latin typeface="Corbel" pitchFamily="34" charset="0"/>
              </a:rPr>
              <a:t>' is responsible for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generating</a:t>
            </a:r>
            <a:r>
              <a:rPr lang="en-IN" sz="2400" dirty="0" smtClean="0">
                <a:latin typeface="Corbel" pitchFamily="34" charset="0"/>
              </a:rPr>
              <a:t> unique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SID.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 smtClean="0">
                <a:latin typeface="Corbel" pitchFamily="34" charset="0"/>
              </a:rPr>
              <a:t> provides an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app</a:t>
            </a:r>
            <a:r>
              <a:rPr lang="en-IN" sz="2400" dirty="0" smtClean="0">
                <a:latin typeface="Corbel" pitchFamily="34" charset="0"/>
              </a:rPr>
              <a:t> called '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django.contrib.sessions</a:t>
            </a:r>
            <a:r>
              <a:rPr lang="en-IN" sz="2400" dirty="0" smtClean="0">
                <a:latin typeface="Corbel" pitchFamily="34" charset="0"/>
              </a:rPr>
              <a:t>' whose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role is </a:t>
            </a:r>
            <a:r>
              <a:rPr lang="en-IN" sz="2400" dirty="0" smtClean="0">
                <a:latin typeface="Corbel" pitchFamily="34" charset="0"/>
              </a:rPr>
              <a:t>to store the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session data </a:t>
            </a:r>
            <a:r>
              <a:rPr lang="en-IN" sz="2400" dirty="0" smtClean="0">
                <a:latin typeface="Corbel" pitchFamily="34" charset="0"/>
              </a:rPr>
              <a:t>into the </a:t>
            </a:r>
            <a:r>
              <a:rPr lang="en-IN" sz="2400" b="1" u="sng" dirty="0" smtClean="0">
                <a:solidFill>
                  <a:schemeClr val="accent1"/>
                </a:solidFill>
                <a:latin typeface="Corbel" pitchFamily="34" charset="0"/>
              </a:rPr>
              <a:t>database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err="1" smtClean="0">
                <a:latin typeface="Corbel" pitchFamily="34" charset="0"/>
              </a:rPr>
              <a:t>Django’s</a:t>
            </a:r>
            <a:r>
              <a:rPr lang="en-US" sz="3200" b="1" dirty="0" smtClean="0">
                <a:latin typeface="Corbel" pitchFamily="34" charset="0"/>
              </a:rPr>
              <a:t> Session Set Up</a:t>
            </a:r>
            <a:endParaRPr lang="en-IN" sz="3200" dirty="0">
              <a:latin typeface="Corbe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9371</TotalTime>
  <Words>566</Words>
  <Application>Microsoft Office PowerPoint</Application>
  <PresentationFormat>On-screen Show (4:3)</PresentationFormat>
  <Paragraphs>125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Civic</vt:lpstr>
      <vt:lpstr>Slide 1</vt:lpstr>
      <vt:lpstr>Today’s Agenda</vt:lpstr>
      <vt:lpstr>Drawbacks Of Cookies</vt:lpstr>
      <vt:lpstr>Drawbacks Of Cookies</vt:lpstr>
      <vt:lpstr>Sessions As Rescuer!!</vt:lpstr>
      <vt:lpstr>Understanding Django Session Framework</vt:lpstr>
      <vt:lpstr>Understanding Django Session Framework</vt:lpstr>
      <vt:lpstr>Understanding Django Session Framework</vt:lpstr>
      <vt:lpstr>Django’s Session Set Up</vt:lpstr>
      <vt:lpstr>Django’s Session Set Up</vt:lpstr>
      <vt:lpstr>Django’s Session Set Up</vt:lpstr>
      <vt:lpstr>Testing Sessions</vt:lpstr>
      <vt:lpstr>Testing Sessions</vt:lpstr>
      <vt:lpstr>Code For Testing Cookie Support</vt:lpstr>
      <vt:lpstr>Code For Testing Cookie Support</vt:lpstr>
      <vt:lpstr>Code For Testing Cookie Support</vt:lpstr>
      <vt:lpstr>Code For Testing Cookie Support</vt:lpstr>
      <vt:lpstr>Code For Testing Cookie Support</vt:lpstr>
      <vt:lpstr>Code For Testing Cookie Support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780</cp:revision>
  <dcterms:created xsi:type="dcterms:W3CDTF">2015-12-21T13:46:48Z</dcterms:created>
  <dcterms:modified xsi:type="dcterms:W3CDTF">2020-09-29T08:33:49Z</dcterms:modified>
</cp:coreProperties>
</file>