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99" r:id="rId4"/>
    <p:sldId id="460" r:id="rId5"/>
    <p:sldId id="463" r:id="rId6"/>
    <p:sldId id="481" r:id="rId7"/>
    <p:sldId id="462" r:id="rId8"/>
    <p:sldId id="464" r:id="rId9"/>
    <p:sldId id="465" r:id="rId10"/>
    <p:sldId id="466" r:id="rId11"/>
    <p:sldId id="467" r:id="rId12"/>
    <p:sldId id="426" r:id="rId13"/>
    <p:sldId id="469" r:id="rId14"/>
    <p:sldId id="468" r:id="rId15"/>
    <p:sldId id="471" r:id="rId16"/>
    <p:sldId id="473" r:id="rId17"/>
    <p:sldId id="472" r:id="rId18"/>
    <p:sldId id="475" r:id="rId19"/>
    <p:sldId id="474" r:id="rId20"/>
    <p:sldId id="476" r:id="rId21"/>
    <p:sldId id="477" r:id="rId22"/>
    <p:sldId id="478" r:id="rId23"/>
    <p:sldId id="480" r:id="rId24"/>
    <p:sldId id="4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E5929C0-E4BC-4E80-9066-969924A0C31F}"/>
    <pc:docChg chg="undo custSel modSld">
      <pc:chgData name="Sharma Computer Academy" userId="08476b32c11f4418" providerId="LiveId" clId="{AE5929C0-E4BC-4E80-9066-969924A0C31F}" dt="2022-05-03T14:42:12.754" v="214" actId="20577"/>
      <pc:docMkLst>
        <pc:docMk/>
      </pc:docMkLst>
      <pc:sldChg chg="modSp mod">
        <pc:chgData name="Sharma Computer Academy" userId="08476b32c11f4418" providerId="LiveId" clId="{AE5929C0-E4BC-4E80-9066-969924A0C31F}" dt="2022-05-03T14:31:14.381" v="5" actId="14100"/>
        <pc:sldMkLst>
          <pc:docMk/>
          <pc:sldMk cId="0" sldId="467"/>
        </pc:sldMkLst>
        <pc:picChg chg="mod">
          <ac:chgData name="Sharma Computer Academy" userId="08476b32c11f4418" providerId="LiveId" clId="{AE5929C0-E4BC-4E80-9066-969924A0C31F}" dt="2022-05-03T14:31:14.381" v="5" actId="14100"/>
          <ac:picMkLst>
            <pc:docMk/>
            <pc:sldMk cId="0" sldId="467"/>
            <ac:picMk id="7" creationId="{00000000-0000-0000-0000-000000000000}"/>
          </ac:picMkLst>
        </pc:picChg>
      </pc:sldChg>
      <pc:sldChg chg="modSp mod">
        <pc:chgData name="Sharma Computer Academy" userId="08476b32c11f4418" providerId="LiveId" clId="{AE5929C0-E4BC-4E80-9066-969924A0C31F}" dt="2022-05-03T14:42:12.754" v="214" actId="20577"/>
        <pc:sldMkLst>
          <pc:docMk/>
          <pc:sldMk cId="0" sldId="468"/>
        </pc:sldMkLst>
        <pc:spChg chg="mod">
          <ac:chgData name="Sharma Computer Academy" userId="08476b32c11f4418" providerId="LiveId" clId="{AE5929C0-E4BC-4E80-9066-969924A0C31F}" dt="2022-05-03T14:42:12.754" v="214" actId="20577"/>
          <ac:spMkLst>
            <pc:docMk/>
            <pc:sldMk cId="0" sldId="46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1BBEE6D-614F-41FB-928A-726414267674}"/>
    <pc:docChg chg="modSld">
      <pc:chgData name="Sharma Computer Academy" userId="08476b32c11f4418" providerId="LiveId" clId="{B1BBEE6D-614F-41FB-928A-726414267674}" dt="2021-03-13T19:21:01.951" v="8"/>
      <pc:docMkLst>
        <pc:docMk/>
      </pc:docMkLst>
      <pc:sldChg chg="modAnim">
        <pc:chgData name="Sharma Computer Academy" userId="08476b32c11f4418" providerId="LiveId" clId="{B1BBEE6D-614F-41FB-928A-726414267674}" dt="2021-03-13T19:20:28.320" v="1"/>
        <pc:sldMkLst>
          <pc:docMk/>
          <pc:sldMk cId="0" sldId="399"/>
        </pc:sldMkLst>
      </pc:sldChg>
      <pc:sldChg chg="modAnim">
        <pc:chgData name="Sharma Computer Academy" userId="08476b32c11f4418" providerId="LiveId" clId="{B1BBEE6D-614F-41FB-928A-726414267674}" dt="2021-03-13T19:20:36.282" v="3"/>
        <pc:sldMkLst>
          <pc:docMk/>
          <pc:sldMk cId="0" sldId="460"/>
        </pc:sldMkLst>
      </pc:sldChg>
      <pc:sldChg chg="modAnim">
        <pc:chgData name="Sharma Computer Academy" userId="08476b32c11f4418" providerId="LiveId" clId="{B1BBEE6D-614F-41FB-928A-726414267674}" dt="2021-03-13T19:21:01.951" v="8"/>
        <pc:sldMkLst>
          <pc:docMk/>
          <pc:sldMk cId="0" sldId="462"/>
        </pc:sldMkLst>
      </pc:sldChg>
      <pc:sldChg chg="modAnim">
        <pc:chgData name="Sharma Computer Academy" userId="08476b32c11f4418" providerId="LiveId" clId="{B1BBEE6D-614F-41FB-928A-726414267674}" dt="2021-03-13T19:20:50.455" v="6"/>
        <pc:sldMkLst>
          <pc:docMk/>
          <pc:sldMk cId="0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50331" cy="21161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3857628"/>
            <a:ext cx="8643966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This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rbel" pitchFamily="34" charset="0"/>
                <a:cs typeface="Arial" pitchFamily="34" charset="0"/>
              </a:rPr>
              <a:t>command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 will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automatically create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a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rbel" pitchFamily="34" charset="0"/>
                <a:cs typeface="Arial" pitchFamily="34" charset="0"/>
              </a:rPr>
              <a:t>first_project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rbel" pitchFamily="34" charset="0"/>
                <a:cs typeface="Arial" pitchFamily="34" charset="0"/>
              </a:rPr>
              <a:t>folder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 in our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rbel" pitchFamily="34" charset="0"/>
                <a:cs typeface="Arial" pitchFamily="34" charset="0"/>
              </a:rPr>
              <a:t>myfirstproject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rbel" pitchFamily="34" charset="0"/>
                <a:cs typeface="Arial" pitchFamily="34" charset="0"/>
              </a:rPr>
              <a:t>folder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, as well as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rbel" pitchFamily="34" charset="0"/>
                <a:cs typeface="Arial" pitchFamily="34" charset="0"/>
              </a:rPr>
              <a:t>all the necessary files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for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basic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Corbel" pitchFamily="34" charset="0"/>
                <a:cs typeface="Arial" pitchFamily="34" charset="0"/>
              </a:rPr>
              <a:t>, but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rbel" pitchFamily="34" charset="0"/>
                <a:cs typeface="Arial" pitchFamily="34" charset="0"/>
              </a:rPr>
              <a:t>fully functioning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rbel" pitchFamily="34" charset="0"/>
                <a:cs typeface="Arial" pitchFamily="34" charset="0"/>
              </a:rPr>
              <a:t>Django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rbel" pitchFamily="34" charset="0"/>
                <a:cs typeface="Arial" pitchFamily="34" charset="0"/>
              </a:rPr>
              <a:t> website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Following is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structure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previous command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 </a:t>
            </a:r>
          </a:p>
          <a:p>
            <a:pPr fontAlgn="base">
              <a:buNone/>
            </a:pPr>
            <a:endParaRPr lang="en-IN" sz="2400" dirty="0"/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95" y="2500306"/>
            <a:ext cx="8807993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Details Of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Folder</a:t>
            </a:r>
            <a:r>
              <a:rPr lang="en-US" sz="3200" b="1" dirty="0">
                <a:latin typeface="Corbel" pitchFamily="34" charset="0"/>
              </a:rPr>
              <a:t>/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3200" b="1" dirty="0">
                <a:latin typeface="Corbel" pitchFamily="34" charset="0"/>
              </a:rPr>
              <a:t>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first_project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(outer folder)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outer</a:t>
            </a:r>
            <a:r>
              <a:rPr lang="en-IN" u="sng" dirty="0">
                <a:latin typeface="Corbel" pitchFamily="34" charset="0"/>
              </a:rPr>
              <a:t> </a:t>
            </a:r>
            <a:r>
              <a:rPr lang="en-IN" b="1" u="sng" dirty="0" err="1">
                <a:solidFill>
                  <a:srgbClr val="0070C0"/>
                </a:solidFill>
                <a:latin typeface="Corbel" pitchFamily="34" charset="0"/>
              </a:rPr>
              <a:t>first_project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folde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r is our </a:t>
            </a:r>
            <a:r>
              <a:rPr lang="en-IN" b="1" u="sng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b="1" u="sng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u="sng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jango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created 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folder 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and its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contents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when we ran the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command 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first_project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(inner folder)</a:t>
            </a:r>
          </a:p>
          <a:p>
            <a:pPr lvl="1"/>
            <a:endParaRPr lang="en-IN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inner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u="sng" dirty="0" err="1">
                <a:solidFill>
                  <a:srgbClr val="0070C0"/>
                </a:solidFill>
                <a:latin typeface="Corbel" pitchFamily="34" charset="0"/>
              </a:rPr>
              <a:t>first_project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folder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is our </a:t>
            </a:r>
            <a:r>
              <a:rPr lang="en-IN" b="1" u="sng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b="1" u="sng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website application</a:t>
            </a:r>
            <a:r>
              <a:rPr lang="en-IN" u="sng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lvl="1"/>
            <a:endParaRPr lang="en-IN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one application 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creates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automatically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for us. </a:t>
            </a:r>
          </a:p>
          <a:p>
            <a:pPr lvl="1"/>
            <a:endParaRPr lang="en-IN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Because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is a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web framework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, it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assumes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we are going to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build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website app</a:t>
            </a:r>
            <a:r>
              <a:rPr lang="en-IN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lvl="1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  <a:p>
            <a:pPr lvl="1"/>
            <a:endParaRPr lang="en-IN" sz="1900" dirty="0"/>
          </a:p>
          <a:p>
            <a:pPr>
              <a:buNone/>
            </a:pPr>
            <a:endParaRPr lang="en-US" sz="2400" dirty="0"/>
          </a:p>
          <a:p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Details Of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Folder</a:t>
            </a:r>
            <a:r>
              <a:rPr lang="en-US" sz="3200" b="1" dirty="0">
                <a:latin typeface="Corbel" pitchFamily="34" charset="0"/>
              </a:rPr>
              <a:t>/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3200" b="1" dirty="0">
                <a:latin typeface="Corbel" pitchFamily="34" charset="0"/>
              </a:rPr>
              <a:t>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__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init__.py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is a blank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script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due to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its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special name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let’s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know that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directory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treated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as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package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: </a:t>
            </a:r>
            <a:r>
              <a:rPr lang="en-IN" sz="2400" dirty="0">
                <a:latin typeface="Corbel" pitchFamily="34" charset="0"/>
              </a:rPr>
              <a:t>This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where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will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store</a:t>
            </a:r>
            <a:r>
              <a:rPr lang="en-IN" sz="2400" dirty="0">
                <a:latin typeface="Corbel" pitchFamily="34" charset="0"/>
              </a:rPr>
              <a:t> all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project settings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IN" sz="2400" dirty="0">
                <a:latin typeface="Corbel" pitchFamily="34" charset="0"/>
              </a:rPr>
              <a:t>This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script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will store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URL patterns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project</a:t>
            </a:r>
            <a:r>
              <a:rPr lang="en-IN" sz="2400" dirty="0">
                <a:latin typeface="Corbel" pitchFamily="34" charset="0"/>
              </a:rPr>
              <a:t>.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basically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path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different pages</a:t>
            </a:r>
            <a:r>
              <a:rPr lang="en-IN" sz="2400" dirty="0">
                <a:latin typeface="Corbel" pitchFamily="34" charset="0"/>
              </a:rPr>
              <a:t> of our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web application.</a:t>
            </a:r>
          </a:p>
          <a:p>
            <a:endParaRPr lang="en-IN" sz="2400" dirty="0"/>
          </a:p>
          <a:p>
            <a:pPr lvl="1"/>
            <a:endParaRPr lang="en-IN" sz="1900" dirty="0"/>
          </a:p>
          <a:p>
            <a:pPr>
              <a:buNone/>
            </a:pPr>
            <a:endParaRPr lang="en-US" sz="2400" dirty="0"/>
          </a:p>
          <a:p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Details Of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Folder</a:t>
            </a:r>
            <a:r>
              <a:rPr lang="en-US" sz="3200" b="1" dirty="0">
                <a:latin typeface="Corbel" pitchFamily="34" charset="0"/>
              </a:rPr>
              <a:t>/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3200" b="1" dirty="0">
                <a:latin typeface="Corbel" pitchFamily="34" charset="0"/>
              </a:rPr>
              <a:t>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wsgi.py</a:t>
            </a:r>
            <a:r>
              <a:rPr lang="en-US" sz="2400" dirty="0">
                <a:latin typeface="Corbel" pitchFamily="34" charset="0"/>
              </a:rPr>
              <a:t>:</a:t>
            </a:r>
            <a:r>
              <a:rPr lang="en-IN" sz="2400" dirty="0">
                <a:latin typeface="Corbel" pitchFamily="34" charset="0"/>
              </a:rPr>
              <a:t>This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script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that acts 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Web Server Gateway Interface</a:t>
            </a:r>
            <a:r>
              <a:rPr lang="en-IN" sz="2400" dirty="0">
                <a:latin typeface="Corbel" pitchFamily="34" charset="0"/>
              </a:rPr>
              <a:t>. It will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later</a:t>
            </a:r>
            <a:r>
              <a:rPr lang="en-IN" sz="2400" dirty="0">
                <a:latin typeface="Corbel" pitchFamily="34" charset="0"/>
              </a:rPr>
              <a:t> on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help us deploy </a:t>
            </a:r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web app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production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asgi.py</a:t>
            </a:r>
            <a:r>
              <a:rPr lang="en-US" sz="2400" dirty="0">
                <a:latin typeface="Corbel" pitchFamily="34" charset="0"/>
              </a:rPr>
              <a:t>:</a:t>
            </a:r>
            <a:r>
              <a:rPr lang="en-IN" sz="2400" dirty="0">
                <a:latin typeface="Corbel" pitchFamily="34" charset="0"/>
              </a:rPr>
              <a:t>Same 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wsgi.py </a:t>
            </a:r>
            <a:r>
              <a:rPr lang="en-IN" sz="2400" dirty="0">
                <a:latin typeface="Corbel" pitchFamily="34" charset="0"/>
              </a:rPr>
              <a:t>, but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allows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application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work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asynchronous mode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manage.py</a:t>
            </a:r>
            <a:r>
              <a:rPr lang="en-US" sz="2400" dirty="0">
                <a:latin typeface="Corbel" pitchFamily="34" charset="0"/>
              </a:rPr>
              <a:t>:</a:t>
            </a:r>
            <a:r>
              <a:rPr lang="en-IN" sz="2400" dirty="0">
                <a:latin typeface="Corbel" pitchFamily="34" charset="0"/>
              </a:rPr>
              <a:t>This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script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we will use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lot.</a:t>
            </a:r>
            <a:r>
              <a:rPr lang="en-IN" sz="2400" dirty="0">
                <a:latin typeface="Corbel" pitchFamily="34" charset="0"/>
              </a:rPr>
              <a:t> It 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many commands </a:t>
            </a:r>
            <a:r>
              <a:rPr lang="en-IN" sz="2400" dirty="0">
                <a:latin typeface="Corbel" pitchFamily="34" charset="0"/>
              </a:rPr>
              <a:t>as we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build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web app!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IN" sz="1900" dirty="0"/>
          </a:p>
          <a:p>
            <a:pPr>
              <a:buNone/>
            </a:pPr>
            <a:endParaRPr lang="en-US" sz="2400" dirty="0"/>
          </a:p>
          <a:p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Let’s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verify </a:t>
            </a:r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whether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IN" sz="2400" dirty="0">
                <a:latin typeface="Corbel" pitchFamily="34" charset="0"/>
              </a:rPr>
              <a:t>works.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given steps 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dirty="0">
                <a:latin typeface="Corbel" pitchFamily="34" charset="0"/>
              </a:rPr>
              <a:t>if it is not activated</a:t>
            </a:r>
          </a:p>
          <a:p>
            <a:pPr lvl="1" fontAlgn="base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Go to </a:t>
            </a:r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outer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first_project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directory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run </a:t>
            </a:r>
            <a:r>
              <a:rPr lang="en-IN" dirty="0">
                <a:latin typeface="Corbel" pitchFamily="34" charset="0"/>
              </a:rPr>
              <a:t>the following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command:</a:t>
            </a:r>
          </a:p>
          <a:p>
            <a:pPr lvl="2" fontAlgn="base"/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ython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manage.py 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runserver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This will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start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u="sng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IN" b="1" u="sng" dirty="0">
                <a:solidFill>
                  <a:srgbClr val="0070C0"/>
                </a:solidFill>
                <a:latin typeface="Corbel" pitchFamily="34" charset="0"/>
              </a:rPr>
              <a:t> development server </a:t>
            </a:r>
            <a:r>
              <a:rPr lang="en-IN" dirty="0">
                <a:latin typeface="Corbel" pitchFamily="34" charset="0"/>
              </a:rPr>
              <a:t>– a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lightweight Web server </a:t>
            </a:r>
            <a:r>
              <a:rPr lang="en-IN" dirty="0">
                <a:latin typeface="Corbel" pitchFamily="34" charset="0"/>
              </a:rPr>
              <a:t>written in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development server </a:t>
            </a:r>
            <a:r>
              <a:rPr lang="en-IN" dirty="0">
                <a:latin typeface="Corbel" pitchFamily="34" charset="0"/>
              </a:rPr>
              <a:t>comes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bundled</a:t>
            </a:r>
            <a:r>
              <a:rPr lang="en-IN" dirty="0">
                <a:latin typeface="Corbel" pitchFamily="34" charset="0"/>
              </a:rPr>
              <a:t> with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and was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created</a:t>
            </a:r>
            <a:r>
              <a:rPr lang="en-IN" dirty="0">
                <a:latin typeface="Corbel" pitchFamily="34" charset="0"/>
              </a:rPr>
              <a:t> so that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we can develop </a:t>
            </a:r>
            <a:r>
              <a:rPr lang="en-IN" dirty="0">
                <a:latin typeface="Corbel" pitchFamily="34" charset="0"/>
              </a:rPr>
              <a:t>things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rapidly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1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50331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IN" sz="2400" dirty="0">
                <a:latin typeface="Corbel" pitchFamily="34" charset="0"/>
              </a:rPr>
              <a:t> starts,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few messages </a:t>
            </a:r>
            <a:r>
              <a:rPr lang="en-IN" sz="2400" dirty="0">
                <a:latin typeface="Corbel" pitchFamily="34" charset="0"/>
              </a:rPr>
              <a:t>before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telling us </a:t>
            </a:r>
            <a:r>
              <a:rPr lang="en-IN" sz="2400" dirty="0">
                <a:latin typeface="Corbel" pitchFamily="34" charset="0"/>
              </a:rPr>
              <a:t>that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development server </a:t>
            </a:r>
            <a:r>
              <a:rPr lang="en-IN" sz="2400" dirty="0">
                <a:latin typeface="Corbel" pitchFamily="34" charset="0"/>
              </a:rPr>
              <a:t>is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up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 </a:t>
            </a:r>
            <a:r>
              <a:rPr lang="en-IN" sz="2400" dirty="0">
                <a:latin typeface="Corbel" pitchFamily="34" charset="0"/>
              </a:rPr>
              <a:t>at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http://127.0.0.1:8000/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Here 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127.0.0.1</a:t>
            </a:r>
            <a:r>
              <a:rPr lang="en-IN" sz="2400" dirty="0">
                <a:latin typeface="Corbel" pitchFamily="34" charset="0"/>
              </a:rPr>
              <a:t> is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IP address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local host</a:t>
            </a:r>
            <a:r>
              <a:rPr lang="en-IN" sz="2400" dirty="0">
                <a:latin typeface="Corbel" pitchFamily="34" charset="0"/>
              </a:rPr>
              <a:t>, or our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local computer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the number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8000</a:t>
            </a:r>
            <a:r>
              <a:rPr lang="en-IN" sz="2400" dirty="0">
                <a:latin typeface="Corbel" pitchFamily="34" charset="0"/>
              </a:rPr>
              <a:t> on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end</a:t>
            </a:r>
            <a:r>
              <a:rPr lang="en-IN" sz="2400" dirty="0">
                <a:latin typeface="Corbel" pitchFamily="34" charset="0"/>
              </a:rPr>
              <a:t> is telling us that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listening</a:t>
            </a:r>
            <a:r>
              <a:rPr lang="en-IN" sz="2400" dirty="0">
                <a:latin typeface="Corbel" pitchFamily="34" charset="0"/>
              </a:rPr>
              <a:t> at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port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8000</a:t>
            </a:r>
            <a:r>
              <a:rPr lang="en-IN" sz="2400" dirty="0">
                <a:latin typeface="Corbel" pitchFamily="34" charset="0"/>
              </a:rPr>
              <a:t> on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local host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Now that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</a:t>
            </a:r>
            <a:r>
              <a:rPr lang="en-IN" sz="2400" dirty="0">
                <a:latin typeface="Corbel" pitchFamily="34" charset="0"/>
              </a:rPr>
              <a:t>, we can visit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http://127.0.0.1:8000/</a:t>
            </a:r>
            <a:r>
              <a:rPr lang="en-IN" sz="2400" dirty="0">
                <a:latin typeface="Corbel" pitchFamily="34" charset="0"/>
              </a:rPr>
              <a:t> with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web browser </a:t>
            </a:r>
            <a:r>
              <a:rPr lang="en-IN" sz="2400" dirty="0">
                <a:latin typeface="Corbel" pitchFamily="34" charset="0"/>
              </a:rPr>
              <a:t>and we’ll see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default welcome page</a:t>
            </a:r>
            <a:r>
              <a:rPr lang="en-IN" sz="2400" dirty="0">
                <a:latin typeface="Corbel" pitchFamily="34" charset="0"/>
              </a:rPr>
              <a:t>, complete with a cool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animated rocket </a:t>
            </a:r>
            <a:r>
              <a:rPr lang="en-IN" sz="2400" dirty="0">
                <a:latin typeface="Corbel" pitchFamily="34" charset="0"/>
              </a:rPr>
              <a:t>(as shown in next slide)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1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First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Starting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V/s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Creating A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Understanding The File Structure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Running 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A Little Bit About Migrations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 Little Bit About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  <a:r>
              <a:rPr lang="en-US" sz="2800" b="1" dirty="0">
                <a:latin typeface="Corbel" pitchFamily="34" charset="0"/>
              </a:rPr>
              <a:t> Warning!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launched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 , you must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noticed</a:t>
            </a:r>
            <a:r>
              <a:rPr lang="en-US" sz="2400" dirty="0">
                <a:latin typeface="Corbel" pitchFamily="34" charset="0"/>
              </a:rPr>
              <a:t> that we got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warning </a:t>
            </a:r>
            <a:r>
              <a:rPr lang="en-US" sz="2400" dirty="0">
                <a:latin typeface="Corbel" pitchFamily="34" charset="0"/>
              </a:rPr>
              <a:t>from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related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8858311" cy="4500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 Little Bit About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  <a:r>
              <a:rPr lang="en-US" sz="2800" b="1" dirty="0">
                <a:latin typeface="Corbel" pitchFamily="34" charset="0"/>
              </a:rPr>
              <a:t> Warning!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raises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question</a:t>
            </a:r>
            <a:r>
              <a:rPr lang="en-US" sz="2400" dirty="0">
                <a:latin typeface="Corbel" pitchFamily="34" charset="0"/>
              </a:rPr>
              <a:t> that what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migration</a:t>
            </a:r>
            <a:r>
              <a:rPr lang="en-US" sz="2400" dirty="0">
                <a:latin typeface="Corbel" pitchFamily="34" charset="0"/>
              </a:rPr>
              <a:t> ?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World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Migrations</a:t>
            </a:r>
            <a:r>
              <a:rPr lang="en-IN" sz="2400" dirty="0">
                <a:latin typeface="Corbel" pitchFamily="34" charset="0"/>
              </a:rPr>
              <a:t> are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way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propagating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changes</a:t>
            </a:r>
            <a:r>
              <a:rPr lang="en-IN" sz="2400" dirty="0">
                <a:latin typeface="Corbel" pitchFamily="34" charset="0"/>
              </a:rPr>
              <a:t> made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,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 schema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raises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2 more questions </a:t>
            </a:r>
            <a:r>
              <a:rPr lang="en-US" sz="2400" dirty="0">
                <a:latin typeface="Corbel" pitchFamily="34" charset="0"/>
              </a:rPr>
              <a:t>that what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 schema </a:t>
            </a:r>
            <a:r>
              <a:rPr lang="en-US" sz="2400" dirty="0">
                <a:latin typeface="Corbel" pitchFamily="34" charset="0"/>
              </a:rPr>
              <a:t>and what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US" sz="2400" dirty="0">
                <a:latin typeface="Corbel" pitchFamily="34" charset="0"/>
              </a:rPr>
              <a:t> ?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 Little Bit About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  <a:r>
              <a:rPr lang="en-US" sz="2800" b="1" dirty="0">
                <a:latin typeface="Corbel" pitchFamily="34" charset="0"/>
              </a:rPr>
              <a:t> Warning</a:t>
            </a:r>
            <a:r>
              <a:rPr lang="en-US" sz="2800" b="1" dirty="0"/>
              <a:t>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also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designed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work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relational databases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Oracle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PostgreSQL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MySQL</a:t>
            </a:r>
            <a:r>
              <a:rPr lang="en-IN" sz="2400" dirty="0">
                <a:latin typeface="Corbel" pitchFamily="34" charset="0"/>
              </a:rPr>
              <a:t>, or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SQLite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relational database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Data </a:t>
            </a:r>
            <a:r>
              <a:rPr lang="en-IN" sz="2000" dirty="0">
                <a:latin typeface="Corbel" pitchFamily="34" charset="0"/>
              </a:rPr>
              <a:t>is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organized</a:t>
            </a:r>
            <a:r>
              <a:rPr lang="en-IN" sz="2000" dirty="0">
                <a:latin typeface="Corbel" pitchFamily="34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tables</a:t>
            </a:r>
            <a:r>
              <a:rPr lang="en-IN" sz="2000" dirty="0">
                <a:latin typeface="Corbel" pitchFamily="34" charset="0"/>
              </a:rPr>
              <a:t>.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Every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IN" sz="2000" dirty="0">
                <a:latin typeface="Corbel" pitchFamily="34" charset="0"/>
              </a:rPr>
              <a:t> has a certain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number of columns</a:t>
            </a:r>
            <a:r>
              <a:rPr lang="en-IN" sz="2000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Each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column</a:t>
            </a:r>
            <a:r>
              <a:rPr lang="en-IN" sz="2000" dirty="0">
                <a:latin typeface="Corbel" pitchFamily="34" charset="0"/>
              </a:rPr>
              <a:t> has a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specific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datatype</a:t>
            </a:r>
            <a:r>
              <a:rPr lang="en-IN" sz="2000" dirty="0">
                <a:latin typeface="Corbel" pitchFamily="34" charset="0"/>
              </a:rPr>
              <a:t>, like a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IN" sz="2000" dirty="0">
                <a:latin typeface="Corbel" pitchFamily="34" charset="0"/>
              </a:rPr>
              <a:t> of a certain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maximum length </a:t>
            </a:r>
            <a:r>
              <a:rPr lang="en-IN" sz="2000" dirty="0">
                <a:latin typeface="Corbel" pitchFamily="34" charset="0"/>
              </a:rPr>
              <a:t>or a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positive integer</a:t>
            </a:r>
            <a:r>
              <a:rPr lang="en-IN" sz="2000" dirty="0">
                <a:latin typeface="Corbel" pitchFamily="34" charset="0"/>
              </a:rPr>
              <a:t>.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description</a:t>
            </a:r>
            <a:r>
              <a:rPr lang="en-IN" sz="2000" dirty="0">
                <a:latin typeface="Corbel" pitchFamily="34" charset="0"/>
              </a:rPr>
              <a:t> of all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IN" sz="2000" dirty="0">
                <a:latin typeface="Corbel" pitchFamily="34" charset="0"/>
              </a:rPr>
              <a:t>with their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columns</a:t>
            </a:r>
            <a:r>
              <a:rPr lang="en-IN" sz="2000" dirty="0">
                <a:latin typeface="Corbel" pitchFamily="34" charset="0"/>
              </a:rPr>
              <a:t> and their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respective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datatypes</a:t>
            </a:r>
            <a:r>
              <a:rPr lang="en-IN" sz="2000" dirty="0">
                <a:latin typeface="Corbel" pitchFamily="34" charset="0"/>
              </a:rPr>
              <a:t> is called a </a:t>
            </a:r>
            <a:r>
              <a:rPr lang="en-IN" sz="2000" b="1" u="sng" dirty="0">
                <a:solidFill>
                  <a:srgbClr val="00B050"/>
                </a:solidFill>
                <a:latin typeface="Corbel" pitchFamily="34" charset="0"/>
              </a:rPr>
              <a:t>database schema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 Little Bit About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Migrations</a:t>
            </a:r>
            <a:r>
              <a:rPr lang="en-US" sz="2800" b="1" dirty="0">
                <a:latin typeface="Corbel" pitchFamily="34" charset="0"/>
              </a:rPr>
              <a:t> Warning!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All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database systems </a:t>
            </a:r>
            <a:r>
              <a:rPr lang="en-IN" sz="2400" dirty="0">
                <a:latin typeface="Corbel" pitchFamily="34" charset="0"/>
              </a:rPr>
              <a:t>supported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use the language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SQL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SQL</a:t>
            </a:r>
            <a:r>
              <a:rPr lang="en-IN" sz="2000" dirty="0">
                <a:latin typeface="Corbel" pitchFamily="34" charset="0"/>
              </a:rPr>
              <a:t> stands for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Structured Query Language </a:t>
            </a:r>
            <a:r>
              <a:rPr lang="en-IN" sz="2000" dirty="0">
                <a:latin typeface="Corbel" pitchFamily="34" charset="0"/>
              </a:rPr>
              <a:t>and is used to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read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update</a:t>
            </a:r>
            <a:r>
              <a:rPr lang="en-IN" sz="2000" dirty="0"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delete</a:t>
            </a:r>
            <a:r>
              <a:rPr lang="en-IN" sz="2000" dirty="0">
                <a:latin typeface="Corbel" pitchFamily="34" charset="0"/>
              </a:rPr>
              <a:t> data in a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relational database</a:t>
            </a:r>
            <a:r>
              <a:rPr lang="en-IN" sz="2000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SQL</a:t>
            </a:r>
            <a:r>
              <a:rPr lang="en-IN" sz="2000" dirty="0">
                <a:latin typeface="Corbel" pitchFamily="34" charset="0"/>
              </a:rPr>
              <a:t> is also used to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IN" sz="2000" dirty="0">
                <a:latin typeface="Corbel" pitchFamily="34" charset="0"/>
              </a:rPr>
              <a:t>, and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delete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database tables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themselves.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But working directly with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SQL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can be quite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cumbersome</a:t>
            </a:r>
            <a:r>
              <a:rPr lang="en-IN" sz="2000" dirty="0">
                <a:latin typeface="Corbel" pitchFamily="34" charset="0"/>
              </a:rPr>
              <a:t>, so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make</a:t>
            </a:r>
            <a:r>
              <a:rPr lang="en-IN" sz="2000" dirty="0">
                <a:latin typeface="Corbel" pitchFamily="34" charset="0"/>
              </a:rPr>
              <a:t> our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life easier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dirty="0">
                <a:latin typeface="Corbel" pitchFamily="34" charset="0"/>
              </a:rPr>
              <a:t> comes with an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object-relational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mapper</a:t>
            </a:r>
            <a:r>
              <a:rPr lang="en-IN" sz="2000" dirty="0">
                <a:latin typeface="Corbel" pitchFamily="34" charset="0"/>
              </a:rPr>
              <a:t>, or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ORM</a:t>
            </a:r>
            <a:r>
              <a:rPr lang="en-IN" sz="2000" dirty="0">
                <a:latin typeface="Corbel" pitchFamily="34" charset="0"/>
              </a:rPr>
              <a:t> for short. </a:t>
            </a:r>
          </a:p>
          <a:p>
            <a:pPr lvl="1" fontAlgn="base"/>
            <a:endParaRPr lang="en-IN" sz="2000" dirty="0"/>
          </a:p>
          <a:p>
            <a:pPr fontAlgn="base"/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 Little Bit About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Migrations </a:t>
            </a:r>
            <a:r>
              <a:rPr lang="en-US" sz="2800" b="1" dirty="0">
                <a:latin typeface="Corbel" pitchFamily="34" charset="0"/>
              </a:rPr>
              <a:t>Warning!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ORM</a:t>
            </a:r>
            <a:r>
              <a:rPr lang="en-IN" sz="2000" dirty="0">
                <a:latin typeface="Corbel" pitchFamily="34" charset="0"/>
              </a:rPr>
              <a:t> maps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relational database </a:t>
            </a:r>
            <a:r>
              <a:rPr lang="en-IN" sz="2000" dirty="0">
                <a:latin typeface="Corbel" pitchFamily="34" charset="0"/>
              </a:rPr>
              <a:t>to the world of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object oriented programming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.</a:t>
            </a:r>
            <a:r>
              <a:rPr lang="en-IN" sz="2000" dirty="0">
                <a:latin typeface="Corbel" pitchFamily="34" charset="0"/>
              </a:rPr>
              <a:t> Instead of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defining database tables </a:t>
            </a:r>
            <a:r>
              <a:rPr lang="en-IN" sz="2000" dirty="0">
                <a:latin typeface="Corbel" pitchFamily="34" charset="0"/>
              </a:rPr>
              <a:t>in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SQL</a:t>
            </a:r>
            <a:r>
              <a:rPr lang="en-IN" sz="2000" dirty="0">
                <a:latin typeface="Corbel" pitchFamily="34" charset="0"/>
              </a:rPr>
              <a:t>, we write 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models</a:t>
            </a:r>
            <a:r>
              <a:rPr lang="en-IN" sz="2000" dirty="0">
                <a:latin typeface="Corbel" pitchFamily="34" charset="0"/>
              </a:rPr>
              <a:t> in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000" dirty="0">
                <a:latin typeface="Corbel" pitchFamily="34" charset="0"/>
              </a:rPr>
              <a:t>. 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Our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IN" sz="2000" dirty="0">
                <a:latin typeface="Corbel" pitchFamily="34" charset="0"/>
              </a:rPr>
              <a:t> define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database fields</a:t>
            </a:r>
            <a:r>
              <a:rPr lang="en-IN" sz="2000" dirty="0">
                <a:latin typeface="Corbel" pitchFamily="34" charset="0"/>
              </a:rPr>
              <a:t>, which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correspond to the columns </a:t>
            </a:r>
            <a:r>
              <a:rPr lang="en-IN" sz="2000" dirty="0">
                <a:latin typeface="Corbel" pitchFamily="34" charset="0"/>
              </a:rPr>
              <a:t>in their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database tables</a:t>
            </a:r>
            <a:r>
              <a:rPr lang="en-IN" sz="2000" dirty="0">
                <a:latin typeface="Corbel" pitchFamily="34" charset="0"/>
              </a:rPr>
              <a:t>.</a:t>
            </a:r>
          </a:p>
          <a:p>
            <a:pPr lvl="1"/>
            <a:endParaRPr lang="en-US" sz="2000" dirty="0">
              <a:latin typeface="Corbel" pitchFamily="34" charset="0"/>
            </a:endParaRPr>
          </a:p>
          <a:p>
            <a:pPr lvl="1"/>
            <a:r>
              <a:rPr lang="en-US" sz="2000" dirty="0">
                <a:latin typeface="Corbel" pitchFamily="34" charset="0"/>
              </a:rPr>
              <a:t>Finally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000" dirty="0"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converts</a:t>
            </a:r>
            <a:r>
              <a:rPr lang="en-US" sz="2000" dirty="0">
                <a:latin typeface="Corbel" pitchFamily="34" charset="0"/>
              </a:rPr>
              <a:t> our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US" sz="2000" dirty="0">
                <a:latin typeface="Corbel" pitchFamily="34" charset="0"/>
              </a:rPr>
              <a:t> into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database tables </a:t>
            </a:r>
            <a:r>
              <a:rPr lang="en-US" sz="2000" dirty="0">
                <a:latin typeface="Corbel" pitchFamily="34" charset="0"/>
              </a:rPr>
              <a:t>and this is called </a:t>
            </a:r>
            <a:r>
              <a:rPr lang="en-US" sz="2000" b="1" u="sng" dirty="0">
                <a:solidFill>
                  <a:srgbClr val="00B050"/>
                </a:solidFill>
                <a:latin typeface="Corbel" pitchFamily="34" charset="0"/>
              </a:rPr>
              <a:t>migrations</a:t>
            </a:r>
            <a:r>
              <a:rPr lang="en-US" sz="2000" u="sng" dirty="0">
                <a:latin typeface="Corbel" pitchFamily="34" charset="0"/>
              </a:rPr>
              <a:t>.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Additionally</a:t>
            </a:r>
            <a:r>
              <a:rPr lang="en-IN" sz="2000" dirty="0">
                <a:latin typeface="Corbel" pitchFamily="34" charset="0"/>
              </a:rPr>
              <a:t>, whenever we make a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change to our models</a:t>
            </a:r>
            <a:r>
              <a:rPr lang="en-IN" sz="2000" dirty="0">
                <a:latin typeface="Corbel" pitchFamily="34" charset="0"/>
              </a:rPr>
              <a:t>, like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adding a field</a:t>
            </a:r>
            <a:r>
              <a:rPr lang="en-IN" sz="2000" dirty="0">
                <a:latin typeface="Corbel" pitchFamily="34" charset="0"/>
              </a:rPr>
              <a:t>,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IN" sz="2000" dirty="0">
                <a:latin typeface="Corbel" pitchFamily="34" charset="0"/>
              </a:rPr>
              <a:t> has to be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changed too</a:t>
            </a:r>
            <a:r>
              <a:rPr lang="en-IN" sz="2000" dirty="0">
                <a:latin typeface="Corbel" pitchFamily="34" charset="0"/>
              </a:rPr>
              <a:t>.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Migrations</a:t>
            </a:r>
            <a:r>
              <a:rPr lang="en-IN" sz="2000" dirty="0">
                <a:latin typeface="Corbel" pitchFamily="34" charset="0"/>
              </a:rPr>
              <a:t> handle that as well.</a:t>
            </a:r>
          </a:p>
          <a:p>
            <a:pPr lvl="1"/>
            <a:endParaRPr lang="en-US" sz="2000" dirty="0">
              <a:latin typeface="Corbel" pitchFamily="34" charset="0"/>
            </a:endParaRPr>
          </a:p>
          <a:p>
            <a:pPr lvl="1"/>
            <a:r>
              <a:rPr lang="en-US" sz="2000" dirty="0">
                <a:latin typeface="Corbel" pitchFamily="34" charset="0"/>
              </a:rPr>
              <a:t>We will discuss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migrations</a:t>
            </a:r>
            <a:r>
              <a:rPr lang="en-US" sz="2000" dirty="0">
                <a:latin typeface="Corbel" pitchFamily="34" charset="0"/>
              </a:rPr>
              <a:t> when we will learn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US" sz="2000" dirty="0">
                <a:latin typeface="Corbel" pitchFamily="34" charset="0"/>
              </a:rPr>
              <a:t> in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IN" sz="19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Starting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IN" sz="2400" dirty="0">
                <a:latin typeface="Corbel" pitchFamily="34" charset="0"/>
              </a:rPr>
              <a:t> we’ve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take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first step</a:t>
            </a:r>
            <a:r>
              <a:rPr lang="en-IN" sz="2400" dirty="0">
                <a:latin typeface="Corbel" pitchFamily="34" charset="0"/>
              </a:rPr>
              <a:t> in developing a </a:t>
            </a:r>
            <a:r>
              <a:rPr lang="en-IN" sz="2400" b="1" i="1" dirty="0" err="1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IN" sz="2400" b="1" i="1" dirty="0">
                <a:solidFill>
                  <a:srgbClr val="00B050"/>
                </a:solidFill>
                <a:latin typeface="Corbel" pitchFamily="34" charset="0"/>
              </a:rPr>
              <a:t> application </a:t>
            </a:r>
            <a:r>
              <a:rPr lang="en-IN" sz="2400" dirty="0">
                <a:latin typeface="Corbel" pitchFamily="34" charset="0"/>
              </a:rPr>
              <a:t>by creating a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project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 that 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must have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very clear understanding </a:t>
            </a:r>
            <a:r>
              <a:rPr lang="en-IN" sz="2400" dirty="0">
                <a:latin typeface="Corbel" pitchFamily="34" charset="0"/>
              </a:rPr>
              <a:t>about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2 terms </a:t>
            </a:r>
            <a:r>
              <a:rPr lang="en-IN" sz="2400" dirty="0">
                <a:latin typeface="Corbel" pitchFamily="34" charset="0"/>
              </a:rPr>
              <a:t>which are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App </a:t>
            </a:r>
            <a:r>
              <a:rPr lang="en-IN" sz="2400" dirty="0"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beginners</a:t>
            </a:r>
            <a:r>
              <a:rPr lang="en-IN" sz="2400" dirty="0">
                <a:latin typeface="Corbel" pitchFamily="34" charset="0"/>
              </a:rPr>
              <a:t> find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very confusing </a:t>
            </a: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3000" b="1" dirty="0">
                <a:latin typeface="Corbel" pitchFamily="34" charset="0"/>
              </a:rPr>
              <a:t>V/s </a:t>
            </a:r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3000" b="1" dirty="0">
                <a:latin typeface="Corbel" pitchFamily="34" charset="0"/>
              </a:rPr>
              <a:t>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refers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entire website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it’s parts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 app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refer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s</a:t>
            </a:r>
            <a:r>
              <a:rPr lang="en-IN" sz="2400" dirty="0">
                <a:latin typeface="Corbel" pitchFamily="34" charset="0"/>
              </a:rPr>
              <a:t> to 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submodule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project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3000" b="1" dirty="0">
                <a:latin typeface="Corbel" pitchFamily="34" charset="0"/>
              </a:rPr>
              <a:t>V/s </a:t>
            </a:r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3000" b="1" dirty="0">
                <a:latin typeface="Corbel" pitchFamily="34" charset="0"/>
              </a:rPr>
              <a:t>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IN" sz="2400" dirty="0">
                <a:latin typeface="Corbel" pitchFamily="34" charset="0"/>
              </a:rPr>
              <a:t>, let us consider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Facebook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terms of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, the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entire </a:t>
            </a:r>
            <a:r>
              <a:rPr lang="en-IN" sz="2400" b="1" u="sng" dirty="0" err="1">
                <a:solidFill>
                  <a:srgbClr val="00B050"/>
                </a:solidFill>
                <a:latin typeface="Corbel" pitchFamily="34" charset="0"/>
              </a:rPr>
              <a:t>Facebook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 website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, while the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individual components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Facebook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website </a:t>
            </a:r>
            <a:r>
              <a:rPr lang="en-IN" sz="2400" dirty="0">
                <a:latin typeface="Corbel" pitchFamily="34" charset="0"/>
              </a:rPr>
              <a:t>which offer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different functionalities </a:t>
            </a:r>
            <a:r>
              <a:rPr lang="en-IN" sz="2400" dirty="0">
                <a:latin typeface="Corbel" pitchFamily="34" charset="0"/>
              </a:rPr>
              <a:t>like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login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post uploading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account settings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time line </a:t>
            </a:r>
            <a:r>
              <a:rPr lang="en-IN" sz="2400" dirty="0">
                <a:latin typeface="Corbel" pitchFamily="34" charset="0"/>
              </a:rPr>
              <a:t>etc are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apps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we can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say</a:t>
            </a:r>
            <a:r>
              <a:rPr lang="en-US" sz="2400" dirty="0">
                <a:latin typeface="Corbel" pitchFamily="34" charset="0"/>
              </a:rPr>
              <a:t> that a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composed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more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apps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3000" b="1" dirty="0">
                <a:latin typeface="Corbel" pitchFamily="34" charset="0"/>
              </a:rPr>
              <a:t>V/s </a:t>
            </a:r>
            <a:r>
              <a:rPr lang="en-US" sz="3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3000" b="1" dirty="0">
                <a:latin typeface="Corbel" pitchFamily="34" charset="0"/>
              </a:rPr>
              <a:t>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ailway-enquiry-syste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a new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IN" sz="2400" dirty="0">
                <a:latin typeface="Corbel" pitchFamily="34" charset="0"/>
              </a:rPr>
              <a:t>we’ll be using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special command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auto-generate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folders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files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that make up a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 wr</a:t>
            </a:r>
            <a:r>
              <a:rPr lang="en-IN" sz="2400" dirty="0">
                <a:latin typeface="Corbel" pitchFamily="34" charset="0"/>
              </a:rPr>
              <a:t>iting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command </a:t>
            </a:r>
            <a:r>
              <a:rPr lang="en-IN" sz="2400" dirty="0">
                <a:latin typeface="Corbel" pitchFamily="34" charset="0"/>
              </a:rPr>
              <a:t>make sure you are in your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projects folder</a:t>
            </a:r>
            <a:r>
              <a:rPr lang="en-IN" sz="2400" dirty="0">
                <a:latin typeface="Corbel" pitchFamily="34" charset="0"/>
              </a:rPr>
              <a:t>( in our case it was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d:\djangoexamples\myfirstproject</a:t>
            </a:r>
            <a:r>
              <a:rPr lang="en-IN" sz="2400" dirty="0">
                <a:latin typeface="Corbel" pitchFamily="34" charset="0"/>
              </a:rPr>
              <a:t>) and running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400" dirty="0">
                <a:latin typeface="Corbel" pitchFamily="34" charset="0"/>
              </a:rPr>
              <a:t>( in our case it was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myenv</a:t>
            </a:r>
            <a:r>
              <a:rPr lang="en-IN" sz="2400" dirty="0">
                <a:latin typeface="Corbel" pitchFamily="34" charset="0"/>
              </a:rPr>
              <a:t>)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1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50331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IN" sz="2400" dirty="0">
                <a:latin typeface="Corbel" pitchFamily="34" charset="0"/>
              </a:rPr>
              <a:t> we have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activated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task </a:t>
            </a:r>
            <a:r>
              <a:rPr lang="en-IN" sz="2400" dirty="0">
                <a:latin typeface="Corbel" pitchFamily="34" charset="0"/>
              </a:rPr>
              <a:t>is to create the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sz="2400" dirty="0">
                <a:latin typeface="Corbel" pitchFamily="34" charset="0"/>
              </a:rPr>
              <a:t>, which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done</a:t>
            </a:r>
            <a:r>
              <a:rPr lang="en-IN" sz="2400" dirty="0">
                <a:latin typeface="Corbel" pitchFamily="34" charset="0"/>
              </a:rPr>
              <a:t> using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following command:</a:t>
            </a:r>
          </a:p>
          <a:p>
            <a:pPr lvl="1" fontAlgn="base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djangoprojectname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dirty="0">
                <a:latin typeface="Corbel" pitchFamily="34" charset="0"/>
              </a:rPr>
              <a:t>where </a:t>
            </a:r>
            <a:r>
              <a:rPr lang="en-IN" sz="2400" b="1" i="1" dirty="0" err="1">
                <a:solidFill>
                  <a:srgbClr val="7030A0"/>
                </a:solidFill>
                <a:latin typeface="Corbel" pitchFamily="34" charset="0"/>
              </a:rPr>
              <a:t>djangoprojectname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is the name of our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For example:</a:t>
            </a:r>
          </a:p>
          <a:p>
            <a:pPr lvl="1" fontAlgn="base"/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first_project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3851</TotalTime>
  <Words>1212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Starting A Django Project</vt:lpstr>
      <vt:lpstr>Django App V/s Django Project ?</vt:lpstr>
      <vt:lpstr>Django App V/s Django Project ?</vt:lpstr>
      <vt:lpstr>Django App V/s Django Project ?</vt:lpstr>
      <vt:lpstr>Creating A Django Project</vt:lpstr>
      <vt:lpstr>Creating A Django Project</vt:lpstr>
      <vt:lpstr>Creating A Django Project</vt:lpstr>
      <vt:lpstr>Creating A Django Project</vt:lpstr>
      <vt:lpstr>Creating A Django Project</vt:lpstr>
      <vt:lpstr>Details Of Folder/File Structure</vt:lpstr>
      <vt:lpstr>Details Of Folder/File Structure</vt:lpstr>
      <vt:lpstr>Details Of Folder/File Structure</vt:lpstr>
      <vt:lpstr>Running The Django Project</vt:lpstr>
      <vt:lpstr>Running The Django Project</vt:lpstr>
      <vt:lpstr>Running The Django Project</vt:lpstr>
      <vt:lpstr>Running The Django Project</vt:lpstr>
      <vt:lpstr>Running The Django Project</vt:lpstr>
      <vt:lpstr>A Little Bit About  Migrations Warning!</vt:lpstr>
      <vt:lpstr>A Little Bit About  Migrations Warning!</vt:lpstr>
      <vt:lpstr>A Little Bit About  Migrations Warning!</vt:lpstr>
      <vt:lpstr>A Little Bit About  Migrations Warning!</vt:lpstr>
      <vt:lpstr>A Little Bit About  Migrations Warning!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318</cp:revision>
  <dcterms:created xsi:type="dcterms:W3CDTF">2015-12-21T13:46:48Z</dcterms:created>
  <dcterms:modified xsi:type="dcterms:W3CDTF">2022-05-03T15:32:35Z</dcterms:modified>
</cp:coreProperties>
</file>