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1"/>
  </p:notesMasterIdLst>
  <p:sldIdLst>
    <p:sldId id="256" r:id="rId2"/>
    <p:sldId id="257" r:id="rId3"/>
    <p:sldId id="476" r:id="rId4"/>
    <p:sldId id="477" r:id="rId5"/>
    <p:sldId id="478" r:id="rId6"/>
    <p:sldId id="480" r:id="rId7"/>
    <p:sldId id="479" r:id="rId8"/>
    <p:sldId id="481" r:id="rId9"/>
    <p:sldId id="482" r:id="rId10"/>
    <p:sldId id="483" r:id="rId11"/>
    <p:sldId id="485" r:id="rId12"/>
    <p:sldId id="484" r:id="rId13"/>
    <p:sldId id="486" r:id="rId14"/>
    <p:sldId id="487" r:id="rId15"/>
    <p:sldId id="488" r:id="rId16"/>
    <p:sldId id="489" r:id="rId17"/>
    <p:sldId id="490" r:id="rId18"/>
    <p:sldId id="491" r:id="rId19"/>
    <p:sldId id="49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03" autoAdjust="0"/>
    <p:restoredTop sz="94660"/>
  </p:normalViewPr>
  <p:slideViewPr>
    <p:cSldViewPr>
      <p:cViewPr>
        <p:scale>
          <a:sx n="76" d="100"/>
          <a:sy n="76" d="100"/>
        </p:scale>
        <p:origin x="-1812" y="-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13-08-2020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rgbClr val="002060"/>
                </a:solidFill>
                <a:latin typeface="Corbel" pitchFamily="34" charset="0"/>
              </a:rPr>
              <a:t>FULL STACK WEB DEVELOPMENT WITH DJANGO</a:t>
            </a:r>
          </a:p>
          <a:p>
            <a:r>
              <a:rPr lang="en-US" sz="3200" dirty="0" smtClean="0">
                <a:solidFill>
                  <a:srgbClr val="FF0000"/>
                </a:solidFill>
                <a:latin typeface="Corbel" pitchFamily="34" charset="0"/>
              </a:rPr>
              <a:t>Lecture 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72716" y="357166"/>
            <a:ext cx="2085111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645" y="189349"/>
            <a:ext cx="2545155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Environment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 smtClean="0">
                <a:latin typeface="Corbel" pitchFamily="34" charset="0"/>
              </a:rPr>
              <a:t>Now select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Run Terminal: New Terminal</a:t>
            </a:r>
            <a:r>
              <a:rPr lang="en-IN" sz="2000" dirty="0" smtClean="0">
                <a:latin typeface="Corbel" pitchFamily="34" charset="0"/>
              </a:rPr>
              <a:t> (</a:t>
            </a:r>
            <a:r>
              <a:rPr lang="en-IN" sz="2000" dirty="0" err="1" smtClean="0">
                <a:latin typeface="Corbel" pitchFamily="34" charset="0"/>
              </a:rPr>
              <a:t>Ctrl+Shift</a:t>
            </a:r>
            <a:r>
              <a:rPr lang="en-IN" sz="2000" dirty="0" smtClean="0">
                <a:latin typeface="Corbel" pitchFamily="34" charset="0"/>
              </a:rPr>
              <a:t>+`) from the </a:t>
            </a:r>
            <a:r>
              <a:rPr lang="en-IN" sz="2000" b="1" smtClean="0">
                <a:solidFill>
                  <a:srgbClr val="00B050"/>
                </a:solidFill>
                <a:latin typeface="Corbel" pitchFamily="34" charset="0"/>
              </a:rPr>
              <a:t>menu bar</a:t>
            </a:r>
            <a:r>
              <a:rPr lang="en-IN" sz="2000" smtClean="0">
                <a:latin typeface="Corbel" pitchFamily="34" charset="0"/>
              </a:rPr>
              <a:t>, </a:t>
            </a:r>
            <a:r>
              <a:rPr lang="en-IN" sz="2000" dirty="0" smtClean="0">
                <a:latin typeface="Corbel" pitchFamily="34" charset="0"/>
              </a:rPr>
              <a:t>which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creates a terminal </a:t>
            </a:r>
            <a:r>
              <a:rPr lang="en-IN" sz="2000" dirty="0" smtClean="0">
                <a:latin typeface="Corbel" pitchFamily="34" charset="0"/>
              </a:rPr>
              <a:t>and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automatically activates the virtual environment </a:t>
            </a:r>
            <a:r>
              <a:rPr lang="en-IN" sz="2000" dirty="0" smtClean="0">
                <a:latin typeface="Corbel" pitchFamily="34" charset="0"/>
              </a:rPr>
              <a:t>by running its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activation script.</a:t>
            </a: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Environment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428736"/>
            <a:ext cx="8786874" cy="525768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Environment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 smtClean="0">
                <a:latin typeface="Corbel" pitchFamily="34" charset="0"/>
              </a:rPr>
              <a:t>Install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000" dirty="0" smtClean="0">
                <a:latin typeface="Corbel" pitchFamily="34" charset="0"/>
              </a:rPr>
              <a:t> in the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IN" sz="2000" dirty="0" smtClean="0">
                <a:latin typeface="Corbel" pitchFamily="34" charset="0"/>
              </a:rPr>
              <a:t>by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running </a:t>
            </a:r>
            <a:r>
              <a:rPr lang="en-IN" sz="2000" dirty="0" smtClean="0">
                <a:latin typeface="Corbel" pitchFamily="34" charset="0"/>
              </a:rPr>
              <a:t>the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following command </a:t>
            </a:r>
            <a:r>
              <a:rPr lang="en-IN" sz="2000" dirty="0" smtClean="0">
                <a:latin typeface="Corbel" pitchFamily="34" charset="0"/>
              </a:rPr>
              <a:t>in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VS Code Terminal</a:t>
            </a:r>
            <a:r>
              <a:rPr lang="en-IN" sz="2000" dirty="0" smtClean="0">
                <a:latin typeface="Corbel" pitchFamily="34" charset="0"/>
              </a:rPr>
              <a:t>:</a:t>
            </a:r>
            <a:endParaRPr lang="en-US" sz="2000" dirty="0" smtClean="0">
              <a:latin typeface="Corbel" pitchFamily="34" charset="0"/>
            </a:endParaRPr>
          </a:p>
          <a:p>
            <a:pPr lvl="2" fontAlgn="base"/>
            <a:endParaRPr lang="en-IN" sz="1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2" fontAlgn="base"/>
            <a:endParaRPr lang="en-IN" sz="1800" b="1" dirty="0" smtClean="0">
              <a:solidFill>
                <a:srgbClr val="00B050"/>
              </a:solidFill>
              <a:latin typeface="Corbel" pitchFamily="34" charset="0"/>
            </a:endParaRPr>
          </a:p>
          <a:p>
            <a:pPr lvl="2" fontAlgn="base"/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pip install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endParaRPr lang="en-IN" sz="18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endParaRPr lang="en-US" sz="2000" dirty="0" smtClean="0"/>
          </a:p>
          <a:p>
            <a:pPr lvl="1" fontAlgn="base"/>
            <a:endParaRPr lang="en-US" sz="2000" dirty="0" smtClean="0"/>
          </a:p>
          <a:p>
            <a:pPr lvl="1" fontAlgn="base">
              <a:buNone/>
            </a:pPr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Environment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en-US" sz="2000" dirty="0" smtClean="0"/>
          </a:p>
          <a:p>
            <a:pPr lvl="1" fontAlgn="base"/>
            <a:endParaRPr lang="en-US" sz="2000" dirty="0" smtClean="0"/>
          </a:p>
          <a:p>
            <a:pPr lvl="1" fontAlgn="base">
              <a:buNone/>
            </a:pPr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Environment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We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now have </a:t>
            </a:r>
            <a:r>
              <a:rPr lang="en-IN" sz="2400" dirty="0" smtClean="0">
                <a:latin typeface="Corbel" pitchFamily="34" charset="0"/>
              </a:rPr>
              <a:t>a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self-contained environment </a:t>
            </a:r>
            <a:r>
              <a:rPr lang="en-IN" sz="2400" dirty="0" smtClean="0">
                <a:latin typeface="Corbel" pitchFamily="34" charset="0"/>
              </a:rPr>
              <a:t>ready for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writing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code. </a:t>
            </a: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endParaRPr lang="en-IN" sz="2400" dirty="0" smtClean="0">
              <a:latin typeface="Corbel" pitchFamily="34" charset="0"/>
            </a:endParaRPr>
          </a:p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VS Code </a:t>
            </a:r>
            <a:r>
              <a:rPr lang="en-IN" sz="2400" dirty="0" smtClean="0">
                <a:latin typeface="Corbel" pitchFamily="34" charset="0"/>
              </a:rPr>
              <a:t>automatically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activates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environment</a:t>
            </a:r>
            <a:r>
              <a:rPr lang="en-IN" sz="2400" dirty="0" smtClean="0">
                <a:latin typeface="Corbel" pitchFamily="34" charset="0"/>
              </a:rPr>
              <a:t> when you use 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Terminal: New Terminal</a:t>
            </a:r>
            <a:r>
              <a:rPr lang="en-IN" sz="2400" dirty="0" smtClean="0">
                <a:solidFill>
                  <a:srgbClr val="002060"/>
                </a:solidFill>
                <a:latin typeface="Corbel" pitchFamily="34" charset="0"/>
              </a:rPr>
              <a:t>.</a:t>
            </a:r>
            <a:endParaRPr lang="en-US" sz="2400" dirty="0" smtClean="0">
              <a:solidFill>
                <a:srgbClr val="00206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Project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dirty="0" smtClean="0">
                <a:latin typeface="Corbel" pitchFamily="34" charset="0"/>
              </a:rPr>
              <a:t>Now the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next task </a:t>
            </a:r>
            <a:r>
              <a:rPr lang="en-IN" sz="2400" dirty="0" smtClean="0">
                <a:latin typeface="Corbel" pitchFamily="34" charset="0"/>
              </a:rPr>
              <a:t>is to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IN" sz="2400" dirty="0" smtClean="0">
                <a:latin typeface="Corbel" pitchFamily="34" charset="0"/>
              </a:rPr>
              <a:t> the </a:t>
            </a:r>
            <a:r>
              <a:rPr lang="en-IN" sz="2400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project</a:t>
            </a:r>
            <a:r>
              <a:rPr lang="en-IN" sz="2400" dirty="0" smtClean="0">
                <a:latin typeface="Corbel" pitchFamily="34" charset="0"/>
              </a:rPr>
              <a:t>, which is </a:t>
            </a:r>
            <a:r>
              <a:rPr lang="en-IN" sz="2400" b="1" dirty="0" smtClean="0">
                <a:solidFill>
                  <a:srgbClr val="C00000"/>
                </a:solidFill>
                <a:latin typeface="Corbel" pitchFamily="34" charset="0"/>
              </a:rPr>
              <a:t>done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400" dirty="0" smtClean="0">
                <a:latin typeface="Corbel" pitchFamily="34" charset="0"/>
              </a:rPr>
              <a:t>by typing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following command </a:t>
            </a:r>
            <a:r>
              <a:rPr lang="en-IN" sz="2400" dirty="0" smtClean="0">
                <a:latin typeface="Corbel" pitchFamily="34" charset="0"/>
              </a:rPr>
              <a:t>at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VS Code terminal</a:t>
            </a:r>
            <a:r>
              <a:rPr lang="en-IN" sz="2400" dirty="0" smtClean="0">
                <a:latin typeface="Corbel" pitchFamily="34" charset="0"/>
              </a:rPr>
              <a:t>:</a:t>
            </a:r>
          </a:p>
          <a:p>
            <a:pPr lvl="1" fontAlgn="base"/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-admin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startproject</a:t>
            </a: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endParaRPr lang="en-US" sz="2000" dirty="0" smtClean="0">
              <a:latin typeface="Corbel" pitchFamily="34" charset="0"/>
            </a:endParaRPr>
          </a:p>
          <a:p>
            <a:pPr lvl="1" fontAlgn="base"/>
            <a:endParaRPr lang="en-US" sz="2000" dirty="0" smtClean="0">
              <a:latin typeface="Corbel" pitchFamily="34" charset="0"/>
            </a:endParaRPr>
          </a:p>
          <a:p>
            <a:pPr lvl="1" fontAlgn="base"/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Doing this </a:t>
            </a:r>
            <a:r>
              <a:rPr lang="en-US" sz="2000" dirty="0" smtClean="0">
                <a:latin typeface="Corbel" pitchFamily="34" charset="0"/>
              </a:rPr>
              <a:t>will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generate</a:t>
            </a:r>
            <a:r>
              <a:rPr lang="en-US" sz="2000" dirty="0" smtClean="0">
                <a:latin typeface="Corbel" pitchFamily="34" charset="0"/>
              </a:rPr>
              <a:t> the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same file/folder structure</a:t>
            </a:r>
            <a:r>
              <a:rPr lang="en-US" sz="2000" dirty="0" smtClean="0">
                <a:latin typeface="Corbel" pitchFamily="34" charset="0"/>
              </a:rPr>
              <a:t> as we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saw before </a:t>
            </a:r>
            <a:endParaRPr lang="en-IN" sz="20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IN" sz="19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fontAlgn="base">
              <a:buNone/>
            </a:pPr>
            <a:endParaRPr lang="en-US" sz="2400" dirty="0" smtClean="0">
              <a:latin typeface="Corbel" pitchFamily="34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Project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>
              <a:buNone/>
            </a:pPr>
            <a:endParaRPr lang="en-US" sz="2000" dirty="0" smtClean="0"/>
          </a:p>
          <a:p>
            <a:pPr lvl="1" fontAlgn="base"/>
            <a:endParaRPr lang="en-US" sz="2000" dirty="0" smtClean="0"/>
          </a:p>
          <a:p>
            <a:pPr lvl="1" fontAlgn="base">
              <a:buNone/>
            </a:pPr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55007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Project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 smtClean="0">
                <a:latin typeface="Corbel" pitchFamily="34" charset="0"/>
              </a:rPr>
              <a:t>To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verify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0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project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go to </a:t>
            </a:r>
            <a:r>
              <a:rPr lang="en-IN" sz="2000" dirty="0" smtClean="0">
                <a:latin typeface="Corbel" pitchFamily="34" charset="0"/>
              </a:rPr>
              <a:t>the folder 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demoproject</a:t>
            </a:r>
            <a:r>
              <a:rPr lang="en-IN" sz="2000" dirty="0" smtClean="0">
                <a:latin typeface="Corbel" pitchFamily="34" charset="0"/>
              </a:rPr>
              <a:t> by using </a:t>
            </a:r>
            <a:r>
              <a:rPr lang="en-IN" sz="2000" b="1" dirty="0" err="1" smtClean="0">
                <a:solidFill>
                  <a:srgbClr val="002060"/>
                </a:solidFill>
                <a:latin typeface="Corbel" pitchFamily="34" charset="0"/>
              </a:rPr>
              <a:t>cd</a:t>
            </a:r>
            <a:r>
              <a:rPr lang="en-IN" sz="2000" dirty="0" smtClean="0">
                <a:solidFill>
                  <a:srgbClr val="002060"/>
                </a:solidFill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command</a:t>
            </a:r>
            <a:r>
              <a:rPr lang="en-IN" sz="2000" dirty="0" smtClean="0">
                <a:latin typeface="Corbel" pitchFamily="34" charset="0"/>
              </a:rPr>
              <a:t> and type the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runserver</a:t>
            </a:r>
            <a:r>
              <a:rPr lang="en-IN" sz="2000" dirty="0" smtClean="0">
                <a:latin typeface="Corbel" pitchFamily="34" charset="0"/>
              </a:rPr>
              <a:t> command in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VS Code terminal 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2" fontAlgn="base"/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cd</a:t>
            </a:r>
            <a:r>
              <a:rPr lang="en-US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 </a:t>
            </a:r>
            <a:r>
              <a:rPr lang="en-US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demoproject</a:t>
            </a:r>
            <a:endParaRPr lang="en-IN" sz="18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2" fontAlgn="base"/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manage.py </a:t>
            </a:r>
            <a:r>
              <a:rPr lang="en-IN" sz="18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runserver</a:t>
            </a:r>
            <a:r>
              <a:rPr lang="en-IN" sz="18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. </a:t>
            </a:r>
          </a:p>
          <a:p>
            <a:pPr lvl="1" fontAlgn="base"/>
            <a:endParaRPr lang="en-IN" sz="1900" dirty="0" smtClean="0">
              <a:latin typeface="Corbel" pitchFamily="34" charset="0"/>
            </a:endParaRPr>
          </a:p>
          <a:p>
            <a:pPr lvl="1" fontAlgn="base"/>
            <a:r>
              <a:rPr lang="en-IN" sz="2000" dirty="0" smtClean="0">
                <a:latin typeface="Corbel" pitchFamily="34" charset="0"/>
              </a:rPr>
              <a:t>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server</a:t>
            </a:r>
            <a:r>
              <a:rPr lang="en-IN" sz="2000" dirty="0" smtClean="0">
                <a:latin typeface="Corbel" pitchFamily="34" charset="0"/>
              </a:rPr>
              <a:t> runs on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default port 8000</a:t>
            </a:r>
            <a:r>
              <a:rPr lang="en-IN" sz="2000" dirty="0" smtClean="0">
                <a:latin typeface="Corbel" pitchFamily="34" charset="0"/>
              </a:rPr>
              <a:t>, and </a:t>
            </a:r>
            <a:r>
              <a:rPr lang="en-IN" sz="2000" b="1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we’llsee</a:t>
            </a:r>
            <a:r>
              <a:rPr lang="en-IN" sz="2000" dirty="0" smtClean="0">
                <a:latin typeface="Corbel" pitchFamily="34" charset="0"/>
              </a:rPr>
              <a:t>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output</a:t>
            </a:r>
            <a:r>
              <a:rPr lang="en-IN" sz="2000" dirty="0" smtClean="0">
                <a:latin typeface="Corbel" pitchFamily="34" charset="0"/>
              </a:rPr>
              <a:t> like the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following output </a:t>
            </a:r>
            <a:r>
              <a:rPr lang="en-IN" sz="2000" dirty="0" smtClean="0">
                <a:latin typeface="Corbel" pitchFamily="34" charset="0"/>
              </a:rPr>
              <a:t>in the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terminal window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: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286256"/>
            <a:ext cx="8858312" cy="25717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Project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Ctrl+click</a:t>
            </a:r>
            <a:r>
              <a:rPr lang="en-IN" sz="2000" dirty="0" smtClean="0">
                <a:latin typeface="Corbel" pitchFamily="34" charset="0"/>
              </a:rPr>
              <a:t> the 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http://127.0.0.1:8000/</a:t>
            </a:r>
            <a:r>
              <a:rPr lang="en-IN" sz="2000" dirty="0" smtClean="0">
                <a:latin typeface="Corbel" pitchFamily="34" charset="0"/>
              </a:rPr>
              <a:t> 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URL</a:t>
            </a:r>
            <a:r>
              <a:rPr lang="en-IN" sz="2000" dirty="0" smtClean="0">
                <a:latin typeface="Corbel" pitchFamily="34" charset="0"/>
              </a:rPr>
              <a:t> in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terminal output window </a:t>
            </a:r>
            <a:r>
              <a:rPr lang="en-IN" sz="2000" dirty="0" smtClean="0">
                <a:latin typeface="Corbel" pitchFamily="34" charset="0"/>
              </a:rPr>
              <a:t>to </a:t>
            </a:r>
            <a:r>
              <a:rPr lang="en-IN" sz="2000" dirty="0" smtClean="0">
                <a:solidFill>
                  <a:srgbClr val="C00000"/>
                </a:solidFill>
                <a:latin typeface="Corbel" pitchFamily="34" charset="0"/>
              </a:rPr>
              <a:t>open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default browser </a:t>
            </a:r>
            <a:r>
              <a:rPr lang="en-IN" sz="2000" dirty="0" smtClean="0">
                <a:latin typeface="Corbel" pitchFamily="34" charset="0"/>
              </a:rPr>
              <a:t>to that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address</a:t>
            </a:r>
            <a:r>
              <a:rPr lang="en-IN" sz="2000" dirty="0" smtClean="0">
                <a:latin typeface="Corbel" pitchFamily="34" charset="0"/>
              </a:rPr>
              <a:t>. If </a:t>
            </a:r>
            <a:r>
              <a:rPr lang="en-IN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000" dirty="0" smtClean="0">
                <a:latin typeface="Corbel" pitchFamily="34" charset="0"/>
              </a:rPr>
              <a:t> is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installed</a:t>
            </a:r>
            <a:r>
              <a:rPr lang="en-IN" sz="2000" dirty="0" smtClean="0">
                <a:latin typeface="Corbel" pitchFamily="34" charset="0"/>
              </a:rPr>
              <a:t> correctly and 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project</a:t>
            </a:r>
            <a:r>
              <a:rPr lang="en-IN" sz="2000" dirty="0" smtClean="0">
                <a:latin typeface="Corbel" pitchFamily="34" charset="0"/>
              </a:rPr>
              <a:t> is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valid,</a:t>
            </a:r>
            <a:r>
              <a:rPr lang="en-IN" sz="2000" dirty="0" smtClean="0">
                <a:latin typeface="Corbel" pitchFamily="34" charset="0"/>
              </a:rPr>
              <a:t> we’ll see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default page </a:t>
            </a:r>
            <a:r>
              <a:rPr lang="en-IN" sz="2000" dirty="0" smtClean="0">
                <a:latin typeface="Corbel" pitchFamily="34" charset="0"/>
              </a:rPr>
              <a:t>shown below.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terminal output window </a:t>
            </a:r>
            <a:r>
              <a:rPr lang="en-IN" sz="2000" dirty="0" smtClean="0">
                <a:latin typeface="Corbel" pitchFamily="34" charset="0"/>
              </a:rPr>
              <a:t>also shows 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server log</a:t>
            </a:r>
            <a:r>
              <a:rPr lang="en-IN" sz="2000" dirty="0" smtClean="0">
                <a:latin typeface="Corbel" pitchFamily="34" charset="0"/>
              </a:rPr>
              <a:t>.</a:t>
            </a:r>
            <a:endParaRPr lang="en-IN" sz="1900" dirty="0" smtClean="0">
              <a:latin typeface="Corbel" pitchFamily="34" charset="0"/>
            </a:endParaRPr>
          </a:p>
          <a:p>
            <a:pPr lvl="1" fontAlgn="base"/>
            <a:endParaRPr lang="en-US" sz="1900" b="1" dirty="0" smtClean="0">
              <a:solidFill>
                <a:srgbClr val="C00000"/>
              </a:solidFill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857496"/>
            <a:ext cx="8858312" cy="40005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Project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 smtClean="0">
                <a:latin typeface="Corbel" pitchFamily="34" charset="0"/>
              </a:rPr>
              <a:t>When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we're done</a:t>
            </a:r>
            <a:r>
              <a:rPr lang="en-IN" sz="2000" dirty="0" smtClean="0">
                <a:latin typeface="Corbel" pitchFamily="34" charset="0"/>
              </a:rPr>
              <a:t>,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close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browser window </a:t>
            </a:r>
            <a:r>
              <a:rPr lang="en-IN" sz="2000" dirty="0" smtClean="0">
                <a:latin typeface="Corbel" pitchFamily="34" charset="0"/>
              </a:rPr>
              <a:t>and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stop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server</a:t>
            </a:r>
            <a:r>
              <a:rPr lang="en-IN" sz="2000" dirty="0" smtClean="0">
                <a:latin typeface="Corbel" pitchFamily="34" charset="0"/>
              </a:rPr>
              <a:t> in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VS Code</a:t>
            </a:r>
            <a:r>
              <a:rPr lang="en-IN" sz="2000" dirty="0" smtClean="0">
                <a:latin typeface="Corbel" pitchFamily="34" charset="0"/>
              </a:rPr>
              <a:t> using </a:t>
            </a:r>
            <a:r>
              <a:rPr lang="en-IN" sz="2000" b="1" dirty="0" err="1" smtClean="0">
                <a:solidFill>
                  <a:srgbClr val="0070C0"/>
                </a:solidFill>
                <a:latin typeface="Corbel" pitchFamily="34" charset="0"/>
              </a:rPr>
              <a:t>Ctrl+C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 </a:t>
            </a:r>
            <a:r>
              <a:rPr lang="en-IN" sz="2000" dirty="0" smtClean="0">
                <a:latin typeface="Corbel" pitchFamily="34" charset="0"/>
              </a:rPr>
              <a:t>as indicated in the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terminal output window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.</a:t>
            </a:r>
            <a:endParaRPr lang="en-US" sz="2000" b="1" dirty="0" smtClean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>
              <a:buNone/>
            </a:pPr>
            <a:endParaRPr lang="en-IN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US" sz="24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22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2285992"/>
            <a:ext cx="8858312" cy="442915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>
                <a:latin typeface="Corbel" pitchFamily="34" charset="0"/>
              </a:rPr>
              <a:t>Today’s Agenda</a:t>
            </a:r>
            <a:endParaRPr lang="en-IN" sz="32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514350" indent="-514350">
              <a:buNone/>
            </a:pPr>
            <a:r>
              <a:rPr lang="en-US" sz="2800" b="1" dirty="0" smtClean="0">
                <a:latin typeface="Corbel" pitchFamily="34" charset="0"/>
              </a:rPr>
              <a:t>Developing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Project Using VS Code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Creating </a:t>
            </a:r>
            <a:r>
              <a:rPr lang="en-US" sz="2400" b="1" dirty="0" err="1" smtClean="0">
                <a:solidFill>
                  <a:srgbClr val="0070C0"/>
                </a:solidFill>
                <a:latin typeface="Corbel" pitchFamily="34" charset="0"/>
              </a:rPr>
              <a:t>Django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 Environment In VS</a:t>
            </a: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Creating </a:t>
            </a:r>
            <a:r>
              <a:rPr lang="en-US" sz="2400" b="1" dirty="0" err="1" smtClean="0">
                <a:solidFill>
                  <a:srgbClr val="00B050"/>
                </a:solidFill>
                <a:latin typeface="Corbel" pitchFamily="34" charset="0"/>
              </a:rPr>
              <a:t>Django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 Project In VS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b="1" dirty="0" smtClean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Running The </a:t>
            </a:r>
            <a:r>
              <a:rPr lang="en-US" sz="2400" b="1" dirty="0" err="1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 Project In VS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514350" indent="-514350">
              <a:buNone/>
            </a:pPr>
            <a:endParaRPr lang="en-US" sz="23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And Running 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err="1" smtClean="0">
                <a:solidFill>
                  <a:srgbClr val="C00000"/>
                </a:solidFill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Project From </a:t>
            </a:r>
            <a:r>
              <a:rPr lang="en-US" sz="2800" b="1" dirty="0" smtClean="0">
                <a:solidFill>
                  <a:srgbClr val="C00000"/>
                </a:solidFill>
                <a:latin typeface="Corbel" pitchFamily="34" charset="0"/>
              </a:rPr>
              <a:t>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Since</a:t>
            </a:r>
            <a:r>
              <a:rPr lang="en-IN" sz="2400" dirty="0" smtClean="0">
                <a:latin typeface="Corbel" pitchFamily="34" charset="0"/>
              </a:rPr>
              <a:t> we will be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using </a:t>
            </a:r>
            <a:r>
              <a:rPr lang="en-IN" sz="2400" dirty="0" smtClean="0">
                <a:latin typeface="Corbel" pitchFamily="34" charset="0"/>
              </a:rPr>
              <a:t>the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VS Code IDE </a:t>
            </a:r>
            <a:r>
              <a:rPr lang="en-IN" sz="2400" dirty="0" smtClean="0">
                <a:latin typeface="Corbel" pitchFamily="34" charset="0"/>
              </a:rPr>
              <a:t>for our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project designing </a:t>
            </a:r>
            <a:r>
              <a:rPr lang="en-IN" sz="2400" dirty="0" smtClean="0">
                <a:latin typeface="Corbel" pitchFamily="34" charset="0"/>
              </a:rPr>
              <a:t>, so we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must learn </a:t>
            </a:r>
            <a:r>
              <a:rPr lang="en-IN" sz="2400" dirty="0" smtClean="0">
                <a:latin typeface="Corbel" pitchFamily="34" charset="0"/>
              </a:rPr>
              <a:t>how to </a:t>
            </a:r>
            <a:r>
              <a:rPr lang="en-IN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set up </a:t>
            </a:r>
            <a:r>
              <a:rPr lang="en-IN" sz="2400" dirty="0" smtClean="0">
                <a:latin typeface="Corbel" pitchFamily="34" charset="0"/>
              </a:rPr>
              <a:t>and use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in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Visual Studio Code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IN" sz="2400" dirty="0" smtClean="0">
                <a:latin typeface="Corbel" pitchFamily="34" charset="0"/>
              </a:rPr>
              <a:t>We will create a </a:t>
            </a:r>
            <a:r>
              <a:rPr lang="en-IN" sz="2400" b="1" dirty="0" err="1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b="1" dirty="0" smtClean="0">
                <a:solidFill>
                  <a:schemeClr val="accent1">
                    <a:lumMod val="50000"/>
                  </a:schemeClr>
                </a:solidFill>
                <a:latin typeface="Corbel" pitchFamily="34" charset="0"/>
              </a:rPr>
              <a:t> Project </a:t>
            </a:r>
            <a:r>
              <a:rPr lang="en-IN" sz="2400" dirty="0" smtClean="0">
                <a:latin typeface="Corbel" pitchFamily="34" charset="0"/>
              </a:rPr>
              <a:t>in the </a:t>
            </a:r>
            <a:r>
              <a:rPr lang="en-IN" sz="2400" b="1" dirty="0" smtClean="0">
                <a:solidFill>
                  <a:srgbClr val="00B050"/>
                </a:solidFill>
                <a:latin typeface="Corbel" pitchFamily="34" charset="0"/>
              </a:rPr>
              <a:t>context</a:t>
            </a:r>
            <a:r>
              <a:rPr lang="en-IN" sz="2400" dirty="0" smtClean="0">
                <a:latin typeface="Corbel" pitchFamily="34" charset="0"/>
              </a:rPr>
              <a:t> of </a:t>
            </a:r>
            <a:r>
              <a:rPr lang="en-IN" sz="2400" b="1" dirty="0" smtClean="0">
                <a:solidFill>
                  <a:srgbClr val="7030A0"/>
                </a:solidFill>
                <a:latin typeface="Corbel" pitchFamily="34" charset="0"/>
              </a:rPr>
              <a:t>Visual Studio Code </a:t>
            </a:r>
            <a:r>
              <a:rPr lang="en-IN" sz="2400" dirty="0" smtClean="0">
                <a:latin typeface="Corbel" pitchFamily="34" charset="0"/>
              </a:rPr>
              <a:t>in </a:t>
            </a:r>
            <a:r>
              <a:rPr lang="en-IN" sz="2400" b="1" dirty="0" smtClean="0">
                <a:solidFill>
                  <a:srgbClr val="0070C0"/>
                </a:solidFill>
                <a:latin typeface="Corbel" pitchFamily="34" charset="0"/>
              </a:rPr>
              <a:t>order</a:t>
            </a:r>
            <a:r>
              <a:rPr lang="en-IN" sz="2400" dirty="0" smtClean="0">
                <a:latin typeface="Corbel" pitchFamily="34" charset="0"/>
              </a:rPr>
              <a:t> to </a:t>
            </a:r>
            <a:r>
              <a:rPr lang="en-IN" sz="2400" b="1" dirty="0" smtClean="0">
                <a:solidFill>
                  <a:schemeClr val="accent1"/>
                </a:solidFill>
                <a:latin typeface="Corbel" pitchFamily="34" charset="0"/>
              </a:rPr>
              <a:t>understand</a:t>
            </a:r>
            <a:r>
              <a:rPr lang="en-IN" sz="2400" dirty="0" smtClean="0">
                <a:latin typeface="Corbel" pitchFamily="34" charset="0"/>
              </a:rPr>
              <a:t> how to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work</a:t>
            </a:r>
            <a:r>
              <a:rPr lang="en-IN" sz="2400" dirty="0" smtClean="0">
                <a:latin typeface="Corbel" pitchFamily="34" charset="0"/>
              </a:rPr>
              <a:t> with </a:t>
            </a:r>
            <a:r>
              <a:rPr lang="en-IN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IN" sz="2400" dirty="0" smtClean="0">
                <a:latin typeface="Corbel" pitchFamily="34" charset="0"/>
              </a:rPr>
              <a:t> in the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VS Code terminal </a:t>
            </a:r>
            <a:r>
              <a:rPr lang="en-IN" sz="2400" dirty="0" smtClean="0">
                <a:latin typeface="Corbel" pitchFamily="34" charset="0"/>
              </a:rPr>
              <a:t>and </a:t>
            </a:r>
            <a:r>
              <a:rPr lang="en-IN" sz="2400" b="1" dirty="0" smtClean="0">
                <a:solidFill>
                  <a:srgbClr val="002060"/>
                </a:solidFill>
                <a:latin typeface="Corbel" pitchFamily="34" charset="0"/>
              </a:rPr>
              <a:t>editor</a:t>
            </a:r>
            <a:r>
              <a:rPr lang="en-IN" sz="2400" dirty="0" smtClean="0">
                <a:latin typeface="Corbel" pitchFamily="34" charset="0"/>
              </a:rPr>
              <a:t>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Before</a:t>
            </a:r>
            <a:r>
              <a:rPr lang="en-US" sz="2400" dirty="0" smtClean="0">
                <a:latin typeface="Corbel" pitchFamily="34" charset="0"/>
              </a:rPr>
              <a:t> moving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further</a:t>
            </a:r>
            <a:r>
              <a:rPr lang="en-US" sz="2400" dirty="0" smtClean="0">
                <a:latin typeface="Corbel" pitchFamily="34" charset="0"/>
              </a:rPr>
              <a:t> , we must </a:t>
            </a:r>
            <a:r>
              <a:rPr lang="en-US" sz="2400" b="1" dirty="0" smtClean="0">
                <a:solidFill>
                  <a:srgbClr val="C00000"/>
                </a:solidFill>
                <a:latin typeface="Corbel" pitchFamily="34" charset="0"/>
              </a:rPr>
              <a:t>install </a:t>
            </a:r>
            <a:r>
              <a:rPr lang="en-US" sz="2400" b="1" dirty="0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Python extension </a:t>
            </a:r>
            <a:r>
              <a:rPr lang="en-US" sz="2400" dirty="0" smtClean="0">
                <a:latin typeface="Corbel" pitchFamily="34" charset="0"/>
              </a:rPr>
              <a:t>for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US" sz="2400" dirty="0" smtClean="0">
                <a:latin typeface="Corbel" pitchFamily="34" charset="0"/>
              </a:rPr>
              <a:t>from the following link:</a:t>
            </a:r>
          </a:p>
          <a:p>
            <a:pPr lvl="1" fontAlgn="base"/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https://marketplace.visualstudio.com/items?itemName=ms-python.python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Environment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>
                <a:latin typeface="Corbel" pitchFamily="34" charset="0"/>
              </a:rPr>
              <a:t>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first step </a:t>
            </a:r>
            <a:r>
              <a:rPr lang="en-US" sz="2400" dirty="0" smtClean="0">
                <a:latin typeface="Corbel" pitchFamily="34" charset="0"/>
              </a:rPr>
              <a:t>as before is to </a:t>
            </a:r>
            <a:r>
              <a:rPr lang="en-US" sz="2400" b="1" dirty="0" smtClean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400" dirty="0" smtClean="0">
                <a:latin typeface="Corbel" pitchFamily="34" charset="0"/>
              </a:rPr>
              <a:t> a </a:t>
            </a:r>
            <a:r>
              <a:rPr lang="en-US" sz="2400" b="1" dirty="0" smtClean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US" sz="2400" dirty="0" smtClean="0">
                <a:latin typeface="Corbel" pitchFamily="34" charset="0"/>
              </a:rPr>
              <a:t>and install </a:t>
            </a:r>
            <a:r>
              <a:rPr lang="en-US" sz="24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Django</a:t>
            </a:r>
            <a:r>
              <a:rPr lang="en-US" sz="2400" dirty="0" smtClean="0">
                <a:latin typeface="Corbel" pitchFamily="34" charset="0"/>
              </a:rPr>
              <a:t> in it.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fontAlgn="base"/>
            <a:r>
              <a:rPr lang="en-US" sz="2400" b="1" dirty="0" smtClean="0">
                <a:solidFill>
                  <a:srgbClr val="002060"/>
                </a:solidFill>
                <a:latin typeface="Corbel" pitchFamily="34" charset="0"/>
              </a:rPr>
              <a:t>To do this </a:t>
            </a:r>
            <a:r>
              <a:rPr lang="en-US" sz="2400" dirty="0" smtClean="0">
                <a:latin typeface="Corbel" pitchFamily="34" charset="0"/>
              </a:rPr>
              <a:t>, follow the </a:t>
            </a:r>
            <a:r>
              <a:rPr lang="en-US" sz="2400" b="1" dirty="0" smtClean="0">
                <a:solidFill>
                  <a:srgbClr val="0070C0"/>
                </a:solidFill>
                <a:latin typeface="Corbel" pitchFamily="34" charset="0"/>
              </a:rPr>
              <a:t>steps</a:t>
            </a:r>
            <a:r>
              <a:rPr lang="en-US" sz="2400" dirty="0" smtClean="0">
                <a:latin typeface="Corbel" pitchFamily="34" charset="0"/>
              </a:rPr>
              <a:t> given below:</a:t>
            </a:r>
          </a:p>
          <a:p>
            <a:pPr fontAlgn="base"/>
            <a:endParaRPr lang="en-US" sz="2400" dirty="0" smtClean="0">
              <a:latin typeface="Corbel" pitchFamily="34" charset="0"/>
            </a:endParaRPr>
          </a:p>
          <a:p>
            <a:pPr lvl="1" fontAlgn="base"/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IN" sz="2000" dirty="0" smtClean="0">
                <a:latin typeface="Corbel" pitchFamily="34" charset="0"/>
              </a:rPr>
              <a:t> a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project folder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anywhere</a:t>
            </a:r>
            <a:r>
              <a:rPr lang="en-IN" sz="2000" dirty="0" smtClean="0">
                <a:latin typeface="Corbel" pitchFamily="34" charset="0"/>
              </a:rPr>
              <a:t> on your </a:t>
            </a:r>
            <a:r>
              <a:rPr lang="en-IN" sz="2000" b="1" dirty="0" smtClean="0">
                <a:solidFill>
                  <a:srgbClr val="C00000"/>
                </a:solidFill>
                <a:latin typeface="Corbel" pitchFamily="34" charset="0"/>
              </a:rPr>
              <a:t>computer.</a:t>
            </a:r>
          </a:p>
          <a:p>
            <a:pPr fontAlgn="base"/>
            <a:endParaRPr lang="en-US" sz="2000" dirty="0" smtClean="0">
              <a:latin typeface="Corbel" pitchFamily="34" charset="0"/>
            </a:endParaRPr>
          </a:p>
          <a:p>
            <a:pPr lvl="1" fontAlgn="base"/>
            <a:r>
              <a:rPr lang="en-US" sz="2000" dirty="0" smtClean="0">
                <a:latin typeface="Corbel" pitchFamily="34" charset="0"/>
              </a:rPr>
              <a:t>We are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creating</a:t>
            </a:r>
            <a:r>
              <a:rPr lang="en-US" sz="2000" dirty="0" smtClean="0">
                <a:latin typeface="Corbel" pitchFamily="34" charset="0"/>
              </a:rPr>
              <a:t> it in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D:\djangoexamples </a:t>
            </a:r>
            <a:r>
              <a:rPr lang="en-US" sz="2000" dirty="0" smtClean="0">
                <a:latin typeface="Corbel" pitchFamily="34" charset="0"/>
              </a:rPr>
              <a:t>by the name </a:t>
            </a:r>
            <a:r>
              <a:rPr lang="en-US" sz="2000" b="1" dirty="0" err="1" smtClean="0">
                <a:solidFill>
                  <a:srgbClr val="002060"/>
                </a:solidFill>
                <a:latin typeface="Corbel" pitchFamily="34" charset="0"/>
              </a:rPr>
              <a:t>myvsdjangoproject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.</a:t>
            </a:r>
          </a:p>
          <a:p>
            <a:pPr fontAlgn="base"/>
            <a:endParaRPr lang="en-US" sz="2000" dirty="0" smtClean="0">
              <a:latin typeface="Corbel" pitchFamily="34" charset="0"/>
            </a:endParaRPr>
          </a:p>
          <a:p>
            <a:pPr lvl="1" fontAlgn="base"/>
            <a:r>
              <a:rPr lang="en-US" sz="2000" dirty="0" smtClean="0">
                <a:latin typeface="Corbel" pitchFamily="34" charset="0"/>
              </a:rPr>
              <a:t>So the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complete path </a:t>
            </a:r>
            <a:r>
              <a:rPr lang="en-US" sz="2000" dirty="0" smtClean="0">
                <a:latin typeface="Corbel" pitchFamily="34" charset="0"/>
              </a:rPr>
              <a:t>is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D:\djangoexamples\myvsdjangoproject</a:t>
            </a:r>
          </a:p>
          <a:p>
            <a:pPr fontAlgn="base">
              <a:buNone/>
            </a:pPr>
            <a:endParaRPr lang="en-IN" sz="20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Environment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sz="2000" dirty="0" smtClean="0">
                <a:latin typeface="Corbel" pitchFamily="34" charset="0"/>
              </a:rPr>
              <a:t>Now 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go to </a:t>
            </a:r>
            <a:r>
              <a:rPr lang="en-US" sz="2000" dirty="0" smtClean="0">
                <a:latin typeface="Corbel" pitchFamily="34" charset="0"/>
              </a:rPr>
              <a:t>the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project directory </a:t>
            </a:r>
            <a:r>
              <a:rPr lang="en-US" sz="2000" b="1" dirty="0" err="1" smtClean="0">
                <a:solidFill>
                  <a:srgbClr val="002060"/>
                </a:solidFill>
                <a:latin typeface="Corbel" pitchFamily="34" charset="0"/>
              </a:rPr>
              <a:t>myvsdjangoproject</a:t>
            </a:r>
            <a:r>
              <a:rPr lang="en-US" sz="2000" dirty="0" smtClean="0">
                <a:latin typeface="Corbel" pitchFamily="34" charset="0"/>
              </a:rPr>
              <a:t> and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create</a:t>
            </a:r>
            <a:r>
              <a:rPr lang="en-US" sz="2000" dirty="0" smtClean="0">
                <a:latin typeface="Corbel" pitchFamily="34" charset="0"/>
              </a:rPr>
              <a:t> a </a:t>
            </a:r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virtual environment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 </a:t>
            </a:r>
            <a:r>
              <a:rPr lang="en-US" sz="2000" dirty="0" smtClean="0">
                <a:latin typeface="Corbel" pitchFamily="34" charset="0"/>
              </a:rPr>
              <a:t>there by the name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vsdjango</a:t>
            </a:r>
            <a:r>
              <a:rPr lang="en-US" sz="2000" dirty="0" smtClean="0">
                <a:latin typeface="Corbel" pitchFamily="34" charset="0"/>
              </a:rPr>
              <a:t> using the 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command</a:t>
            </a:r>
            <a:r>
              <a:rPr lang="en-US" sz="2000" dirty="0" smtClean="0">
                <a:latin typeface="Corbel" pitchFamily="34" charset="0"/>
              </a:rPr>
              <a:t> as </a:t>
            </a:r>
            <a:r>
              <a:rPr lang="en-US" sz="2000" b="1" dirty="0" smtClean="0">
                <a:solidFill>
                  <a:srgbClr val="C00000"/>
                </a:solidFill>
                <a:latin typeface="Corbel" pitchFamily="34" charset="0"/>
              </a:rPr>
              <a:t>shown below</a:t>
            </a:r>
          </a:p>
          <a:p>
            <a:pPr lvl="1" fontAlgn="base"/>
            <a:endParaRPr lang="en-US" sz="2000" dirty="0" smtClean="0">
              <a:latin typeface="Corbel" pitchFamily="34" charset="0"/>
            </a:endParaRPr>
          </a:p>
          <a:p>
            <a:pPr lvl="1" fontAlgn="base"/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Type the command </a:t>
            </a:r>
            <a:r>
              <a:rPr lang="en-US" sz="2000" dirty="0" smtClean="0">
                <a:latin typeface="Corbel" pitchFamily="34" charset="0"/>
              </a:rPr>
              <a:t>: </a:t>
            </a:r>
            <a:r>
              <a:rPr lang="en-US" sz="2000" b="1" dirty="0" err="1" smtClean="0">
                <a:solidFill>
                  <a:srgbClr val="0070C0"/>
                </a:solidFill>
                <a:latin typeface="Corbel" pitchFamily="34" charset="0"/>
              </a:rPr>
              <a:t>virtualenv</a:t>
            </a:r>
            <a:r>
              <a:rPr lang="en-US" sz="2000" dirty="0" smtClean="0">
                <a:solidFill>
                  <a:srgbClr val="0070C0"/>
                </a:solidFill>
                <a:latin typeface="Corbel" pitchFamily="34" charset="0"/>
              </a:rPr>
              <a:t> 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vsdjango</a:t>
            </a:r>
            <a:endParaRPr lang="en-US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3429000"/>
            <a:ext cx="8715436" cy="32861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Environment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US" sz="2000" b="1" dirty="0" smtClean="0">
                <a:solidFill>
                  <a:srgbClr val="00B050"/>
                </a:solidFill>
                <a:latin typeface="Corbel" pitchFamily="34" charset="0"/>
              </a:rPr>
              <a:t>Launch</a:t>
            </a:r>
            <a:r>
              <a:rPr lang="en-US" sz="2000" dirty="0" smtClean="0">
                <a:latin typeface="Corbel" pitchFamily="34" charset="0"/>
              </a:rPr>
              <a:t> </a:t>
            </a:r>
            <a:r>
              <a:rPr lang="en-US" sz="2000" b="1" dirty="0" smtClean="0">
                <a:solidFill>
                  <a:srgbClr val="0070C0"/>
                </a:solidFill>
                <a:latin typeface="Corbel" pitchFamily="34" charset="0"/>
              </a:rPr>
              <a:t>VS Code </a:t>
            </a:r>
            <a:r>
              <a:rPr lang="en-US" sz="2000" dirty="0" smtClean="0">
                <a:latin typeface="Corbel" pitchFamily="34" charset="0"/>
              </a:rPr>
              <a:t>and </a:t>
            </a:r>
            <a:r>
              <a:rPr lang="en-US" sz="2000" b="1" dirty="0" smtClean="0">
                <a:solidFill>
                  <a:srgbClr val="7030A0"/>
                </a:solidFill>
                <a:latin typeface="Corbel" pitchFamily="34" charset="0"/>
              </a:rPr>
              <a:t>open</a:t>
            </a:r>
            <a:r>
              <a:rPr lang="en-US" sz="2000" dirty="0" smtClean="0">
                <a:latin typeface="Corbel" pitchFamily="34" charset="0"/>
              </a:rPr>
              <a:t> the </a:t>
            </a:r>
            <a:r>
              <a:rPr lang="en-US" sz="2000" b="1" dirty="0" smtClean="0">
                <a:solidFill>
                  <a:srgbClr val="002060"/>
                </a:solidFill>
                <a:latin typeface="Corbel" pitchFamily="34" charset="0"/>
              </a:rPr>
              <a:t>project folder </a:t>
            </a:r>
            <a:r>
              <a:rPr lang="en-US" sz="2000" b="1" dirty="0" err="1" smtClean="0">
                <a:solidFill>
                  <a:srgbClr val="C00000"/>
                </a:solidFill>
                <a:latin typeface="Corbel" pitchFamily="34" charset="0"/>
              </a:rPr>
              <a:t>myvsdjangoproject</a:t>
            </a:r>
            <a:endParaRPr lang="en-US" sz="2000" b="1" dirty="0" smtClean="0">
              <a:solidFill>
                <a:srgbClr val="C00000"/>
              </a:solidFill>
              <a:latin typeface="Corbel" pitchFamily="34" charset="0"/>
            </a:endParaRPr>
          </a:p>
          <a:p>
            <a:pPr lvl="1" fontAlgn="base"/>
            <a:endParaRPr lang="en-IN" sz="2000" dirty="0" smtClean="0">
              <a:latin typeface="Corbel" pitchFamily="34" charset="0"/>
            </a:endParaRPr>
          </a:p>
          <a:p>
            <a:pPr lvl="1" fontAlgn="base"/>
            <a:endParaRPr lang="en-IN" sz="2000" dirty="0" smtClean="0">
              <a:latin typeface="Corbel" pitchFamily="34" charset="0"/>
            </a:endParaRPr>
          </a:p>
          <a:p>
            <a:pPr lvl="1" fontAlgn="base"/>
            <a:endParaRPr lang="en-IN" sz="2000" dirty="0" smtClean="0">
              <a:latin typeface="Corbel" pitchFamily="34" charset="0"/>
            </a:endParaRPr>
          </a:p>
          <a:p>
            <a:pPr lvl="1" fontAlgn="base"/>
            <a:endParaRPr lang="en-IN" sz="2000" dirty="0" smtClean="0">
              <a:latin typeface="Corbel" pitchFamily="34" charset="0"/>
            </a:endParaRPr>
          </a:p>
          <a:p>
            <a:pPr lvl="1" fontAlgn="base"/>
            <a:r>
              <a:rPr lang="en-IN" sz="2000" dirty="0" smtClean="0">
                <a:latin typeface="Corbel" pitchFamily="34" charset="0"/>
              </a:rPr>
              <a:t>In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VS Code</a:t>
            </a:r>
            <a:r>
              <a:rPr lang="en-IN" sz="2000" dirty="0" smtClean="0">
                <a:latin typeface="Corbel" pitchFamily="34" charset="0"/>
              </a:rPr>
              <a:t>, open the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Command Palette </a:t>
            </a:r>
            <a:r>
              <a:rPr lang="en-IN" sz="2000" dirty="0" smtClean="0">
                <a:latin typeface="Corbel" pitchFamily="34" charset="0"/>
              </a:rPr>
              <a:t>(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View</a:t>
            </a:r>
            <a:r>
              <a:rPr lang="en-IN" sz="2000" dirty="0" smtClean="0">
                <a:latin typeface="Corbel" pitchFamily="34" charset="0"/>
              </a:rPr>
              <a:t> &gt; 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Command Palette</a:t>
            </a:r>
            <a:r>
              <a:rPr lang="en-IN" sz="2000" dirty="0" smtClean="0">
                <a:latin typeface="Corbel" pitchFamily="34" charset="0"/>
              </a:rPr>
              <a:t> or (</a:t>
            </a:r>
            <a:r>
              <a:rPr lang="en-IN" sz="2000" b="1" dirty="0" err="1" smtClean="0">
                <a:solidFill>
                  <a:srgbClr val="00B050"/>
                </a:solidFill>
                <a:latin typeface="Corbel" pitchFamily="34" charset="0"/>
              </a:rPr>
              <a:t>Ctrl+Shift+P</a:t>
            </a:r>
            <a:r>
              <a:rPr lang="en-IN" sz="2000" dirty="0" smtClean="0">
                <a:latin typeface="Corbel" pitchFamily="34" charset="0"/>
              </a:rPr>
              <a:t>)). </a:t>
            </a:r>
          </a:p>
          <a:p>
            <a:pPr lvl="1" fontAlgn="base"/>
            <a:endParaRPr lang="en-IN" sz="2000" dirty="0" smtClean="0">
              <a:latin typeface="Corbel" pitchFamily="34" charset="0"/>
            </a:endParaRPr>
          </a:p>
          <a:p>
            <a:pPr lvl="1" fontAlgn="base"/>
            <a:endParaRPr lang="en-IN" sz="2000" dirty="0" smtClean="0">
              <a:latin typeface="Corbel" pitchFamily="34" charset="0"/>
            </a:endParaRPr>
          </a:p>
          <a:p>
            <a:pPr lvl="1" fontAlgn="base"/>
            <a:endParaRPr lang="en-IN" sz="2000" dirty="0" smtClean="0">
              <a:latin typeface="Corbel" pitchFamily="34" charset="0"/>
            </a:endParaRPr>
          </a:p>
          <a:p>
            <a:pPr lvl="1" fontAlgn="base"/>
            <a:r>
              <a:rPr lang="en-IN" sz="2000" dirty="0" smtClean="0">
                <a:latin typeface="Corbel" pitchFamily="34" charset="0"/>
              </a:rPr>
              <a:t>Then select the 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Python: Select Interpreter</a:t>
            </a:r>
            <a:r>
              <a:rPr lang="en-IN" sz="2000" dirty="0" smtClean="0">
                <a:latin typeface="Corbel" pitchFamily="34" charset="0"/>
              </a:rPr>
              <a:t> command:</a:t>
            </a:r>
            <a:endParaRPr lang="en-US" sz="2000" dirty="0" smtClean="0">
              <a:solidFill>
                <a:srgbClr val="7030A0"/>
              </a:solidFill>
              <a:latin typeface="Corbel" pitchFamily="34" charset="0"/>
            </a:endParaRPr>
          </a:p>
          <a:p>
            <a:pPr lvl="1" fontAlgn="base"/>
            <a:endParaRPr lang="en-US" sz="2000" dirty="0" smtClean="0">
              <a:latin typeface="Corbel" pitchFamily="34" charset="0"/>
            </a:endParaRPr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Environment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428736"/>
            <a:ext cx="8786874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Environment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r>
              <a:rPr lang="en-IN" sz="2000" dirty="0" smtClean="0">
                <a:latin typeface="Corbel" pitchFamily="34" charset="0"/>
              </a:rPr>
              <a:t>The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command</a:t>
            </a:r>
            <a:r>
              <a:rPr lang="en-IN" sz="2000" dirty="0" smtClean="0">
                <a:latin typeface="Corbel" pitchFamily="34" charset="0"/>
              </a:rPr>
              <a:t> presents a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list of available interpreters </a:t>
            </a:r>
            <a:r>
              <a:rPr lang="en-IN" sz="2000" dirty="0" smtClean="0">
                <a:latin typeface="Corbel" pitchFamily="34" charset="0"/>
              </a:rPr>
              <a:t>that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VS Code</a:t>
            </a:r>
            <a:r>
              <a:rPr lang="en-IN" sz="2000" dirty="0" smtClean="0">
                <a:latin typeface="Corbel" pitchFamily="34" charset="0"/>
              </a:rPr>
              <a:t> can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locate automatically</a:t>
            </a:r>
            <a:r>
              <a:rPr lang="en-IN" sz="2000" dirty="0" smtClean="0">
                <a:latin typeface="Corbel" pitchFamily="34" charset="0"/>
              </a:rPr>
              <a:t>.</a:t>
            </a:r>
          </a:p>
          <a:p>
            <a:pPr lvl="1" fontAlgn="base"/>
            <a:endParaRPr lang="en-US" sz="2000" dirty="0" smtClean="0">
              <a:latin typeface="Corbel" pitchFamily="34" charset="0"/>
            </a:endParaRPr>
          </a:p>
          <a:p>
            <a:pPr lvl="1" fontAlgn="base"/>
            <a:endParaRPr lang="en-IN" sz="2000" dirty="0" smtClean="0">
              <a:latin typeface="Corbel" pitchFamily="34" charset="0"/>
            </a:endParaRPr>
          </a:p>
          <a:p>
            <a:pPr lvl="1" fontAlgn="base"/>
            <a:r>
              <a:rPr lang="en-IN" sz="2000" dirty="0" smtClean="0">
                <a:latin typeface="Corbel" pitchFamily="34" charset="0"/>
              </a:rPr>
              <a:t>Select the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virtual environment </a:t>
            </a:r>
            <a:r>
              <a:rPr lang="en-IN" sz="2000" dirty="0" smtClean="0">
                <a:latin typeface="Corbel" pitchFamily="34" charset="0"/>
              </a:rPr>
              <a:t>in our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project folder</a:t>
            </a:r>
            <a:r>
              <a:rPr lang="en-IN" sz="2000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.</a:t>
            </a:r>
          </a:p>
          <a:p>
            <a:pPr lvl="1" fontAlgn="base"/>
            <a:endParaRPr lang="en-US" sz="2000" dirty="0" smtClean="0">
              <a:latin typeface="Corbel" pitchFamily="34" charset="0"/>
            </a:endParaRPr>
          </a:p>
          <a:p>
            <a:pPr lvl="1" fontAlgn="base"/>
            <a:endParaRPr lang="en-US" sz="2000" dirty="0" smtClean="0">
              <a:latin typeface="Corbel" pitchFamily="34" charset="0"/>
            </a:endParaRPr>
          </a:p>
          <a:p>
            <a:pPr lvl="1" fontAlgn="base"/>
            <a:r>
              <a:rPr lang="en-US" sz="2000" dirty="0" smtClean="0">
                <a:latin typeface="Corbel" pitchFamily="34" charset="0"/>
              </a:rPr>
              <a:t>In our case it will be </a:t>
            </a:r>
            <a:r>
              <a:rPr lang="en-US" sz="2000" b="1" dirty="0" err="1" smtClean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vsdjango</a:t>
            </a:r>
            <a:endParaRPr lang="en-IN" sz="2000" b="1" dirty="0" smtClean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 lvl="1" fontAlgn="base"/>
            <a:endParaRPr lang="en-IN" sz="2000" dirty="0" smtClean="0">
              <a:latin typeface="Corbel" pitchFamily="34" charset="0"/>
            </a:endParaRPr>
          </a:p>
          <a:p>
            <a:pPr lvl="1" fontAlgn="base"/>
            <a:r>
              <a:rPr lang="en-IN" sz="2000" dirty="0" smtClean="0">
                <a:latin typeface="Corbel" pitchFamily="34" charset="0"/>
              </a:rPr>
              <a:t>The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selected environment </a:t>
            </a:r>
            <a:r>
              <a:rPr lang="en-IN" sz="2000" dirty="0" smtClean="0">
                <a:latin typeface="Corbel" pitchFamily="34" charset="0"/>
              </a:rPr>
              <a:t>appears on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the left side </a:t>
            </a:r>
            <a:r>
              <a:rPr lang="en-IN" sz="2000" dirty="0" smtClean="0">
                <a:latin typeface="Corbel" pitchFamily="34" charset="0"/>
              </a:rPr>
              <a:t>of the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VS Code </a:t>
            </a:r>
            <a:r>
              <a:rPr lang="en-IN" sz="2000" b="1" dirty="0" smtClean="0">
                <a:solidFill>
                  <a:srgbClr val="002060"/>
                </a:solidFill>
                <a:latin typeface="Corbel" pitchFamily="34" charset="0"/>
              </a:rPr>
              <a:t>status bar</a:t>
            </a:r>
            <a:r>
              <a:rPr lang="en-IN" sz="2000" dirty="0" smtClean="0">
                <a:latin typeface="Corbel" pitchFamily="34" charset="0"/>
              </a:rPr>
              <a:t>, and </a:t>
            </a:r>
            <a:r>
              <a:rPr lang="en-IN" sz="2000" b="1" dirty="0" smtClean="0">
                <a:solidFill>
                  <a:schemeClr val="accent1">
                    <a:lumMod val="75000"/>
                  </a:schemeClr>
                </a:solidFill>
                <a:latin typeface="Corbel" pitchFamily="34" charset="0"/>
              </a:rPr>
              <a:t>notice</a:t>
            </a:r>
            <a:r>
              <a:rPr lang="en-IN" sz="2000" dirty="0" smtClean="0">
                <a:latin typeface="Corbel" pitchFamily="34" charset="0"/>
              </a:rPr>
              <a:t> the 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"(</a:t>
            </a:r>
            <a:r>
              <a:rPr lang="en-IN" sz="2000" b="1" dirty="0" err="1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virtualenv</a:t>
            </a:r>
            <a:r>
              <a:rPr lang="en-IN" sz="2000" b="1" dirty="0" smtClean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)" </a:t>
            </a:r>
            <a:r>
              <a:rPr lang="en-IN" sz="2000" dirty="0" smtClean="0">
                <a:latin typeface="Corbel" pitchFamily="34" charset="0"/>
              </a:rPr>
              <a:t>indicator </a:t>
            </a:r>
            <a:r>
              <a:rPr lang="en-IN" sz="2000" b="1" dirty="0" smtClean="0">
                <a:solidFill>
                  <a:srgbClr val="0070C0"/>
                </a:solidFill>
                <a:latin typeface="Corbel" pitchFamily="34" charset="0"/>
              </a:rPr>
              <a:t>that tells you </a:t>
            </a:r>
            <a:r>
              <a:rPr lang="en-IN" sz="2000" dirty="0" smtClean="0">
                <a:latin typeface="Corbel" pitchFamily="34" charset="0"/>
              </a:rPr>
              <a:t>that </a:t>
            </a:r>
            <a:r>
              <a:rPr lang="en-IN" sz="2000" b="1" dirty="0" smtClean="0">
                <a:solidFill>
                  <a:srgbClr val="7030A0"/>
                </a:solidFill>
                <a:latin typeface="Corbel" pitchFamily="34" charset="0"/>
              </a:rPr>
              <a:t>you're using </a:t>
            </a:r>
            <a:r>
              <a:rPr lang="en-IN" sz="2000" dirty="0" smtClean="0">
                <a:latin typeface="Corbel" pitchFamily="34" charset="0"/>
              </a:rPr>
              <a:t>a </a:t>
            </a:r>
            <a:r>
              <a:rPr lang="en-IN" sz="2000" b="1" dirty="0" smtClean="0">
                <a:solidFill>
                  <a:srgbClr val="00B050"/>
                </a:solidFill>
                <a:latin typeface="Corbel" pitchFamily="34" charset="0"/>
              </a:rPr>
              <a:t>virtual environment</a:t>
            </a:r>
            <a:r>
              <a:rPr lang="en-IN" sz="2000" dirty="0" smtClean="0">
                <a:solidFill>
                  <a:srgbClr val="00B050"/>
                </a:solidFill>
                <a:latin typeface="Corbel" pitchFamily="34" charset="0"/>
              </a:rPr>
              <a:t>:</a:t>
            </a:r>
          </a:p>
          <a:p>
            <a:pPr lvl="1" fontAlgn="base"/>
            <a:endParaRPr lang="en-IN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8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662" y="5786454"/>
            <a:ext cx="4143404" cy="4754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b="1" dirty="0" smtClean="0">
                <a:latin typeface="Corbel" pitchFamily="34" charset="0"/>
              </a:rPr>
              <a:t>Creating </a:t>
            </a:r>
            <a:r>
              <a:rPr lang="en-US" sz="2800" b="1" dirty="0" err="1" smtClean="0">
                <a:latin typeface="Corbel" pitchFamily="34" charset="0"/>
              </a:rPr>
              <a:t>Django</a:t>
            </a:r>
            <a:r>
              <a:rPr lang="en-US" sz="2800" b="1" dirty="0" smtClean="0">
                <a:latin typeface="Corbel" pitchFamily="34" charset="0"/>
              </a:rPr>
              <a:t> Environment</a:t>
            </a:r>
            <a:br>
              <a:rPr lang="en-US" sz="2800" b="1" dirty="0" smtClean="0">
                <a:latin typeface="Corbel" pitchFamily="34" charset="0"/>
              </a:rPr>
            </a:br>
            <a:r>
              <a:rPr lang="en-US" sz="2800" b="1" dirty="0" smtClean="0">
                <a:latin typeface="Corbel" pitchFamily="34" charset="0"/>
              </a:rPr>
              <a:t>In VS Code</a:t>
            </a:r>
            <a:endParaRPr lang="en-IN" sz="2800" b="1" dirty="0">
              <a:solidFill>
                <a:srgbClr val="C00000"/>
              </a:solidFill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51520" y="1484784"/>
            <a:ext cx="8712968" cy="5373216"/>
          </a:xfrm>
        </p:spPr>
        <p:txBody>
          <a:bodyPr>
            <a:normAutofit/>
          </a:bodyPr>
          <a:lstStyle/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/>
            <a:endParaRPr lang="en-US" sz="1900" dirty="0" smtClean="0"/>
          </a:p>
          <a:p>
            <a:pPr lvl="1" fontAlgn="base">
              <a:buNone/>
            </a:pPr>
            <a:endParaRPr lang="en-US" sz="1900" b="1" dirty="0" smtClean="0">
              <a:solidFill>
                <a:srgbClr val="C00000"/>
              </a:solidFill>
            </a:endParaRPr>
          </a:p>
          <a:p>
            <a:pPr fontAlgn="base">
              <a:buNone/>
            </a:pPr>
            <a:endParaRPr lang="en-IN" sz="1900" b="1" dirty="0" smtClean="0">
              <a:solidFill>
                <a:srgbClr val="0070C0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286644" y="214290"/>
            <a:ext cx="1542621" cy="895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djangoscreen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1357299"/>
            <a:ext cx="8786874" cy="5357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3701</TotalTime>
  <Words>455</Words>
  <Application>Microsoft Office PowerPoint</Application>
  <PresentationFormat>On-screen Show (4:3)</PresentationFormat>
  <Paragraphs>142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Civic</vt:lpstr>
      <vt:lpstr>Slide 1</vt:lpstr>
      <vt:lpstr>Today’s Agenda</vt:lpstr>
      <vt:lpstr>Creating And Running  Django Project From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Environment In VS Code</vt:lpstr>
      <vt:lpstr>Creating Django Project  In VS Code</vt:lpstr>
      <vt:lpstr>Creating Django Project  In VS Code</vt:lpstr>
      <vt:lpstr>Creating Django Project  In VS Code</vt:lpstr>
      <vt:lpstr>Creating Django Project  In VS Code</vt:lpstr>
      <vt:lpstr>Creating Django Project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Sachin</cp:lastModifiedBy>
  <cp:revision>309</cp:revision>
  <dcterms:created xsi:type="dcterms:W3CDTF">2015-12-21T13:46:48Z</dcterms:created>
  <dcterms:modified xsi:type="dcterms:W3CDTF">2020-08-13T08:03:44Z</dcterms:modified>
</cp:coreProperties>
</file>