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399" r:id="rId4"/>
    <p:sldId id="507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60" r:id="rId14"/>
    <p:sldId id="491" r:id="rId15"/>
    <p:sldId id="489" r:id="rId16"/>
    <p:sldId id="486" r:id="rId17"/>
    <p:sldId id="487" r:id="rId18"/>
    <p:sldId id="485" r:id="rId19"/>
    <p:sldId id="484" r:id="rId20"/>
    <p:sldId id="463" r:id="rId21"/>
    <p:sldId id="488" r:id="rId22"/>
    <p:sldId id="492" r:id="rId23"/>
    <p:sldId id="493" r:id="rId24"/>
    <p:sldId id="517" r:id="rId25"/>
    <p:sldId id="494" r:id="rId26"/>
    <p:sldId id="501" r:id="rId27"/>
    <p:sldId id="498" r:id="rId28"/>
    <p:sldId id="499" r:id="rId29"/>
    <p:sldId id="505" r:id="rId30"/>
    <p:sldId id="506" r:id="rId31"/>
    <p:sldId id="508" r:id="rId32"/>
    <p:sldId id="509" r:id="rId33"/>
    <p:sldId id="513" r:id="rId34"/>
    <p:sldId id="514" r:id="rId35"/>
    <p:sldId id="510" r:id="rId36"/>
    <p:sldId id="512" r:id="rId37"/>
    <p:sldId id="518" r:id="rId38"/>
    <p:sldId id="519" r:id="rId39"/>
    <p:sldId id="520" r:id="rId40"/>
    <p:sldId id="527" r:id="rId41"/>
    <p:sldId id="528" r:id="rId42"/>
    <p:sldId id="529" r:id="rId43"/>
    <p:sldId id="522" r:id="rId44"/>
    <p:sldId id="523" r:id="rId45"/>
    <p:sldId id="524" r:id="rId46"/>
    <p:sldId id="525" r:id="rId47"/>
    <p:sldId id="52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387401-6099-4976-8274-F869D0A97BD4}"/>
    <pc:docChg chg="modSld">
      <pc:chgData name="Sharma Computer Academy" userId="08476b32c11f4418" providerId="LiveId" clId="{88387401-6099-4976-8274-F869D0A97BD4}" dt="2022-05-11T07:14:22.966" v="62" actId="20577"/>
      <pc:docMkLst>
        <pc:docMk/>
      </pc:docMkLst>
      <pc:sldChg chg="modSp mod">
        <pc:chgData name="Sharma Computer Academy" userId="08476b32c11f4418" providerId="LiveId" clId="{88387401-6099-4976-8274-F869D0A97BD4}" dt="2022-05-11T07:13:06.309" v="47" actId="14100"/>
        <pc:sldMkLst>
          <pc:docMk/>
          <pc:sldMk cId="0" sldId="512"/>
        </pc:sldMkLst>
        <pc:spChg chg="mod">
          <ac:chgData name="Sharma Computer Academy" userId="08476b32c11f4418" providerId="LiveId" clId="{88387401-6099-4976-8274-F869D0A97BD4}" dt="2022-05-11T05:53:59.928" v="38" actId="6549"/>
          <ac:spMkLst>
            <pc:docMk/>
            <pc:sldMk cId="0" sldId="512"/>
            <ac:spMk id="3" creationId="{00000000-0000-0000-0000-000000000000}"/>
          </ac:spMkLst>
        </pc:spChg>
        <pc:picChg chg="mod">
          <ac:chgData name="Sharma Computer Academy" userId="08476b32c11f4418" providerId="LiveId" clId="{88387401-6099-4976-8274-F869D0A97BD4}" dt="2022-05-11T07:13:06.309" v="47" actId="14100"/>
          <ac:picMkLst>
            <pc:docMk/>
            <pc:sldMk cId="0" sldId="512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88387401-6099-4976-8274-F869D0A97BD4}" dt="2022-05-11T07:14:08.546" v="58" actId="20577"/>
        <pc:sldMkLst>
          <pc:docMk/>
          <pc:sldMk cId="0" sldId="519"/>
        </pc:sldMkLst>
        <pc:spChg chg="mod">
          <ac:chgData name="Sharma Computer Academy" userId="08476b32c11f4418" providerId="LiveId" clId="{88387401-6099-4976-8274-F869D0A97BD4}" dt="2022-05-11T07:14:08.546" v="58" actId="20577"/>
          <ac:spMkLst>
            <pc:docMk/>
            <pc:sldMk cId="0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8387401-6099-4976-8274-F869D0A97BD4}" dt="2022-05-11T07:14:22.966" v="62" actId="20577"/>
        <pc:sldMkLst>
          <pc:docMk/>
          <pc:sldMk cId="0" sldId="522"/>
        </pc:sldMkLst>
        <pc:spChg chg="mod">
          <ac:chgData name="Sharma Computer Academy" userId="08476b32c11f4418" providerId="LiveId" clId="{88387401-6099-4976-8274-F869D0A97BD4}" dt="2022-05-11T07:14:22.966" v="62" actId="20577"/>
          <ac:spMkLst>
            <pc:docMk/>
            <pc:sldMk cId="0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387401-6099-4976-8274-F869D0A97BD4}" dt="2022-05-11T07:13:57.564" v="56" actId="20577"/>
        <pc:sldMkLst>
          <pc:docMk/>
          <pc:sldMk cId="0" sldId="528"/>
        </pc:sldMkLst>
        <pc:spChg chg="mod">
          <ac:chgData name="Sharma Computer Academy" userId="08476b32c11f4418" providerId="LiveId" clId="{88387401-6099-4976-8274-F869D0A97BD4}" dt="2022-05-11T07:13:57.564" v="56" actId="20577"/>
          <ac:spMkLst>
            <pc:docMk/>
            <pc:sldMk cId="0" sldId="5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9F5B74A-50DD-4177-B0CF-619FD67DE94A}"/>
    <pc:docChg chg="modSld">
      <pc:chgData name="Sharma Computer Academy" userId="08476b32c11f4418" providerId="LiveId" clId="{29F5B74A-50DD-4177-B0CF-619FD67DE94A}" dt="2021-03-20T06:46:23.525" v="51"/>
      <pc:docMkLst>
        <pc:docMk/>
      </pc:docMkLst>
      <pc:sldChg chg="modAnim">
        <pc:chgData name="Sharma Computer Academy" userId="08476b32c11f4418" providerId="LiveId" clId="{29F5B74A-50DD-4177-B0CF-619FD67DE94A}" dt="2021-03-19T06:21:00.131" v="2"/>
        <pc:sldMkLst>
          <pc:docMk/>
          <pc:sldMk cId="0" sldId="399"/>
        </pc:sldMkLst>
      </pc:sldChg>
      <pc:sldChg chg="modAnim">
        <pc:chgData name="Sharma Computer Academy" userId="08476b32c11f4418" providerId="LiveId" clId="{29F5B74A-50DD-4177-B0CF-619FD67DE94A}" dt="2021-03-20T06:45:24.738" v="40"/>
        <pc:sldMkLst>
          <pc:docMk/>
          <pc:sldMk cId="0" sldId="460"/>
        </pc:sldMkLst>
      </pc:sldChg>
      <pc:sldChg chg="modAnim">
        <pc:chgData name="Sharma Computer Academy" userId="08476b32c11f4418" providerId="LiveId" clId="{29F5B74A-50DD-4177-B0CF-619FD67DE94A}" dt="2021-03-19T06:21:59.557" v="12"/>
        <pc:sldMkLst>
          <pc:docMk/>
          <pc:sldMk cId="0" sldId="476"/>
        </pc:sldMkLst>
      </pc:sldChg>
      <pc:sldChg chg="modAnim">
        <pc:chgData name="Sharma Computer Academy" userId="08476b32c11f4418" providerId="LiveId" clId="{29F5B74A-50DD-4177-B0CF-619FD67DE94A}" dt="2021-03-20T06:43:59.194" v="28"/>
        <pc:sldMkLst>
          <pc:docMk/>
          <pc:sldMk cId="0" sldId="477"/>
        </pc:sldMkLst>
      </pc:sldChg>
      <pc:sldChg chg="modSp modAnim">
        <pc:chgData name="Sharma Computer Academy" userId="08476b32c11f4418" providerId="LiveId" clId="{29F5B74A-50DD-4177-B0CF-619FD67DE94A}" dt="2021-03-20T06:44:22.596" v="31"/>
        <pc:sldMkLst>
          <pc:docMk/>
          <pc:sldMk cId="0" sldId="480"/>
        </pc:sldMkLst>
        <pc:spChg chg="mod">
          <ac:chgData name="Sharma Computer Academy" userId="08476b32c11f4418" providerId="LiveId" clId="{29F5B74A-50DD-4177-B0CF-619FD67DE94A}" dt="2021-03-20T06:44:17.054" v="30"/>
          <ac:spMkLst>
            <pc:docMk/>
            <pc:sldMk cId="0" sldId="48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9F5B74A-50DD-4177-B0CF-619FD67DE94A}" dt="2021-03-20T06:44:33.577" v="33"/>
        <pc:sldMkLst>
          <pc:docMk/>
          <pc:sldMk cId="0" sldId="481"/>
        </pc:sldMkLst>
      </pc:sldChg>
      <pc:sldChg chg="modAnim">
        <pc:chgData name="Sharma Computer Academy" userId="08476b32c11f4418" providerId="LiveId" clId="{29F5B74A-50DD-4177-B0CF-619FD67DE94A}" dt="2021-03-20T06:44:52.404" v="35"/>
        <pc:sldMkLst>
          <pc:docMk/>
          <pc:sldMk cId="0" sldId="482"/>
        </pc:sldMkLst>
      </pc:sldChg>
      <pc:sldChg chg="modAnim">
        <pc:chgData name="Sharma Computer Academy" userId="08476b32c11f4418" providerId="LiveId" clId="{29F5B74A-50DD-4177-B0CF-619FD67DE94A}" dt="2021-03-20T06:45:13.459" v="38"/>
        <pc:sldMkLst>
          <pc:docMk/>
          <pc:sldMk cId="0" sldId="483"/>
        </pc:sldMkLst>
      </pc:sldChg>
      <pc:sldChg chg="modAnim">
        <pc:chgData name="Sharma Computer Academy" userId="08476b32c11f4418" providerId="LiveId" clId="{29F5B74A-50DD-4177-B0CF-619FD67DE94A}" dt="2021-03-20T06:46:23.525" v="51"/>
        <pc:sldMkLst>
          <pc:docMk/>
          <pc:sldMk cId="0" sldId="485"/>
        </pc:sldMkLst>
      </pc:sldChg>
      <pc:sldChg chg="modAnim">
        <pc:chgData name="Sharma Computer Academy" userId="08476b32c11f4418" providerId="LiveId" clId="{29F5B74A-50DD-4177-B0CF-619FD67DE94A}" dt="2021-03-20T06:46:07.072" v="48"/>
        <pc:sldMkLst>
          <pc:docMk/>
          <pc:sldMk cId="0" sldId="486"/>
        </pc:sldMkLst>
      </pc:sldChg>
      <pc:sldChg chg="modAnim">
        <pc:chgData name="Sharma Computer Academy" userId="08476b32c11f4418" providerId="LiveId" clId="{29F5B74A-50DD-4177-B0CF-619FD67DE94A}" dt="2021-03-20T06:46:14.092" v="49"/>
        <pc:sldMkLst>
          <pc:docMk/>
          <pc:sldMk cId="0" sldId="487"/>
        </pc:sldMkLst>
      </pc:sldChg>
      <pc:sldChg chg="modAnim">
        <pc:chgData name="Sharma Computer Academy" userId="08476b32c11f4418" providerId="LiveId" clId="{29F5B74A-50DD-4177-B0CF-619FD67DE94A}" dt="2021-03-20T06:45:57.520" v="46"/>
        <pc:sldMkLst>
          <pc:docMk/>
          <pc:sldMk cId="0" sldId="489"/>
        </pc:sldMkLst>
      </pc:sldChg>
      <pc:sldChg chg="modAnim">
        <pc:chgData name="Sharma Computer Academy" userId="08476b32c11f4418" providerId="LiveId" clId="{29F5B74A-50DD-4177-B0CF-619FD67DE94A}" dt="2021-03-20T06:45:48.471" v="44"/>
        <pc:sldMkLst>
          <pc:docMk/>
          <pc:sldMk cId="0" sldId="491"/>
        </pc:sldMkLst>
      </pc:sldChg>
      <pc:sldChg chg="modAnim">
        <pc:chgData name="Sharma Computer Academy" userId="08476b32c11f4418" providerId="LiveId" clId="{29F5B74A-50DD-4177-B0CF-619FD67DE94A}" dt="2021-03-19T06:21:25.075" v="8"/>
        <pc:sldMkLst>
          <pc:docMk/>
          <pc:sldMk cId="0" sldId="507"/>
        </pc:sldMkLst>
      </pc:sldChg>
      <pc:sldChg chg="modSp">
        <pc:chgData name="Sharma Computer Academy" userId="08476b32c11f4418" providerId="LiveId" clId="{29F5B74A-50DD-4177-B0CF-619FD67DE94A}" dt="2021-03-19T06:28:49.476" v="24" actId="20577"/>
        <pc:sldMkLst>
          <pc:docMk/>
          <pc:sldMk cId="0" sldId="508"/>
        </pc:sldMkLst>
        <pc:spChg chg="mod">
          <ac:chgData name="Sharma Computer Academy" userId="08476b32c11f4418" providerId="LiveId" clId="{29F5B74A-50DD-4177-B0CF-619FD67DE94A}" dt="2021-03-19T06:28:49.476" v="24" actId="20577"/>
          <ac:spMkLst>
            <pc:docMk/>
            <pc:sldMk cId="0" sldId="5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Default Components Of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admin.py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is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configuration file </a:t>
            </a:r>
            <a:r>
              <a:rPr lang="en-IN" dirty="0">
                <a:latin typeface="Corbel" pitchFamily="34" charset="0"/>
              </a:rPr>
              <a:t>for the built in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admin app </a:t>
            </a:r>
            <a:r>
              <a:rPr lang="en-IN" dirty="0">
                <a:latin typeface="Corbel" pitchFamily="34" charset="0"/>
              </a:rPr>
              <a:t>provided by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. It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contains</a:t>
            </a:r>
            <a:r>
              <a:rPr lang="en-IN" dirty="0">
                <a:latin typeface="Corbel" pitchFamily="34" charset="0"/>
              </a:rPr>
              <a:t> all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models </a:t>
            </a:r>
            <a:r>
              <a:rPr lang="en-IN" dirty="0">
                <a:latin typeface="Corbel" pitchFamily="34" charset="0"/>
              </a:rPr>
              <a:t>we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need</a:t>
            </a:r>
            <a:r>
              <a:rPr lang="en-IN" dirty="0">
                <a:latin typeface="Corbel" pitchFamily="34" charset="0"/>
              </a:rPr>
              <a:t> for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administration app </a:t>
            </a:r>
            <a:r>
              <a:rPr lang="en-IN" dirty="0">
                <a:latin typeface="Corbel" pitchFamily="34" charset="0"/>
              </a:rPr>
              <a:t>which can be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used</a:t>
            </a:r>
            <a:r>
              <a:rPr lang="en-IN" dirty="0">
                <a:latin typeface="Corbel" pitchFamily="34" charset="0"/>
              </a:rPr>
              <a:t> for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maintaining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customizing </a:t>
            </a:r>
            <a:r>
              <a:rPr lang="en-IN" dirty="0">
                <a:latin typeface="Corbel" pitchFamily="34" charset="0"/>
              </a:rPr>
              <a:t>site data.</a:t>
            </a:r>
          </a:p>
          <a:p>
            <a:pPr lvl="1"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apps.py 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contains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application level configuration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It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contains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information</a:t>
            </a:r>
            <a:r>
              <a:rPr lang="en-US" dirty="0">
                <a:latin typeface="Corbel" pitchFamily="34" charset="0"/>
              </a:rPr>
              <a:t> about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classes </a:t>
            </a:r>
            <a:r>
              <a:rPr lang="en-US" dirty="0">
                <a:latin typeface="Corbel" pitchFamily="34" charset="0"/>
              </a:rPr>
              <a:t>used in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our apps </a:t>
            </a:r>
            <a:r>
              <a:rPr lang="en-US" dirty="0">
                <a:latin typeface="Corbel" pitchFamily="34" charset="0"/>
              </a:rPr>
              <a:t>and other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metadata.</a:t>
            </a:r>
            <a:endParaRPr lang="en-IN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Default Components Of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models.py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contains all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models</a:t>
            </a:r>
            <a:r>
              <a:rPr lang="en-IN" dirty="0">
                <a:latin typeface="Corbel" pitchFamily="34" charset="0"/>
              </a:rPr>
              <a:t> used by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our application 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Recall that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models</a:t>
            </a:r>
            <a:r>
              <a:rPr lang="en-US" dirty="0">
                <a:latin typeface="Corbel" pitchFamily="34" charset="0"/>
              </a:rPr>
              <a:t> are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classes</a:t>
            </a:r>
            <a:r>
              <a:rPr lang="en-US" dirty="0">
                <a:latin typeface="Corbel" pitchFamily="34" charset="0"/>
              </a:rPr>
              <a:t> that represent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database tables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So all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tables</a:t>
            </a:r>
            <a:r>
              <a:rPr lang="en-US" dirty="0">
                <a:latin typeface="Corbel" pitchFamily="34" charset="0"/>
              </a:rPr>
              <a:t> used by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our app </a:t>
            </a:r>
            <a:r>
              <a:rPr lang="en-US" dirty="0">
                <a:latin typeface="Corbel" pitchFamily="34" charset="0"/>
              </a:rPr>
              <a:t>will be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represented</a:t>
            </a:r>
            <a:r>
              <a:rPr lang="en-US" dirty="0">
                <a:latin typeface="Corbel" pitchFamily="34" charset="0"/>
              </a:rPr>
              <a:t> as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models</a:t>
            </a:r>
            <a:r>
              <a:rPr lang="en-US" dirty="0">
                <a:latin typeface="Corbel" pitchFamily="34" charset="0"/>
              </a:rPr>
              <a:t> in this file, with their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columns</a:t>
            </a:r>
            <a:r>
              <a:rPr lang="en-US" dirty="0">
                <a:latin typeface="Corbel" pitchFamily="34" charset="0"/>
              </a:rPr>
              <a:t> declared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as data members</a:t>
            </a:r>
            <a:r>
              <a:rPr lang="en-US" dirty="0">
                <a:latin typeface="Corbel" pitchFamily="34" charset="0"/>
              </a:rPr>
              <a:t> in these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classes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  <a:p>
            <a:pPr lvl="1"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tests.py 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contains all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test functions </a:t>
            </a:r>
            <a:r>
              <a:rPr lang="en-US" dirty="0">
                <a:latin typeface="Corbel" pitchFamily="34" charset="0"/>
              </a:rPr>
              <a:t>used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testing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our application’s code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Default Components Of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is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most important </a:t>
            </a:r>
            <a:r>
              <a:rPr lang="en-US" dirty="0">
                <a:latin typeface="Corbel" pitchFamily="34" charset="0"/>
              </a:rPr>
              <a:t>file.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T</a:t>
            </a:r>
            <a:r>
              <a:rPr lang="en-IN" dirty="0">
                <a:latin typeface="Corbel" pitchFamily="34" charset="0"/>
              </a:rPr>
              <a:t>his is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where</a:t>
            </a:r>
            <a:r>
              <a:rPr lang="en-IN" dirty="0">
                <a:latin typeface="Corbel" pitchFamily="34" charset="0"/>
              </a:rPr>
              <a:t> we have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functions</a:t>
            </a:r>
            <a:r>
              <a:rPr lang="en-IN" dirty="0">
                <a:latin typeface="Corbel" pitchFamily="34" charset="0"/>
              </a:rPr>
              <a:t> that handle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requests</a:t>
            </a:r>
            <a:r>
              <a:rPr lang="en-IN" dirty="0">
                <a:latin typeface="Corbel" pitchFamily="34" charset="0"/>
              </a:rPr>
              <a:t> and return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responses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All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application logic </a:t>
            </a:r>
            <a:r>
              <a:rPr lang="en-US" dirty="0">
                <a:latin typeface="Corbel" pitchFamily="34" charset="0"/>
              </a:rPr>
              <a:t>goes here ,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for example</a:t>
            </a:r>
            <a:r>
              <a:rPr lang="en-US" dirty="0">
                <a:latin typeface="Corbel" pitchFamily="34" charset="0"/>
              </a:rPr>
              <a:t>, when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user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clicks a button </a:t>
            </a:r>
            <a:r>
              <a:rPr lang="en-US" dirty="0">
                <a:latin typeface="Corbel" pitchFamily="34" charset="0"/>
              </a:rPr>
              <a:t>what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needs to be done </a:t>
            </a:r>
            <a:r>
              <a:rPr lang="en-US" dirty="0">
                <a:latin typeface="Corbel" pitchFamily="34" charset="0"/>
              </a:rPr>
              <a:t>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coded here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  <a:p>
            <a:pPr lvl="1" fontAlgn="base"/>
            <a:endParaRPr lang="en-IN" dirty="0"/>
          </a:p>
          <a:p>
            <a:pPr lvl="1" fontAlgn="base"/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2: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created an app </a:t>
            </a:r>
            <a:r>
              <a:rPr lang="en-US" sz="2400" dirty="0">
                <a:latin typeface="Corbel" pitchFamily="34" charset="0"/>
              </a:rPr>
              <a:t>we must let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know about it so that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keep track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our application </a:t>
            </a:r>
            <a:r>
              <a:rPr lang="en-IN" sz="2400" dirty="0">
                <a:latin typeface="Corbel" pitchFamily="34" charset="0"/>
              </a:rPr>
              <a:t>and allow us to do </a:t>
            </a:r>
            <a:r>
              <a:rPr lang="en-IN" sz="2400" dirty="0" err="1">
                <a:latin typeface="Corbel" pitchFamily="34" charset="0"/>
              </a:rPr>
              <a:t>sttuff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IN" sz="2400" dirty="0">
                <a:latin typeface="Corbel" pitchFamily="34" charset="0"/>
              </a:rPr>
              <a:t>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create database tables </a:t>
            </a:r>
            <a:r>
              <a:rPr lang="en-IN" sz="2400" dirty="0">
                <a:latin typeface="Corbel" pitchFamily="34" charset="0"/>
              </a:rPr>
              <a:t>etc.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we must make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entry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our app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>
                <a:latin typeface="Corbel" pitchFamily="34" charset="0"/>
              </a:rPr>
              <a:t> list 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settings.py </a:t>
            </a:r>
            <a:r>
              <a:rPr lang="en-US" sz="2400" dirty="0">
                <a:latin typeface="Corbel" pitchFamily="34" charset="0"/>
              </a:rPr>
              <a:t>file of the default app given by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2: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Open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demoproject</a:t>
            </a:r>
            <a:r>
              <a:rPr lang="en-US" sz="2400" dirty="0">
                <a:latin typeface="Corbel" pitchFamily="34" charset="0"/>
              </a:rPr>
              <a:t> app of our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demoproject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folder and make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entry</a:t>
            </a:r>
            <a:r>
              <a:rPr lang="en-US" sz="2400" dirty="0">
                <a:latin typeface="Corbel" pitchFamily="34" charset="0"/>
              </a:rPr>
              <a:t> shown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'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greetingsapp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4429124" y="2714620"/>
            <a:ext cx="4414862" cy="3214686"/>
          </a:xfrm>
          <a:prstGeom prst="cloudCallout">
            <a:avLst>
              <a:gd name="adj1" fmla="val -104903"/>
              <a:gd name="adj2" fmla="val 45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Why we are </a:t>
            </a:r>
            <a:r>
              <a:rPr lang="en-US" sz="2000" b="1" dirty="0" err="1">
                <a:solidFill>
                  <a:srgbClr val="FFFF00"/>
                </a:solidFill>
                <a:latin typeface="Corbel" pitchFamily="34" charset="0"/>
              </a:rPr>
              <a:t>puttng</a:t>
            </a:r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 an extra comma here ?</a:t>
            </a:r>
          </a:p>
          <a:p>
            <a:pPr algn="ctr"/>
            <a:endParaRPr lang="en-US" sz="2000" dirty="0">
              <a:latin typeface="Corbel" pitchFamily="34" charset="0"/>
            </a:endParaRPr>
          </a:p>
          <a:p>
            <a:pPr algn="ctr"/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This is just a convention we use in Python and </a:t>
            </a:r>
            <a:r>
              <a:rPr 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i</a:t>
            </a:r>
            <a:r>
              <a:rPr lang="en-IN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t’s</a:t>
            </a:r>
            <a:r>
              <a:rPr lang="en-IN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 useful for consistency across multiple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Views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Before creating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webpage</a:t>
            </a:r>
            <a:r>
              <a:rPr lang="en-US" sz="2400" dirty="0">
                <a:latin typeface="Corbel" pitchFamily="34" charset="0"/>
              </a:rPr>
              <a:t>, let us discuss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is a view ?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 function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is simply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 function/method</a:t>
            </a:r>
            <a:r>
              <a:rPr lang="en-US" sz="2400" dirty="0">
                <a:latin typeface="Corbel" pitchFamily="34" charset="0"/>
              </a:rPr>
              <a:t>  that takes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web request </a:t>
            </a:r>
            <a:r>
              <a:rPr lang="en-US" sz="2400" dirty="0">
                <a:latin typeface="Corbel" pitchFamily="34" charset="0"/>
              </a:rPr>
              <a:t>and generates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web response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Views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fetches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from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(or an external data source or service)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delivers</a:t>
            </a:r>
            <a:r>
              <a:rPr lang="en-IN" sz="2400" dirty="0">
                <a:latin typeface="Corbel" pitchFamily="34" charset="0"/>
              </a:rPr>
              <a:t> it to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directly to the browser.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makes decisions </a:t>
            </a:r>
            <a:r>
              <a:rPr lang="en-IN" sz="2400" dirty="0">
                <a:latin typeface="Corbel" pitchFamily="34" charset="0"/>
              </a:rPr>
              <a:t>on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what data gets delivered </a:t>
            </a:r>
            <a:r>
              <a:rPr lang="en-IN" sz="2400" dirty="0">
                <a:latin typeface="Corbel" pitchFamily="34" charset="0"/>
              </a:rPr>
              <a:t>,either 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acting</a:t>
            </a:r>
            <a:r>
              <a:rPr lang="en-IN" sz="2400" dirty="0">
                <a:latin typeface="Corbel" pitchFamily="34" charset="0"/>
              </a:rPr>
              <a:t> on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input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, or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response</a:t>
            </a:r>
            <a:r>
              <a:rPr lang="en-IN" sz="2400" dirty="0">
                <a:latin typeface="Corbel" pitchFamily="34" charset="0"/>
              </a:rPr>
              <a:t> to other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business logic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processes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Understanding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Views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early days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there were only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function-based views</a:t>
            </a:r>
            <a:r>
              <a:rPr lang="en-IN" sz="2400" dirty="0">
                <a:latin typeface="Corbel" pitchFamily="34" charset="0"/>
              </a:rPr>
              <a:t>, however, as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grown</a:t>
            </a:r>
            <a:r>
              <a:rPr lang="en-IN" sz="2400" dirty="0">
                <a:latin typeface="Corbel" pitchFamily="34" charset="0"/>
              </a:rPr>
              <a:t> over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years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developers </a:t>
            </a:r>
            <a:r>
              <a:rPr lang="en-IN" sz="2400" dirty="0">
                <a:latin typeface="Corbel" pitchFamily="34" charset="0"/>
              </a:rPr>
              <a:t>added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class-based views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3:Creating Our  First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view</a:t>
            </a:r>
            <a:r>
              <a:rPr lang="en-IN" sz="2400" dirty="0">
                <a:latin typeface="Corbel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file in our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greetingsapp</a:t>
            </a:r>
            <a:r>
              <a:rPr lang="en-IN" sz="2400" dirty="0">
                <a:latin typeface="Corbel" pitchFamily="34" charset="0"/>
              </a:rPr>
              <a:t> app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file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shown 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3:Creating Our  First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django.shortcuts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import render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django.http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HttpResponse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welcomePage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("&lt;h1&gt;Welcome To Sharma Computer Academy!&lt;/h1&gt;")</a:t>
            </a: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What Is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Creating An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Default Components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An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Activating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Understanding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Configuring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Running The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import render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line imports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method</a:t>
            </a:r>
            <a:r>
              <a:rPr lang="en-IN" dirty="0">
                <a:latin typeface="Corbel" pitchFamily="34" charset="0"/>
              </a:rPr>
              <a:t> and 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added</a:t>
            </a:r>
            <a:r>
              <a:rPr lang="en-IN" dirty="0">
                <a:latin typeface="Corbel" pitchFamily="34" charset="0"/>
              </a:rPr>
              <a:t> to the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file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automatically</a:t>
            </a:r>
            <a:r>
              <a:rPr lang="en-IN" dirty="0">
                <a:latin typeface="Corbel" pitchFamily="34" charset="0"/>
              </a:rPr>
              <a:t> by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dirty="0">
                <a:latin typeface="Corbel" pitchFamily="34" charset="0"/>
              </a:rPr>
              <a:t> command .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The method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IN" dirty="0">
                <a:latin typeface="Corbel" pitchFamily="34" charset="0"/>
              </a:rPr>
              <a:t>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used </a:t>
            </a:r>
            <a:r>
              <a:rPr lang="en-IN" dirty="0">
                <a:latin typeface="Corbel" pitchFamily="34" charset="0"/>
              </a:rPr>
              <a:t>when </a:t>
            </a:r>
            <a:r>
              <a:rPr lang="en-IN" b="1" dirty="0">
                <a:solidFill>
                  <a:schemeClr val="accent1"/>
                </a:solidFill>
                <a:latin typeface="Corbel" pitchFamily="34" charset="0"/>
              </a:rPr>
              <a:t>rendering templates.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django.http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import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HttpResponse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Each view </a:t>
            </a:r>
            <a:r>
              <a:rPr lang="en-IN" dirty="0">
                <a:latin typeface="Corbel" pitchFamily="34" charset="0"/>
              </a:rPr>
              <a:t>that we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write</a:t>
            </a:r>
            <a:r>
              <a:rPr lang="en-IN" dirty="0">
                <a:latin typeface="Corbel" pitchFamily="34" charset="0"/>
              </a:rPr>
              <a:t>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responsible</a:t>
            </a:r>
            <a:r>
              <a:rPr lang="en-IN" dirty="0">
                <a:latin typeface="Corbel" pitchFamily="34" charset="0"/>
              </a:rPr>
              <a:t> for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instantiating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populating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returning</a:t>
            </a:r>
            <a:r>
              <a:rPr lang="en-IN" dirty="0">
                <a:latin typeface="Corbel" pitchFamily="34" charset="0"/>
              </a:rPr>
              <a:t> an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HttpResponse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The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HttpResponse</a:t>
            </a:r>
            <a:r>
              <a:rPr lang="en-IN" dirty="0">
                <a:latin typeface="Corbel" pitchFamily="34" charset="0"/>
              </a:rPr>
              <a:t> class lives in the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django.http</a:t>
            </a:r>
            <a:r>
              <a:rPr lang="en-IN" dirty="0">
                <a:latin typeface="Corbel" pitchFamily="34" charset="0"/>
              </a:rPr>
              <a:t> module.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SzPct val="150000"/>
              <a:buFont typeface="Arial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welcomePage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return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HttpResponse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("&lt;h1&gt;Welcome To Sharma Computer Academy!&lt;/h1&gt;")</a:t>
            </a:r>
          </a:p>
          <a:p>
            <a:pPr lvl="1" fontAlgn="base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of our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 function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is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welcomePage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( 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 lvl="1" fontAlgn="base"/>
            <a:endParaRPr lang="en-US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We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give it any 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we like but it should accept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one argument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which is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object and belongs to the class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HttpRequest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Finally our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 function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has to return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web response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which in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this case 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s an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object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of the class 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HttpRepsonse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containing plain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data</a:t>
            </a:r>
            <a:endParaRPr lang="en-IN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After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shown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>
                <a:latin typeface="Corbel" pitchFamily="34" charset="0"/>
              </a:rPr>
              <a:t>if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 the server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access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http://127.0.0.1:8000 </a:t>
            </a:r>
            <a:r>
              <a:rPr lang="en-IN" sz="2400" dirty="0">
                <a:latin typeface="Corbel" pitchFamily="34" charset="0"/>
              </a:rPr>
              <a:t>, then still we will get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default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page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order for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to use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 view</a:t>
            </a:r>
            <a:r>
              <a:rPr lang="en-IN" sz="2400" dirty="0">
                <a:latin typeface="Corbel" pitchFamily="34" charset="0"/>
              </a:rPr>
              <a:t>, we need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tell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 is the view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want to be displayed </a:t>
            </a:r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someone navigates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site root </a:t>
            </a:r>
            <a:r>
              <a:rPr lang="en-IN" sz="2400" dirty="0">
                <a:latin typeface="Corbel" pitchFamily="34" charset="0"/>
              </a:rPr>
              <a:t>(home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 this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 2 ways :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Either</a:t>
            </a:r>
            <a:r>
              <a:rPr lang="en-US" dirty="0">
                <a:latin typeface="Corbel" pitchFamily="34" charset="0"/>
              </a:rPr>
              <a:t> by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editing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configuring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latin typeface="Corbel" pitchFamily="34" charset="0"/>
              </a:rPr>
              <a:t> for our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 function </a:t>
            </a:r>
            <a:r>
              <a:rPr lang="en-US" dirty="0">
                <a:latin typeface="Corbel" pitchFamily="34" charset="0"/>
              </a:rPr>
              <a:t>there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OR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By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creating</a:t>
            </a:r>
            <a:r>
              <a:rPr lang="en-US" dirty="0">
                <a:latin typeface="Corbel" pitchFamily="34" charset="0"/>
              </a:rPr>
              <a:t> a new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dirty="0">
                <a:latin typeface="Corbel" pitchFamily="34" charset="0"/>
              </a:rPr>
              <a:t> file in our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greetingsapp</a:t>
            </a:r>
            <a:r>
              <a:rPr lang="en-US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configuring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mapping</a:t>
            </a:r>
            <a:r>
              <a:rPr lang="en-US" dirty="0">
                <a:latin typeface="Corbel" pitchFamily="34" charset="0"/>
              </a:rPr>
              <a:t> there</a:t>
            </a:r>
            <a:endParaRPr lang="en-IN" dirty="0">
              <a:latin typeface="Corbel" pitchFamily="34" charset="0"/>
            </a:endParaRPr>
          </a:p>
          <a:p>
            <a:pPr fontAlgn="base"/>
            <a:endParaRPr lang="en-IN" sz="2400" dirty="0"/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of now </a:t>
            </a:r>
            <a:r>
              <a:rPr lang="en-US" sz="2400" dirty="0">
                <a:latin typeface="Corbel" pitchFamily="34" charset="0"/>
              </a:rPr>
              <a:t>we will use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first approach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afterwards</a:t>
            </a:r>
            <a:r>
              <a:rPr lang="en-US" sz="2400" dirty="0">
                <a:latin typeface="Corbel" pitchFamily="34" charset="0"/>
              </a:rPr>
              <a:t> we will go for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second option </a:t>
            </a:r>
            <a:r>
              <a:rPr lang="en-US" sz="2400" dirty="0">
                <a:latin typeface="Corbel" pitchFamily="34" charset="0"/>
              </a:rPr>
              <a:t>also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IN" sz="2400" dirty="0"/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, we have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call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path() 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comes from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django.urls</a:t>
            </a:r>
            <a:r>
              <a:rPr lang="en-US" sz="2400" dirty="0">
                <a:latin typeface="Corbel" pitchFamily="34" charset="0"/>
              </a:rPr>
              <a:t> module and its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general syntax </a:t>
            </a:r>
            <a:r>
              <a:rPr lang="en-US" sz="2400" dirty="0">
                <a:latin typeface="Corbel" pitchFamily="34" charset="0"/>
              </a:rPr>
              <a:t>is: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path( route, view,[name]) </a:t>
            </a:r>
          </a:p>
          <a:p>
            <a:pPr lvl="2" fontAlgn="base"/>
            <a:r>
              <a:rPr lang="en-US" dirty="0">
                <a:latin typeface="Corbel" pitchFamily="34" charset="0"/>
              </a:rPr>
              <a:t>The argument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route</a:t>
            </a:r>
            <a:r>
              <a:rPr lang="en-US" dirty="0">
                <a:latin typeface="Corbel" pitchFamily="34" charset="0"/>
              </a:rPr>
              <a:t> should be a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US" dirty="0">
                <a:latin typeface="Corbel" pitchFamily="34" charset="0"/>
              </a:rPr>
              <a:t> with which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incoming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will be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matched</a:t>
            </a:r>
          </a:p>
          <a:p>
            <a:pPr lvl="2" fontAlgn="base"/>
            <a:r>
              <a:rPr lang="en-US" dirty="0">
                <a:latin typeface="Corbel" pitchFamily="34" charset="0"/>
              </a:rPr>
              <a:t>The second argument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view</a:t>
            </a:r>
            <a:r>
              <a:rPr lang="en-US" dirty="0">
                <a:latin typeface="Corbel" pitchFamily="34" charset="0"/>
              </a:rPr>
              <a:t> ,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should be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name of a view function </a:t>
            </a:r>
            <a:r>
              <a:rPr lang="en-US" dirty="0">
                <a:latin typeface="Corbel" pitchFamily="34" charset="0"/>
              </a:rPr>
              <a:t>to be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called</a:t>
            </a:r>
            <a:r>
              <a:rPr lang="en-US" dirty="0">
                <a:latin typeface="Corbel" pitchFamily="34" charset="0"/>
              </a:rPr>
              <a:t> for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serving</a:t>
            </a:r>
            <a:r>
              <a:rPr lang="en-US" dirty="0">
                <a:latin typeface="Corbel" pitchFamily="34" charset="0"/>
              </a:rPr>
              <a:t> this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dirty="0">
                <a:solidFill>
                  <a:srgbClr val="7030A0"/>
                </a:solidFill>
                <a:latin typeface="Corbel" pitchFamily="34" charset="0"/>
              </a:rPr>
              <a:t> request</a:t>
            </a:r>
            <a:endParaRPr lang="en-IN" dirty="0">
              <a:solidFill>
                <a:srgbClr val="7030A0"/>
              </a:solidFill>
            </a:endParaRPr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IN" sz="2400" dirty="0"/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u="sng" dirty="0">
                <a:latin typeface="Corbel" pitchFamily="34" charset="0"/>
              </a:rPr>
              <a:t>For example </a:t>
            </a:r>
            <a:r>
              <a:rPr lang="en-IN" sz="2400" dirty="0">
                <a:latin typeface="Corbel" pitchFamily="34" charset="0"/>
              </a:rPr>
              <a:t>: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path('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mypage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/',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views.myview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)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example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request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http://127.0.0.1:8000/mypage </a:t>
            </a:r>
            <a:r>
              <a:rPr lang="en-IN" sz="2400" dirty="0">
                <a:latin typeface="Corbel" pitchFamily="34" charset="0"/>
              </a:rPr>
              <a:t>would be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routed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myview</a:t>
            </a:r>
            <a:r>
              <a:rPr lang="en-IN" sz="2400" dirty="0">
                <a:latin typeface="Corbel" pitchFamily="34" charset="0"/>
              </a:rPr>
              <a:t> function in the application’s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path() </a:t>
            </a:r>
            <a:r>
              <a:rPr lang="en-US" sz="2400" dirty="0">
                <a:latin typeface="Corbel" pitchFamily="34" charset="0"/>
              </a:rPr>
              <a:t>function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also takes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optional parameter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will discuss </a:t>
            </a:r>
            <a:r>
              <a:rPr lang="en-US" sz="2400" dirty="0">
                <a:latin typeface="Corbel" pitchFamily="34" charset="0"/>
              </a:rPr>
              <a:t>later</a:t>
            </a:r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So , we must open the file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code </a:t>
            </a:r>
            <a:r>
              <a:rPr lang="en-IN" sz="2400" dirty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demoproject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greetingsapp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 import views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welcome.html',views.welcomePage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greetingsapp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import views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This line i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mports </a:t>
            </a:r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views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module</a:t>
            </a:r>
            <a:r>
              <a:rPr lang="en-IN" dirty="0">
                <a:latin typeface="Corbel" pitchFamily="34" charset="0"/>
              </a:rPr>
              <a:t> of the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greetingsapp</a:t>
            </a:r>
            <a:r>
              <a:rPr lang="en-IN" dirty="0">
                <a:latin typeface="Corbel" pitchFamily="34" charset="0"/>
              </a:rPr>
              <a:t> application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import</a:t>
            </a:r>
            <a:r>
              <a:rPr lang="en-IN" dirty="0">
                <a:latin typeface="Corbel" pitchFamily="34" charset="0"/>
              </a:rPr>
              <a:t>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necessary</a:t>
            </a:r>
            <a:r>
              <a:rPr lang="en-IN" dirty="0">
                <a:latin typeface="Corbel" pitchFamily="34" charset="0"/>
              </a:rPr>
              <a:t> as we want to use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function 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welcomePage</a:t>
            </a:r>
            <a:r>
              <a:rPr lang="en-IN" dirty="0">
                <a:latin typeface="Corbel" pitchFamily="34" charset="0"/>
              </a:rPr>
              <a:t> in this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dirty="0">
                <a:latin typeface="Corbel" pitchFamily="34" charset="0"/>
              </a:rPr>
              <a:t> file.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path('admin/',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welcome.html',views.welcomePage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]</a:t>
            </a:r>
            <a:endParaRPr lang="en-IN" sz="2000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The file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already contains </a:t>
            </a:r>
            <a:r>
              <a:rPr lang="en-IN" dirty="0">
                <a:latin typeface="Corbel" pitchFamily="34" charset="0"/>
              </a:rPr>
              <a:t>a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dirty="0">
                <a:latin typeface="Corbel" pitchFamily="34" charset="0"/>
              </a:rPr>
              <a:t> called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This 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dirty="0">
                <a:latin typeface="Corbel" pitchFamily="34" charset="0"/>
              </a:rPr>
              <a:t>  contains the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URL patterns </a:t>
            </a:r>
            <a:r>
              <a:rPr lang="en-IN" dirty="0">
                <a:latin typeface="Corbel" pitchFamily="34" charset="0"/>
              </a:rPr>
              <a:t>registered for the project.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It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already contains </a:t>
            </a:r>
            <a:r>
              <a:rPr lang="en-US" dirty="0">
                <a:latin typeface="Corbel" pitchFamily="34" charset="0"/>
              </a:rPr>
              <a:t>an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entry</a:t>
            </a:r>
            <a:r>
              <a:rPr lang="en-US" dirty="0">
                <a:latin typeface="Corbel" pitchFamily="34" charset="0"/>
              </a:rPr>
              <a:t> which tells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that if a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dirty="0">
                <a:latin typeface="Corbel" pitchFamily="34" charset="0"/>
              </a:rPr>
              <a:t> like </a:t>
            </a: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http://127.0.0.1:8000/admin </a:t>
            </a:r>
            <a:r>
              <a:rPr lang="en-US" dirty="0">
                <a:latin typeface="Corbel" pitchFamily="34" charset="0"/>
              </a:rPr>
              <a:t>arrives then it should be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redirected</a:t>
            </a:r>
            <a:r>
              <a:rPr lang="en-US" dirty="0">
                <a:latin typeface="Corbel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admin app</a:t>
            </a:r>
            <a:r>
              <a:rPr lang="en-US" dirty="0">
                <a:latin typeface="Corbel" pitchFamily="34" charset="0"/>
              </a:rPr>
              <a:t>..</a:t>
            </a: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Similarly</a:t>
            </a:r>
            <a:r>
              <a:rPr lang="en-US" dirty="0">
                <a:latin typeface="Corbel" pitchFamily="34" charset="0"/>
              </a:rPr>
              <a:t> we want that if the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http://127.0.0.1:8000/welcome.html </a:t>
            </a:r>
            <a:r>
              <a:rPr lang="en-US" dirty="0">
                <a:latin typeface="Corbel" pitchFamily="34" charset="0"/>
              </a:rPr>
              <a:t>arrives then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should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call our function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welcomePage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dirty="0">
                <a:latin typeface="Corbel" pitchFamily="34" charset="0"/>
              </a:rPr>
              <a:t>defined 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dirty="0">
                <a:latin typeface="Corbel" pitchFamily="34" charset="0"/>
              </a:rPr>
              <a:t> of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greetingsapp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2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5:Running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dirty="0">
                <a:latin typeface="Corbel" pitchFamily="34" charset="0"/>
              </a:rPr>
              <a:t>To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run </a:t>
            </a:r>
            <a:r>
              <a:rPr lang="en-IN" dirty="0">
                <a:latin typeface="Corbel" pitchFamily="34" charset="0"/>
              </a:rPr>
              <a:t>our new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greetingsapp</a:t>
            </a:r>
            <a:r>
              <a:rPr lang="en-IN" dirty="0">
                <a:latin typeface="Corbel" pitchFamily="34" charset="0"/>
              </a:rPr>
              <a:t> , go to the folder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demoproject</a:t>
            </a:r>
            <a:r>
              <a:rPr lang="en-IN" dirty="0">
                <a:latin typeface="Corbel" pitchFamily="34" charset="0"/>
              </a:rPr>
              <a:t> by using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dirty="0">
                <a:latin typeface="Corbel" pitchFamily="34" charset="0"/>
              </a:rPr>
              <a:t> command and type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dirty="0">
                <a:latin typeface="Corbel" pitchFamily="34" charset="0"/>
              </a:rPr>
              <a:t> command in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2" fontAlgn="base"/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demoproject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server</a:t>
            </a:r>
            <a:r>
              <a:rPr lang="en-IN" dirty="0">
                <a:latin typeface="Corbel" pitchFamily="34" charset="0"/>
              </a:rPr>
              <a:t> runs on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dirty="0">
                <a:latin typeface="Corbel" pitchFamily="34" charset="0"/>
              </a:rPr>
              <a:t>, and </a:t>
            </a:r>
            <a:r>
              <a:rPr lang="en-IN" dirty="0" err="1">
                <a:latin typeface="Corbel" pitchFamily="34" charset="0"/>
              </a:rPr>
              <a:t>we’llsee</a:t>
            </a:r>
            <a:r>
              <a:rPr lang="en-IN" dirty="0">
                <a:latin typeface="Corbel" pitchFamily="34" charset="0"/>
              </a:rPr>
              <a:t> output like the following output in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dirty="0">
                <a:latin typeface="Corbel" pitchFamily="34" charset="0"/>
              </a:rPr>
              <a:t>: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00570"/>
            <a:ext cx="8858312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An App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previously discussed </a:t>
            </a:r>
            <a:r>
              <a:rPr lang="en-IN" sz="2400" dirty="0">
                <a:latin typeface="Corbel" pitchFamily="34" charset="0"/>
              </a:rPr>
              <a:t>,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created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perform a particular functionality </a:t>
            </a:r>
            <a:r>
              <a:rPr lang="en-IN" sz="2400" dirty="0">
                <a:latin typeface="Corbel" pitchFamily="34" charset="0"/>
              </a:rPr>
              <a:t>for our entire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application </a:t>
            </a:r>
            <a:r>
              <a:rPr lang="en-IN" sz="2400" dirty="0"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r>
              <a:rPr lang="en-IN" sz="2400" dirty="0">
                <a:latin typeface="Corbel" pitchFamily="34" charset="0"/>
              </a:rPr>
              <a:t>)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 example we could have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r>
              <a:rPr lang="en-IN" sz="2400" dirty="0"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website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webapplication</a:t>
            </a:r>
            <a:r>
              <a:rPr lang="en-IN" sz="2400" dirty="0">
                <a:latin typeface="Corbel" pitchFamily="34" charset="0"/>
              </a:rPr>
              <a:t>) called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voting</a:t>
            </a:r>
            <a:r>
              <a:rPr lang="en-IN" sz="2400" dirty="0">
                <a:latin typeface="Corbel" pitchFamily="34" charset="0"/>
              </a:rPr>
              <a:t> which could contain a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registration app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 polling app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comments app</a:t>
            </a:r>
            <a:r>
              <a:rPr lang="en-IN" sz="2400" dirty="0">
                <a:latin typeface="Corbel" pitchFamily="34" charset="0"/>
              </a:rPr>
              <a:t>, etc.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Thus every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collection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one or more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Apps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6: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http://127.0.0.1:8000/welcome.html</a:t>
            </a:r>
            <a:r>
              <a:rPr lang="en-IN" sz="2000" dirty="0">
                <a:latin typeface="Corbel" pitchFamily="34" charset="0"/>
              </a:rPr>
              <a:t> URL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000" dirty="0">
                <a:latin typeface="Corbel" pitchFamily="34" charset="0"/>
              </a:rPr>
              <a:t>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navigate</a:t>
            </a:r>
            <a:r>
              <a:rPr lang="en-IN" sz="2000" dirty="0">
                <a:latin typeface="Corbel" pitchFamily="34" charset="0"/>
              </a:rPr>
              <a:t> to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that address. Now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we should see </a:t>
            </a:r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plain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but functioning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welcome page</a:t>
            </a: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40719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 What Just Happened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better understand </a:t>
            </a:r>
            <a:r>
              <a:rPr lang="en-IN" sz="2400" dirty="0">
                <a:latin typeface="Corbel" pitchFamily="34" charset="0"/>
              </a:rPr>
              <a:t>how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works, let’s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trace</a:t>
            </a:r>
            <a:r>
              <a:rPr lang="en-IN" sz="2400" dirty="0">
                <a:latin typeface="Corbel" pitchFamily="34" charset="0"/>
              </a:rPr>
              <a:t> the entire set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activities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took place </a:t>
            </a:r>
            <a:r>
              <a:rPr lang="en-IN" sz="2400" dirty="0">
                <a:latin typeface="Corbel" pitchFamily="34" charset="0"/>
              </a:rPr>
              <a:t>when we requested the </a:t>
            </a:r>
            <a:r>
              <a:rPr lang="en-IN" sz="2400" dirty="0" err="1"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http://127.0.0.1:8000/welcome.html</a:t>
            </a:r>
            <a:endParaRPr lang="en-IN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lvl="1">
              <a:buNone/>
            </a:pPr>
            <a:endParaRPr lang="en-IN" sz="1900" dirty="0">
              <a:latin typeface="Corbel" pitchFamily="34" charset="0"/>
            </a:endParaRPr>
          </a:p>
          <a:p>
            <a:pPr lvl="1">
              <a:buNone/>
            </a:pPr>
            <a:r>
              <a:rPr lang="en-IN" sz="1900" dirty="0">
                <a:latin typeface="Corbel" pitchFamily="34" charset="0"/>
              </a:rPr>
              <a:t>1. </a:t>
            </a:r>
            <a:r>
              <a:rPr lang="en-IN" sz="2100" dirty="0">
                <a:latin typeface="Corbel" pitchFamily="34" charset="0"/>
              </a:rPr>
              <a:t>Our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browser</a:t>
            </a:r>
            <a:r>
              <a:rPr lang="en-IN" sz="2100" b="1" dirty="0">
                <a:latin typeface="Corbel" pitchFamily="34" charset="0"/>
              </a:rPr>
              <a:t> </a:t>
            </a:r>
            <a:r>
              <a:rPr lang="en-IN" sz="2100" dirty="0">
                <a:latin typeface="Corbel" pitchFamily="34" charset="0"/>
              </a:rPr>
              <a:t>sent a </a:t>
            </a:r>
            <a:r>
              <a:rPr lang="en-IN" sz="2100" dirty="0">
                <a:solidFill>
                  <a:srgbClr val="0070C0"/>
                </a:solidFill>
                <a:latin typeface="Corbel" pitchFamily="34" charset="0"/>
              </a:rPr>
              <a:t>message</a:t>
            </a:r>
            <a:r>
              <a:rPr lang="en-IN" sz="2100" dirty="0">
                <a:latin typeface="Corbel" pitchFamily="34" charset="0"/>
              </a:rPr>
              <a:t> to the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Django development server </a:t>
            </a:r>
            <a:r>
              <a:rPr lang="en-IN" sz="2100" dirty="0">
                <a:latin typeface="Corbel" pitchFamily="34" charset="0"/>
              </a:rPr>
              <a:t>requesting it to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return the content </a:t>
            </a:r>
            <a:r>
              <a:rPr lang="en-IN" sz="2100" dirty="0">
                <a:latin typeface="Corbel" pitchFamily="34" charset="0"/>
              </a:rPr>
              <a:t>located at the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URL </a:t>
            </a:r>
            <a:r>
              <a:rPr lang="en-IN" sz="2100" dirty="0">
                <a:latin typeface="Corbel" pitchFamily="34" charset="0"/>
              </a:rPr>
              <a:t>(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http:// 127.0.0.1: 8000</a:t>
            </a:r>
            <a:r>
              <a:rPr lang="en-IN" sz="2100" b="1">
                <a:solidFill>
                  <a:srgbClr val="7030A0"/>
                </a:solidFill>
                <a:latin typeface="Corbel" pitchFamily="34" charset="0"/>
              </a:rPr>
              <a:t>/welcome.html</a:t>
            </a:r>
            <a:r>
              <a:rPr lang="en-IN" sz="2100">
                <a:latin typeface="Corbel" pitchFamily="34" charset="0"/>
              </a:rPr>
              <a:t>)</a:t>
            </a: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r>
              <a:rPr lang="en-IN" sz="2100" dirty="0">
                <a:latin typeface="Corbel" pitchFamily="34" charset="0"/>
              </a:rPr>
              <a:t>2.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100" dirty="0">
                <a:latin typeface="Corbel" pitchFamily="34" charset="0"/>
              </a:rPr>
              <a:t> then looked for a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URL pattern </a:t>
            </a:r>
            <a:r>
              <a:rPr lang="en-IN" sz="2100" dirty="0">
                <a:latin typeface="Corbel" pitchFamily="34" charset="0"/>
              </a:rPr>
              <a:t>that </a:t>
            </a:r>
            <a:r>
              <a:rPr lang="en-IN" sz="2100" b="1" dirty="0">
                <a:solidFill>
                  <a:srgbClr val="0070C0"/>
                </a:solidFill>
                <a:latin typeface="Corbel" pitchFamily="34" charset="0"/>
              </a:rPr>
              <a:t>matches</a:t>
            </a:r>
            <a:r>
              <a:rPr lang="en-IN" sz="2100" dirty="0">
                <a:latin typeface="Corbel" pitchFamily="34" charset="0"/>
              </a:rPr>
              <a:t> the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request,</a:t>
            </a:r>
            <a:r>
              <a:rPr lang="en-IN" sz="2100" dirty="0">
                <a:latin typeface="Corbel" pitchFamily="34" charset="0"/>
              </a:rPr>
              <a:t> by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searching</a:t>
            </a:r>
            <a:r>
              <a:rPr lang="en-IN" sz="2100" dirty="0">
                <a:latin typeface="Corbel" pitchFamily="34" charset="0"/>
              </a:rPr>
              <a:t> the site level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r>
              <a:rPr lang="en-IN" sz="2100" dirty="0">
                <a:latin typeface="Corbel" pitchFamily="34" charset="0"/>
              </a:rPr>
              <a:t>3. </a:t>
            </a:r>
            <a:r>
              <a:rPr lang="en-IN" sz="21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100" dirty="0">
                <a:latin typeface="Corbel" pitchFamily="34" charset="0"/>
              </a:rPr>
              <a:t> checks the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first pattern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(“admin/”) </a:t>
            </a:r>
            <a:r>
              <a:rPr lang="en-IN" sz="2100" dirty="0">
                <a:latin typeface="Corbel" pitchFamily="34" charset="0"/>
              </a:rPr>
              <a:t>in our site level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IN" sz="2100" dirty="0">
                <a:latin typeface="Corbel" pitchFamily="34" charset="0"/>
              </a:rPr>
              <a:t>which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doesn’t match</a:t>
            </a:r>
            <a:r>
              <a:rPr lang="en-IN" sz="2100" dirty="0">
                <a:latin typeface="Corbel" pitchFamily="34" charset="0"/>
              </a:rPr>
              <a:t>, and moves on to the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second line </a:t>
            </a:r>
            <a:r>
              <a:rPr lang="en-IN" sz="2100" dirty="0">
                <a:latin typeface="Corbel" pitchFamily="34" charset="0"/>
              </a:rPr>
              <a:t>in which the string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(‘welcome.html’)</a:t>
            </a:r>
            <a:r>
              <a:rPr lang="en-IN" sz="2100" dirty="0">
                <a:latin typeface="Corbel" pitchFamily="34" charset="0"/>
              </a:rPr>
              <a:t> matches.</a:t>
            </a:r>
          </a:p>
          <a:p>
            <a:endParaRPr lang="en-IN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 What Just Happened </a:t>
            </a:r>
            <a:r>
              <a:rPr lang="en-US" sz="2800" b="1" dirty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1900" dirty="0"/>
              <a:t>4. </a:t>
            </a:r>
            <a:r>
              <a:rPr lang="en-IN" sz="2100" dirty="0">
                <a:latin typeface="Corbel" pitchFamily="34" charset="0"/>
              </a:rPr>
              <a:t>The 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matching pattern </a:t>
            </a:r>
            <a:r>
              <a:rPr lang="en-IN" sz="2100" dirty="0">
                <a:latin typeface="Corbel" pitchFamily="34" charset="0"/>
              </a:rPr>
              <a:t>says “</a:t>
            </a:r>
            <a:r>
              <a:rPr lang="en-IN" sz="2100" b="1" dirty="0">
                <a:solidFill>
                  <a:srgbClr val="0070C0"/>
                </a:solidFill>
                <a:latin typeface="Corbel" pitchFamily="34" charset="0"/>
              </a:rPr>
              <a:t>call the function </a:t>
            </a:r>
            <a:r>
              <a:rPr lang="en-IN" sz="2100" b="1" dirty="0" err="1">
                <a:solidFill>
                  <a:srgbClr val="0070C0"/>
                </a:solidFill>
                <a:latin typeface="Corbel" pitchFamily="34" charset="0"/>
              </a:rPr>
              <a:t>welcomePage</a:t>
            </a:r>
            <a:r>
              <a:rPr lang="en-IN" sz="2100" b="1" dirty="0">
                <a:solidFill>
                  <a:srgbClr val="0070C0"/>
                </a:solidFill>
                <a:latin typeface="Corbel" pitchFamily="34" charset="0"/>
              </a:rPr>
              <a:t> of views module in </a:t>
            </a:r>
            <a:r>
              <a:rPr lang="en-IN" sz="2100" b="1" dirty="0" err="1">
                <a:solidFill>
                  <a:srgbClr val="0070C0"/>
                </a:solidFill>
                <a:latin typeface="Corbel" pitchFamily="34" charset="0"/>
              </a:rPr>
              <a:t>greetingsapp</a:t>
            </a:r>
            <a:r>
              <a:rPr lang="en-IN" sz="2100" dirty="0">
                <a:latin typeface="Corbel" pitchFamily="34" charset="0"/>
              </a:rPr>
              <a:t>”.</a:t>
            </a:r>
          </a:p>
          <a:p>
            <a:pPr lvl="1">
              <a:buNone/>
            </a:pPr>
            <a:endParaRPr lang="en-US" sz="2100" dirty="0">
              <a:latin typeface="Corbel" pitchFamily="34" charset="0"/>
            </a:endParaRPr>
          </a:p>
          <a:p>
            <a:pPr lvl="1">
              <a:buNone/>
            </a:pPr>
            <a:r>
              <a:rPr lang="en-US" sz="2100" dirty="0">
                <a:latin typeface="Corbel" pitchFamily="34" charset="0"/>
              </a:rPr>
              <a:t>5. Now 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100" dirty="0">
                <a:latin typeface="Corbel" pitchFamily="34" charset="0"/>
              </a:rPr>
              <a:t> sends the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IN" sz="2100" dirty="0">
                <a:latin typeface="Corbel" pitchFamily="34" charset="0"/>
              </a:rPr>
              <a:t> is to the 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welcomePage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100" dirty="0">
                <a:latin typeface="Corbel" pitchFamily="34" charset="0"/>
              </a:rPr>
              <a:t>function in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views.py  </a:t>
            </a:r>
          </a:p>
          <a:p>
            <a:pPr lvl="1">
              <a:buNone/>
            </a:pP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r>
              <a:rPr lang="en-IN" sz="2100" dirty="0">
                <a:latin typeface="Corbel" pitchFamily="34" charset="0"/>
              </a:rPr>
              <a:t>6. The 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welcomePage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100" dirty="0">
                <a:latin typeface="Corbel" pitchFamily="34" charset="0"/>
              </a:rPr>
              <a:t>function/view then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renders</a:t>
            </a:r>
            <a:r>
              <a:rPr lang="en-IN" sz="2100" dirty="0">
                <a:latin typeface="Corbel" pitchFamily="34" charset="0"/>
              </a:rPr>
              <a:t> our simple </a:t>
            </a:r>
            <a:r>
              <a:rPr lang="en-IN" sz="2100" b="1" dirty="0">
                <a:solidFill>
                  <a:srgbClr val="C00000"/>
                </a:solidFill>
                <a:latin typeface="Corbel" pitchFamily="34" charset="0"/>
              </a:rPr>
              <a:t>HTML </a:t>
            </a:r>
            <a:r>
              <a:rPr lang="en-IN" sz="2100" dirty="0">
                <a:latin typeface="Corbel" pitchFamily="34" charset="0"/>
              </a:rPr>
              <a:t>message to an </a:t>
            </a:r>
            <a:r>
              <a:rPr lang="en-IN" sz="2100" b="1" dirty="0" err="1">
                <a:solidFill>
                  <a:srgbClr val="C00000"/>
                </a:solidFill>
                <a:latin typeface="Corbel" pitchFamily="34" charset="0"/>
              </a:rPr>
              <a:t>HttpResponse</a:t>
            </a:r>
            <a:r>
              <a:rPr lang="en-IN" sz="2100" dirty="0">
                <a:latin typeface="Corbel" pitchFamily="34" charset="0"/>
              </a:rPr>
              <a:t> that is sent to the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browser</a:t>
            </a:r>
            <a:r>
              <a:rPr lang="en-IN" sz="2100" dirty="0">
                <a:latin typeface="Corbel" pitchFamily="34" charset="0"/>
              </a:rPr>
              <a:t>.</a:t>
            </a:r>
          </a:p>
          <a:p>
            <a:pPr lvl="1">
              <a:buNone/>
            </a:pPr>
            <a:endParaRPr lang="en-IN" sz="2100" dirty="0">
              <a:latin typeface="Corbel" pitchFamily="34" charset="0"/>
            </a:endParaRPr>
          </a:p>
          <a:p>
            <a:pPr lvl="1">
              <a:buNone/>
            </a:pPr>
            <a:r>
              <a:rPr lang="en-IN" sz="2100" dirty="0">
                <a:latin typeface="Corbel" pitchFamily="34" charset="0"/>
              </a:rPr>
              <a:t>7.The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browser</a:t>
            </a:r>
            <a:r>
              <a:rPr lang="en-IN" sz="2100" dirty="0">
                <a:latin typeface="Corbel" pitchFamily="34" charset="0"/>
              </a:rPr>
              <a:t> </a:t>
            </a:r>
            <a:r>
              <a:rPr lang="en-IN" sz="2100" b="1" dirty="0">
                <a:solidFill>
                  <a:srgbClr val="7030A0"/>
                </a:solidFill>
                <a:latin typeface="Corbel" pitchFamily="34" charset="0"/>
              </a:rPr>
              <a:t>renders</a:t>
            </a:r>
            <a:r>
              <a:rPr lang="en-IN" sz="2100" dirty="0">
                <a:latin typeface="Corbel" pitchFamily="34" charset="0"/>
              </a:rPr>
              <a:t> the 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response</a:t>
            </a:r>
            <a:r>
              <a:rPr lang="en-IN" sz="2100" dirty="0">
                <a:latin typeface="Corbel" pitchFamily="34" charset="0"/>
              </a:rPr>
              <a:t> and we see </a:t>
            </a:r>
            <a:r>
              <a:rPr lang="en-IN" sz="2100" b="1" dirty="0">
                <a:solidFill>
                  <a:srgbClr val="00B050"/>
                </a:solidFill>
                <a:latin typeface="Corbel" pitchFamily="34" charset="0"/>
              </a:rPr>
              <a:t>our page </a:t>
            </a:r>
            <a:r>
              <a:rPr lang="en-IN" sz="2100" dirty="0">
                <a:latin typeface="Corbel" pitchFamily="34" charset="0"/>
              </a:rPr>
              <a:t>output. </a:t>
            </a:r>
          </a:p>
          <a:p>
            <a:pPr marL="457200" indent="-457200">
              <a:buNone/>
            </a:pPr>
            <a:endParaRPr lang="en-US" sz="2200" dirty="0"/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IN" sz="2200" dirty="0">
                <a:latin typeface="Corbel" pitchFamily="34" charset="0"/>
              </a:rPr>
              <a:t>Every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application </a:t>
            </a:r>
            <a:r>
              <a:rPr lang="en-IN" sz="2200" dirty="0">
                <a:latin typeface="Corbel" pitchFamily="34" charset="0"/>
              </a:rPr>
              <a:t>follows this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same basic process </a:t>
            </a:r>
            <a:r>
              <a:rPr lang="en-IN" sz="2200" dirty="0">
                <a:latin typeface="Corbel" pitchFamily="34" charset="0"/>
              </a:rPr>
              <a:t>each time it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receives</a:t>
            </a:r>
            <a:r>
              <a:rPr lang="en-IN" sz="2200" dirty="0">
                <a:latin typeface="Corbel" pitchFamily="34" charset="0"/>
              </a:rPr>
              <a:t> a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request </a:t>
            </a:r>
            <a:r>
              <a:rPr lang="en-IN" sz="2200" dirty="0">
                <a:latin typeface="Corbel" pitchFamily="34" charset="0"/>
              </a:rPr>
              <a:t>from the browser.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lvl="1"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Question ??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Suppose</a:t>
            </a:r>
            <a:r>
              <a:rPr lang="en-IN" sz="2400" dirty="0">
                <a:latin typeface="Corbel" pitchFamily="34" charset="0"/>
              </a:rPr>
              <a:t> that now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latin typeface="Corbel" pitchFamily="34" charset="0"/>
                <a:hlinkClick r:id="rId2"/>
              </a:rPr>
              <a:t>http://127.0.0.1:8000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, can you guess what will happen ?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Answer: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will give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error </a:t>
            </a:r>
            <a:r>
              <a:rPr lang="en-US" sz="2400" dirty="0">
                <a:latin typeface="Corbel" pitchFamily="34" charset="0"/>
              </a:rPr>
              <a:t>because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have defined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pattern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‘welcome.html’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mapped it </a:t>
            </a:r>
            <a:r>
              <a:rPr lang="en-US" sz="2400" dirty="0">
                <a:latin typeface="Corbel" pitchFamily="34" charset="0"/>
              </a:rPr>
              <a:t>to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welcomePage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2400" dirty="0">
                <a:latin typeface="Corbel" pitchFamily="34" charset="0"/>
              </a:rPr>
              <a:t> , but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 that has arrived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empty string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solution</a:t>
            </a:r>
            <a:r>
              <a:rPr lang="en-US" sz="2400" dirty="0">
                <a:latin typeface="Corbel" pitchFamily="34" charset="0"/>
              </a:rPr>
              <a:t> is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 another mapping </a:t>
            </a:r>
            <a:r>
              <a:rPr lang="en-US" sz="2400" dirty="0">
                <a:latin typeface="Corbel" pitchFamily="34" charset="0"/>
              </a:rPr>
              <a:t>, which will be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empty string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map it also</a:t>
            </a:r>
            <a:r>
              <a:rPr lang="en-US" sz="2400" dirty="0">
                <a:latin typeface="Corbel" pitchFamily="34" charset="0"/>
              </a:rPr>
              <a:t> to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welcomePage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Some More URL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Pattern Matching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Corbel" pitchFamily="34" charset="0"/>
              </a:rPr>
              <a:t>We just have to make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2 entries </a:t>
            </a:r>
            <a:r>
              <a:rPr lang="en-US" sz="2300" dirty="0">
                <a:latin typeface="Corbel" pitchFamily="34" charset="0"/>
              </a:rPr>
              <a:t>in the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300" dirty="0">
                <a:latin typeface="Corbel" pitchFamily="34" charset="0"/>
              </a:rPr>
              <a:t> as shown below:</a:t>
            </a:r>
          </a:p>
          <a:p>
            <a:pPr lvl="2"/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2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path(‘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welcome.html‘,views.welcomePage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 lvl="2"/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2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path('‘,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views.welcomePage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endParaRPr lang="en-US" sz="23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In this way </a:t>
            </a:r>
            <a:r>
              <a:rPr lang="en-US" sz="2300" dirty="0">
                <a:latin typeface="Corbel" pitchFamily="34" charset="0"/>
              </a:rPr>
              <a:t>on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both the kinds </a:t>
            </a:r>
            <a:r>
              <a:rPr lang="en-US" sz="2300" dirty="0">
                <a:latin typeface="Corbel" pitchFamily="34" charset="0"/>
              </a:rPr>
              <a:t>of </a:t>
            </a:r>
            <a:r>
              <a:rPr lang="en-US" sz="2300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300" dirty="0">
                <a:latin typeface="Corbel" pitchFamily="34" charset="0"/>
              </a:rPr>
              <a:t>, </a:t>
            </a:r>
            <a:r>
              <a:rPr lang="en-US" sz="23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300" dirty="0">
                <a:latin typeface="Corbel" pitchFamily="34" charset="0"/>
              </a:rPr>
              <a:t> will </a:t>
            </a:r>
            <a:r>
              <a:rPr lang="en-US" sz="2400" dirty="0">
                <a:latin typeface="Corbel" pitchFamily="34" charset="0"/>
              </a:rPr>
              <a:t>send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IN" sz="2400" dirty="0">
                <a:latin typeface="Corbel" pitchFamily="34" charset="0"/>
              </a:rPr>
              <a:t>  to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welcomePage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function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 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previous app </a:t>
            </a:r>
            <a:r>
              <a:rPr lang="en-US" sz="2400" dirty="0">
                <a:latin typeface="Corbel" pitchFamily="34" charset="0"/>
              </a:rPr>
              <a:t>so that if a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 arrives as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http://127.0.01:8000/contact </a:t>
            </a:r>
            <a:r>
              <a:rPr lang="en-US" sz="2400" dirty="0">
                <a:latin typeface="Corbel" pitchFamily="34" charset="0"/>
              </a:rPr>
              <a:t>then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message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You can contact us at scalive4u@gmail.com</a:t>
            </a:r>
            <a:r>
              <a:rPr lang="en-US" sz="2400" dirty="0">
                <a:latin typeface="Corbel" pitchFamily="34" charset="0"/>
              </a:rPr>
              <a:t> 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appear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00438"/>
            <a:ext cx="8858312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Create a Django Project with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Django App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date </a:t>
            </a:r>
            <a:r>
              <a:rPr lang="en-US" sz="2400" dirty="0">
                <a:latin typeface="Corbel" pitchFamily="34" charset="0"/>
              </a:rPr>
              <a:t>as the user opens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index</a:t>
            </a:r>
            <a:r>
              <a:rPr lang="en-US" sz="2400" dirty="0">
                <a:latin typeface="Corbel" pitchFamily="34" charset="0"/>
              </a:rPr>
              <a:t> page</a:t>
            </a:r>
            <a:endParaRPr lang="en-IN" sz="19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3218071"/>
            <a:ext cx="8784976" cy="31632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To Obtain Date And Time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Python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we have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module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module</a:t>
            </a:r>
            <a:r>
              <a:rPr lang="en-US" sz="2400" dirty="0">
                <a:latin typeface="Corbel" pitchFamily="34" charset="0"/>
              </a:rPr>
              <a:t> contains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contains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method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now( ) </a:t>
            </a:r>
            <a:r>
              <a:rPr lang="en-US" sz="2400" dirty="0">
                <a:latin typeface="Corbel" pitchFamily="34" charset="0"/>
              </a:rPr>
              <a:t>which returns an object of type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US" sz="2400" dirty="0">
                <a:latin typeface="Corbel" pitchFamily="34" charset="0"/>
              </a:rPr>
              <a:t> containing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current date </a:t>
            </a:r>
            <a:r>
              <a:rPr lang="en-US" sz="2400" dirty="0">
                <a:latin typeface="Corbel" pitchFamily="34" charset="0"/>
              </a:rPr>
              <a:t>and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time 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To Obtain Date And Time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Python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*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today=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datetime.now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print(today)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2022-05-11 10:54:50.683488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7950" y="3929066"/>
            <a:ext cx="2571768" cy="2428892"/>
          </a:xfrm>
          <a:prstGeom prst="wedgeRectCallout">
            <a:avLst>
              <a:gd name="adj1" fmla="val -213717"/>
              <a:gd name="adj2" fmla="val -41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itchFamily="34" charset="0"/>
              </a:rPr>
              <a:t>As we can see the </a:t>
            </a:r>
            <a:r>
              <a:rPr lang="en-IN" sz="2000" b="1" dirty="0">
                <a:latin typeface="Corbel" pitchFamily="34" charset="0"/>
              </a:rPr>
              <a:t>output contains 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year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month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day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hour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minute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second</a:t>
            </a:r>
            <a:r>
              <a:rPr lang="en-IN" sz="2000" b="1" dirty="0">
                <a:latin typeface="Corbel" pitchFamily="34" charset="0"/>
              </a:rPr>
              <a:t>, and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microsecond</a:t>
            </a:r>
            <a:r>
              <a:rPr lang="en-IN" sz="2000" b="1" dirty="0">
                <a:latin typeface="Corbel" pitchFamily="34" charset="0"/>
              </a:rPr>
              <a:t>.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To Extract A Particular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Part Of Date And Time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previous code </a:t>
            </a:r>
            <a:r>
              <a:rPr lang="en-US" sz="2400" dirty="0">
                <a:latin typeface="Corbel" pitchFamily="34" charset="0"/>
              </a:rPr>
              <a:t>displayed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date </a:t>
            </a:r>
            <a:r>
              <a:rPr lang="en-US" sz="2400" dirty="0">
                <a:latin typeface="Corbel" pitchFamily="34" charset="0"/>
              </a:rPr>
              <a:t>and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time </a:t>
            </a:r>
            <a:r>
              <a:rPr lang="en-US" sz="2400" dirty="0">
                <a:latin typeface="Corbel" pitchFamily="34" charset="0"/>
              </a:rPr>
              <a:t>details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sometimes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may want </a:t>
            </a:r>
            <a:r>
              <a:rPr lang="en-US" sz="2400" dirty="0">
                <a:latin typeface="Corbel" pitchFamily="34" charset="0"/>
              </a:rPr>
              <a:t>only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part of the entire date time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just want to display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month name </a:t>
            </a:r>
            <a:r>
              <a:rPr lang="en-US" sz="2400" dirty="0">
                <a:latin typeface="Corbel" pitchFamily="34" charset="0"/>
              </a:rPr>
              <a:t>or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just want to get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year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And Running An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>
                <a:latin typeface="Corbel" pitchFamily="34" charset="0"/>
              </a:rPr>
              <a:t>,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need to follow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6 steps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assuming</a:t>
            </a:r>
            <a:r>
              <a:rPr lang="en-US" sz="2400" dirty="0">
                <a:latin typeface="Corbel" pitchFamily="34" charset="0"/>
              </a:rPr>
              <a:t> that we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already created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which will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contain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the View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Configuring the View in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Opening the page in browser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To Extract A Particular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Part Of Date And Time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400" dirty="0">
                <a:latin typeface="Corbel" pitchFamily="34" charset="0"/>
              </a:rPr>
              <a:t> can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done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 ways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Either</a:t>
            </a:r>
            <a:r>
              <a:rPr lang="en-US" dirty="0">
                <a:latin typeface="Corbel" pitchFamily="34" charset="0"/>
              </a:rPr>
              <a:t> by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accessing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instance fields </a:t>
            </a:r>
            <a:r>
              <a:rPr lang="en-US" dirty="0">
                <a:latin typeface="Corbel" pitchFamily="34" charset="0"/>
              </a:rPr>
              <a:t>of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US" dirty="0">
                <a:latin typeface="Corbel" pitchFamily="34" charset="0"/>
              </a:rPr>
              <a:t> object called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year</a:t>
            </a:r>
            <a:r>
              <a:rPr lang="en-US" dirty="0">
                <a:latin typeface="Corbel" pitchFamily="34" charset="0"/>
              </a:rPr>
              <a:t> ,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day</a:t>
            </a:r>
            <a:r>
              <a:rPr lang="en-US" dirty="0">
                <a:latin typeface="Corbel" pitchFamily="34" charset="0"/>
              </a:rPr>
              <a:t> ,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month</a:t>
            </a:r>
            <a:r>
              <a:rPr lang="en-US" dirty="0">
                <a:latin typeface="Corbel" pitchFamily="34" charset="0"/>
              </a:rPr>
              <a:t> etc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OR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By using the method 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strftime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dirty="0">
                <a:latin typeface="Corbel" pitchFamily="34" charset="0"/>
              </a:rPr>
              <a:t>of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object</a:t>
            </a: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 How To Extract A Particular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Part Of Date And Time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*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today=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datetime.now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print(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today.year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print(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today.month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print(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today.day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2022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5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7950" y="3929066"/>
            <a:ext cx="2571768" cy="2428892"/>
          </a:xfrm>
          <a:prstGeom prst="wedgeRectCallout">
            <a:avLst>
              <a:gd name="adj1" fmla="val -255604"/>
              <a:gd name="adj2" fmla="val -2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itchFamily="34" charset="0"/>
              </a:rPr>
              <a:t>As we can see the </a:t>
            </a:r>
            <a:r>
              <a:rPr lang="en-IN" sz="2000" b="1" dirty="0">
                <a:latin typeface="Corbel" pitchFamily="34" charset="0"/>
              </a:rPr>
              <a:t>output contains 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year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month</a:t>
            </a:r>
            <a:r>
              <a:rPr lang="en-IN" sz="2000" b="1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FFFF00"/>
                </a:solidFill>
                <a:latin typeface="Corbel" pitchFamily="34" charset="0"/>
              </a:rPr>
              <a:t>day </a:t>
            </a:r>
            <a:r>
              <a:rPr lang="en-IN" sz="2000" b="1" dirty="0">
                <a:latin typeface="Corbel" pitchFamily="34" charset="0"/>
              </a:rPr>
              <a:t> separately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600" b="1" dirty="0">
                <a:latin typeface="Corbel" pitchFamily="34" charset="0"/>
              </a:rPr>
              <a:t>How To Extract A Particular </a:t>
            </a:r>
            <a:br>
              <a:rPr lang="en-US" sz="2600" b="1" dirty="0">
                <a:latin typeface="Corbel" pitchFamily="34" charset="0"/>
              </a:rPr>
            </a:br>
            <a:r>
              <a:rPr lang="en-US" sz="2600" b="1" dirty="0">
                <a:latin typeface="Corbel" pitchFamily="34" charset="0"/>
              </a:rPr>
              <a:t>Part Of Date And Time ?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For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task  </a:t>
            </a:r>
            <a:r>
              <a:rPr lang="en-US" sz="2400" dirty="0">
                <a:latin typeface="Corbel" pitchFamily="34" charset="0"/>
              </a:rPr>
              <a:t>, the class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US" sz="2400" dirty="0">
                <a:latin typeface="Corbel" pitchFamily="34" charset="0"/>
              </a:rPr>
              <a:t> provides us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instance 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strftime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 )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method 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accepts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pattern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representing</a:t>
            </a:r>
            <a:r>
              <a:rPr lang="en-US" sz="2400" dirty="0">
                <a:latin typeface="Corbel" pitchFamily="34" charset="0"/>
              </a:rPr>
              <a:t> a particular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date/time element </a:t>
            </a:r>
            <a:r>
              <a:rPr lang="en-US" sz="2400" dirty="0">
                <a:latin typeface="Corbel" pitchFamily="34" charset="0"/>
              </a:rPr>
              <a:t>and returns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string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containing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Syntax: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var_name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&gt;=&lt;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obj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&gt;.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strftime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(“pattern”)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600" b="1" dirty="0">
                <a:latin typeface="Corbel" pitchFamily="34" charset="0"/>
              </a:rPr>
              <a:t>How To Extract A Particular </a:t>
            </a:r>
            <a:br>
              <a:rPr lang="en-US" sz="2600" b="1" dirty="0">
                <a:latin typeface="Corbel" pitchFamily="34" charset="0"/>
              </a:rPr>
            </a:br>
            <a:r>
              <a:rPr lang="en-US" sz="2600" b="1" dirty="0">
                <a:latin typeface="Corbel" pitchFamily="34" charset="0"/>
              </a:rPr>
              <a:t>Part Of Date And Time ?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import *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today=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datetime.now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day=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today.strftime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("%d")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# this gives day number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month=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today.strftime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("%b")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# this gives 3 letter month name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year=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today.strftime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("%Y")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# this gives 4 digit year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print(day)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print(month)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print(year)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11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May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2022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429388" y="1428736"/>
            <a:ext cx="2571768" cy="785818"/>
          </a:xfrm>
          <a:prstGeom prst="wedgeRectCallout">
            <a:avLst>
              <a:gd name="adj1" fmla="val -150399"/>
              <a:gd name="adj2" fmla="val 52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Remember ! These patterns are </a:t>
            </a:r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case sensitive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500562" y="3786190"/>
            <a:ext cx="4429156" cy="2571768"/>
          </a:xfrm>
          <a:prstGeom prst="wedgeRectCallout">
            <a:avLst>
              <a:gd name="adj1" fmla="val -50285"/>
              <a:gd name="adj2" fmla="val 21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We can also club these patterns by passing them as a single string . For ex: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  <a:latin typeface="Corbel" pitchFamily="34" charset="0"/>
              </a:rPr>
              <a:t>currdate</a:t>
            </a:r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=</a:t>
            </a:r>
            <a:r>
              <a:rPr lang="en-US" b="1" dirty="0" err="1">
                <a:solidFill>
                  <a:srgbClr val="FFFF00"/>
                </a:solidFill>
                <a:latin typeface="Corbel" pitchFamily="34" charset="0"/>
              </a:rPr>
              <a:t>today.strftime</a:t>
            </a:r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(“%d-%b-%Y”)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will give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Corbel" pitchFamily="34" charset="0"/>
              </a:rPr>
              <a:t>16-Aug-2020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List Of Some Common Patterns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3" y="1428738"/>
          <a:ext cx="8858313" cy="542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975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Pattern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%a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Weekday, short version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Wed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%A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Weekday, full version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Wednesday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%w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Weekday as a number 0-6, 0 is Sunday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Day of month 01-31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31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Month name, short version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Dec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Month name, full version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December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Month as a number 01-12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Year, short version, without century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18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List Of Some Common Patterns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5" y="1428738"/>
          <a:ext cx="8858310" cy="542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975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Pattern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Year, full version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2018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Hour 00-23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%I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Hour 00-12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05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%p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AM/PM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PM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Minute 00-59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41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Second 00-59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08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Microsecond 000000-999999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548513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%j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Day number of year 001-366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365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List Of Some Common Patterns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3" y="1428738"/>
          <a:ext cx="8786874" cy="226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975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Pattern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Local version of date and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Mon </a:t>
                      </a:r>
                      <a:r>
                        <a:rPr lang="fr-FR" sz="1600" b="1" dirty="0" err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Dec</a:t>
                      </a:r>
                      <a:r>
                        <a:rPr lang="fr-FR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 31 17:41:00 2018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Local version of date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12/31/18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%X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Local version of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17:41:00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previous App </a:t>
            </a:r>
            <a:r>
              <a:rPr lang="en-US" sz="2400" dirty="0">
                <a:latin typeface="Corbel" pitchFamily="34" charset="0"/>
              </a:rPr>
              <a:t>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has 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2 pages </a:t>
            </a:r>
            <a:r>
              <a:rPr lang="en-US" sz="2400" dirty="0">
                <a:latin typeface="Corbel" pitchFamily="34" charset="0"/>
              </a:rPr>
              <a:t>, one displays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date </a:t>
            </a:r>
            <a:r>
              <a:rPr lang="en-US" sz="2400" dirty="0">
                <a:latin typeface="Corbel" pitchFamily="34" charset="0"/>
              </a:rPr>
              <a:t>and the other displays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 time</a:t>
            </a:r>
            <a:r>
              <a:rPr lang="en-US" sz="2400" dirty="0">
                <a:latin typeface="Corbel" pitchFamily="34" charset="0"/>
              </a:rPr>
              <a:t>. The </a:t>
            </a:r>
            <a:r>
              <a:rPr lang="en-US" sz="2400" dirty="0" err="1"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date page </a:t>
            </a:r>
            <a:r>
              <a:rPr lang="en-US" sz="2400" dirty="0">
                <a:latin typeface="Corbel" pitchFamily="34" charset="0"/>
              </a:rPr>
              <a:t>should be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showdate.html</a:t>
            </a:r>
            <a:r>
              <a:rPr lang="en-US" sz="2400" dirty="0">
                <a:latin typeface="Corbel" pitchFamily="34" charset="0"/>
              </a:rPr>
              <a:t> and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time page </a:t>
            </a:r>
            <a:r>
              <a:rPr lang="en-US" sz="2400" dirty="0">
                <a:latin typeface="Corbel" pitchFamily="34" charset="0"/>
              </a:rPr>
              <a:t>should be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showtime.html</a:t>
            </a:r>
            <a:endParaRPr lang="en-IN" sz="19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An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an app </a:t>
            </a:r>
            <a:r>
              <a:rPr lang="en-IN" sz="2400" dirty="0">
                <a:latin typeface="Corbel" pitchFamily="34" charset="0"/>
              </a:rPr>
              <a:t>we use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appname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dirty="0">
                <a:latin typeface="Corbel" pitchFamily="34" charset="0"/>
              </a:rPr>
              <a:t>where 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appname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is the name of our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app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latin typeface="Corbel" pitchFamily="34" charset="0"/>
              </a:rPr>
              <a:t>For example: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greetingsapp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command </a:t>
            </a:r>
            <a:r>
              <a:rPr lang="en-US" sz="2400" dirty="0">
                <a:latin typeface="Corbel" pitchFamily="34" charset="0"/>
              </a:rPr>
              <a:t>has to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executed </a:t>
            </a:r>
            <a:r>
              <a:rPr lang="en-US" sz="2400" dirty="0">
                <a:latin typeface="Corbel" pitchFamily="34" charset="0"/>
              </a:rPr>
              <a:t>from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directory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file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manage.py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execute</a:t>
            </a:r>
            <a:r>
              <a:rPr lang="en-US" sz="2400" dirty="0">
                <a:latin typeface="Corbel" pitchFamily="34" charset="0"/>
              </a:rPr>
              <a:t> the above command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will create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>
                <a:latin typeface="Corbel" pitchFamily="34" charset="0"/>
              </a:rPr>
              <a:t>for our app</a:t>
            </a:r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1: Creating An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Launch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 the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previously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Activate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by selecting 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View</a:t>
            </a:r>
            <a:r>
              <a:rPr lang="en-US" sz="2400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Command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Palette</a:t>
            </a:r>
            <a:r>
              <a:rPr lang="en-US" sz="2400" b="1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Select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 Python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Interpreter</a:t>
            </a:r>
            <a:r>
              <a:rPr lang="en-US" sz="2400" b="1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Python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 3.7.0(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vsdjango:virtualenv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)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  <a:sym typeface="Wingdings" pitchFamily="2" charset="2"/>
            </a:endParaRPr>
          </a:p>
          <a:p>
            <a:r>
              <a:rPr lang="en-US" sz="2400" dirty="0">
                <a:latin typeface="Corbel" pitchFamily="34" charset="0"/>
                <a:sym typeface="Wingdings" pitchFamily="2" charset="2"/>
              </a:rPr>
              <a:t>Open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terminal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 by selecting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Terminal: New Terminal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  <a:sym typeface="Wingdings" pitchFamily="2" charset="2"/>
            </a:endParaRPr>
          </a:p>
          <a:p>
            <a:r>
              <a:rPr lang="en-US" sz="2400" dirty="0">
                <a:latin typeface="Corbel" pitchFamily="34" charset="0"/>
                <a:sym typeface="Wingdings" pitchFamily="2" charset="2"/>
              </a:rPr>
              <a:t>Go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project directory 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demoproject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 by using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cd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 command and now ,type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  <a:sym typeface="Wingdings" pitchFamily="2" charset="2"/>
              </a:rPr>
              <a:t>following command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django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-admin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startapp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  <a:sym typeface="Wingdings" pitchFamily="2" charset="2"/>
              </a:rPr>
              <a:t>greetingsapp</a:t>
            </a:r>
            <a:endParaRPr lang="en-US" b="1" dirty="0">
              <a:solidFill>
                <a:srgbClr val="7030A0"/>
              </a:solidFill>
              <a:latin typeface="Corbel" pitchFamily="34" charset="0"/>
              <a:sym typeface="Wingdings" pitchFamily="2" charset="2"/>
            </a:endParaRPr>
          </a:p>
          <a:p>
            <a:endParaRPr lang="en-IN" sz="2200" b="1" dirty="0">
              <a:solidFill>
                <a:srgbClr val="00B050"/>
              </a:solidFill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1: Creating An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>
              <a:solidFill>
                <a:srgbClr val="00B050"/>
              </a:solidFill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Default Components Of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Whenever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>
                <a:latin typeface="Corbel" pitchFamily="34" charset="0"/>
              </a:rPr>
              <a:t>with the command: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200" b="1" i="1" dirty="0" err="1">
                <a:solidFill>
                  <a:srgbClr val="7030A0"/>
                </a:solidFill>
                <a:latin typeface="Corbel" pitchFamily="34" charset="0"/>
              </a:rPr>
              <a:t>appname</a:t>
            </a:r>
            <a:endParaRPr lang="en-IN" sz="2200" b="1" i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creates a particular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folder/file structure </a:t>
            </a:r>
            <a:r>
              <a:rPr lang="en-US" sz="2400" dirty="0">
                <a:latin typeface="Corbel" pitchFamily="34" charset="0"/>
              </a:rPr>
              <a:t>which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almost same </a:t>
            </a:r>
            <a:r>
              <a:rPr lang="en-US" sz="2400" dirty="0">
                <a:latin typeface="Corbel" pitchFamily="34" charset="0"/>
              </a:rPr>
              <a:t>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folder/file structure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but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some new components</a:t>
            </a: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071942"/>
            <a:ext cx="4000528" cy="222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Default Components Of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Let us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discuss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each of them </a:t>
            </a:r>
            <a:r>
              <a:rPr lang="en-US" sz="2400" dirty="0">
                <a:latin typeface="Corbel" pitchFamily="34" charset="0"/>
              </a:rPr>
              <a:t>to have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better understanding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  <a:r>
              <a:rPr lang="en-IN" sz="2400" dirty="0">
                <a:latin typeface="Corbel" pitchFamily="34" charset="0"/>
              </a:rPr>
              <a:t> folder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directory</a:t>
            </a:r>
            <a:r>
              <a:rPr lang="en-IN" dirty="0">
                <a:latin typeface="Corbel" pitchFamily="34" charset="0"/>
              </a:rPr>
              <a:t> stores all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database migrations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our app</a:t>
            </a:r>
            <a:r>
              <a:rPr lang="en-IN" dirty="0">
                <a:latin typeface="Corbel" pitchFamily="34" charset="0"/>
              </a:rPr>
              <a:t>. It is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initially empty </a:t>
            </a:r>
            <a:r>
              <a:rPr lang="en-IN" dirty="0">
                <a:latin typeface="Corbel" pitchFamily="34" charset="0"/>
              </a:rPr>
              <a:t>because there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 migrations present </a:t>
            </a:r>
            <a:r>
              <a:rPr lang="en-IN" dirty="0">
                <a:latin typeface="Corbel" pitchFamily="34" charset="0"/>
              </a:rPr>
              <a:t>by default.</a:t>
            </a:r>
          </a:p>
          <a:p>
            <a:pPr lvl="1"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init__.py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 file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package</a:t>
            </a:r>
            <a:r>
              <a:rPr lang="en-US" dirty="0">
                <a:latin typeface="Corbel" pitchFamily="34" charset="0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dirty="0">
                <a:latin typeface="Corbel" pitchFamily="34" charset="0"/>
              </a:rPr>
              <a:t> is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collection of modules </a:t>
            </a:r>
            <a:r>
              <a:rPr lang="en-US" dirty="0">
                <a:latin typeface="Corbel" pitchFamily="34" charset="0"/>
              </a:rPr>
              <a:t>and can be imported in same way like a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module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is 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empty file </a:t>
            </a:r>
            <a:r>
              <a:rPr lang="en-IN" dirty="0">
                <a:latin typeface="Corbel" pitchFamily="34" charset="0"/>
              </a:rPr>
              <a:t>and it tells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dirty="0">
                <a:latin typeface="Corbel" pitchFamily="34" charset="0"/>
              </a:rPr>
              <a:t> that this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directory</a:t>
            </a:r>
            <a:r>
              <a:rPr lang="en-IN" dirty="0">
                <a:latin typeface="Corbel" pitchFamily="34" charset="0"/>
              </a:rPr>
              <a:t> has to be treated as a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Python package</a:t>
            </a: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4384</TotalTime>
  <Words>2873</Words>
  <Application>Microsoft Office PowerPoint</Application>
  <PresentationFormat>On-screen Show (4:3)</PresentationFormat>
  <Paragraphs>426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An App ?</vt:lpstr>
      <vt:lpstr>Steps Required For Creating  And Running An App</vt:lpstr>
      <vt:lpstr>Creating An App</vt:lpstr>
      <vt:lpstr>Step 1: Creating An App</vt:lpstr>
      <vt:lpstr>Step 1: Creating An App</vt:lpstr>
      <vt:lpstr>Default Components Of A Django App</vt:lpstr>
      <vt:lpstr>Default Components Of A Django App</vt:lpstr>
      <vt:lpstr>Default Components Of A Django App</vt:lpstr>
      <vt:lpstr>Default Components Of A Django App</vt:lpstr>
      <vt:lpstr>Default Components Of A Django App</vt:lpstr>
      <vt:lpstr>Step 2: Activating The App</vt:lpstr>
      <vt:lpstr>Step 2: Activating The App</vt:lpstr>
      <vt:lpstr>Understanding Views</vt:lpstr>
      <vt:lpstr>Understanding Views</vt:lpstr>
      <vt:lpstr>Understanding Views</vt:lpstr>
      <vt:lpstr>Step 3:Creating Our  First View</vt:lpstr>
      <vt:lpstr>Step 3:Creating Our  First View</vt:lpstr>
      <vt:lpstr>Code Explained</vt:lpstr>
      <vt:lpstr>Code Explained</vt:lpstr>
      <vt:lpstr>Step 4:Configuring The Url</vt:lpstr>
      <vt:lpstr>Step 4:Configuring The Url</vt:lpstr>
      <vt:lpstr>Step 4:Configuring The Url</vt:lpstr>
      <vt:lpstr>Step 4:Configuring The Url</vt:lpstr>
      <vt:lpstr>Step 4:Configuring The Url</vt:lpstr>
      <vt:lpstr>Code Explained</vt:lpstr>
      <vt:lpstr>Code Explained</vt:lpstr>
      <vt:lpstr>Step 5:Running The Server</vt:lpstr>
      <vt:lpstr>Step 6: Opening The Page</vt:lpstr>
      <vt:lpstr>So What Just Happened ?</vt:lpstr>
      <vt:lpstr>So What Just Happened ?</vt:lpstr>
      <vt:lpstr>Question ??</vt:lpstr>
      <vt:lpstr>Some More URL  Pattern Matching</vt:lpstr>
      <vt:lpstr>Exercise</vt:lpstr>
      <vt:lpstr>Exercise</vt:lpstr>
      <vt:lpstr> How To Obtain Date And Time In Python ?</vt:lpstr>
      <vt:lpstr> How To Obtain Date And Time In Python ?</vt:lpstr>
      <vt:lpstr> How To Extract A Particular  Part Of Date And Time ?</vt:lpstr>
      <vt:lpstr> How To Extract A Particular  Part Of Date And Time ?</vt:lpstr>
      <vt:lpstr>  How To Extract A Particular  Part Of Date And Time ?</vt:lpstr>
      <vt:lpstr> How To Extract A Particular  Part Of Date And Time ?</vt:lpstr>
      <vt:lpstr> How To Extract A Particular  Part Of Date And Time ?</vt:lpstr>
      <vt:lpstr> List Of Some Common Patterns</vt:lpstr>
      <vt:lpstr> List Of Some Common Patterns</vt:lpstr>
      <vt:lpstr> List Of Some Common Patterns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362</cp:revision>
  <dcterms:created xsi:type="dcterms:W3CDTF">2015-12-21T13:46:48Z</dcterms:created>
  <dcterms:modified xsi:type="dcterms:W3CDTF">2022-05-11T07:14:31Z</dcterms:modified>
</cp:coreProperties>
</file>