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399" r:id="rId4"/>
    <p:sldId id="507" r:id="rId5"/>
    <p:sldId id="528" r:id="rId6"/>
    <p:sldId id="527" r:id="rId7"/>
    <p:sldId id="529" r:id="rId8"/>
    <p:sldId id="476" r:id="rId9"/>
    <p:sldId id="530" r:id="rId10"/>
    <p:sldId id="531" r:id="rId11"/>
    <p:sldId id="460" r:id="rId12"/>
    <p:sldId id="491" r:id="rId13"/>
    <p:sldId id="485" r:id="rId14"/>
    <p:sldId id="484" r:id="rId15"/>
    <p:sldId id="532" r:id="rId16"/>
    <p:sldId id="534" r:id="rId17"/>
    <p:sldId id="535" r:id="rId18"/>
    <p:sldId id="536" r:id="rId19"/>
    <p:sldId id="492" r:id="rId20"/>
    <p:sldId id="538" r:id="rId21"/>
    <p:sldId id="541" r:id="rId22"/>
    <p:sldId id="539" r:id="rId23"/>
    <p:sldId id="501" r:id="rId24"/>
    <p:sldId id="499" r:id="rId25"/>
    <p:sldId id="505" r:id="rId26"/>
    <p:sldId id="506" r:id="rId27"/>
    <p:sldId id="54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B3CE8AA-9610-433A-9A07-FB0A5067100A}"/>
    <pc:docChg chg="modSld">
      <pc:chgData name="Sharma Computer Academy" userId="08476b32c11f4418" providerId="LiveId" clId="{9B3CE8AA-9610-433A-9A07-FB0A5067100A}" dt="2022-05-11T07:28:13.024" v="9" actId="14826"/>
      <pc:docMkLst>
        <pc:docMk/>
      </pc:docMkLst>
      <pc:sldChg chg="modSp mod">
        <pc:chgData name="Sharma Computer Academy" userId="08476b32c11f4418" providerId="LiveId" clId="{9B3CE8AA-9610-433A-9A07-FB0A5067100A}" dt="2022-05-11T07:24:36.122" v="5" actId="14100"/>
        <pc:sldMkLst>
          <pc:docMk/>
          <pc:sldMk cId="0" sldId="506"/>
        </pc:sldMkLst>
        <pc:picChg chg="mod">
          <ac:chgData name="Sharma Computer Academy" userId="08476b32c11f4418" providerId="LiveId" clId="{9B3CE8AA-9610-433A-9A07-FB0A5067100A}" dt="2022-05-11T07:24:36.122" v="5" actId="14100"/>
          <ac:picMkLst>
            <pc:docMk/>
            <pc:sldMk cId="0" sldId="506"/>
            <ac:picMk id="8" creationId="{00000000-0000-0000-0000-000000000000}"/>
          </ac:picMkLst>
        </pc:picChg>
      </pc:sldChg>
      <pc:sldChg chg="modSp mod">
        <pc:chgData name="Sharma Computer Academy" userId="08476b32c11f4418" providerId="LiveId" clId="{9B3CE8AA-9610-433A-9A07-FB0A5067100A}" dt="2022-05-11T07:26:11.770" v="8" actId="14100"/>
        <pc:sldMkLst>
          <pc:docMk/>
          <pc:sldMk cId="0" sldId="532"/>
        </pc:sldMkLst>
        <pc:picChg chg="mod">
          <ac:chgData name="Sharma Computer Academy" userId="08476b32c11f4418" providerId="LiveId" clId="{9B3CE8AA-9610-433A-9A07-FB0A5067100A}" dt="2022-05-11T07:26:11.770" v="8" actId="14100"/>
          <ac:picMkLst>
            <pc:docMk/>
            <pc:sldMk cId="0" sldId="532"/>
            <ac:picMk id="7" creationId="{00000000-0000-0000-0000-000000000000}"/>
          </ac:picMkLst>
        </pc:picChg>
      </pc:sldChg>
      <pc:sldChg chg="modSp">
        <pc:chgData name="Sharma Computer Academy" userId="08476b32c11f4418" providerId="LiveId" clId="{9B3CE8AA-9610-433A-9A07-FB0A5067100A}" dt="2022-05-11T07:28:13.024" v="9" actId="14826"/>
        <pc:sldMkLst>
          <pc:docMk/>
          <pc:sldMk cId="0" sldId="535"/>
        </pc:sldMkLst>
        <pc:picChg chg="mod">
          <ac:chgData name="Sharma Computer Academy" userId="08476b32c11f4418" providerId="LiveId" clId="{9B3CE8AA-9610-433A-9A07-FB0A5067100A}" dt="2022-05-11T07:28:13.024" v="9" actId="14826"/>
          <ac:picMkLst>
            <pc:docMk/>
            <pc:sldMk cId="0" sldId="535"/>
            <ac:picMk id="7" creationId="{00000000-0000-0000-0000-000000000000}"/>
          </ac:picMkLst>
        </pc:picChg>
      </pc:sldChg>
      <pc:sldChg chg="modSp mod">
        <pc:chgData name="Sharma Computer Academy" userId="08476b32c11f4418" providerId="LiveId" clId="{9B3CE8AA-9610-433A-9A07-FB0A5067100A}" dt="2022-05-11T07:23:33.996" v="2" actId="14100"/>
        <pc:sldMkLst>
          <pc:docMk/>
          <pc:sldMk cId="0" sldId="544"/>
        </pc:sldMkLst>
        <pc:picChg chg="mod">
          <ac:chgData name="Sharma Computer Academy" userId="08476b32c11f4418" providerId="LiveId" clId="{9B3CE8AA-9610-433A-9A07-FB0A5067100A}" dt="2022-05-11T07:23:33.996" v="2" actId="14100"/>
          <ac:picMkLst>
            <pc:docMk/>
            <pc:sldMk cId="0" sldId="544"/>
            <ac:picMk id="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11-05-2022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3600" dirty="0">
                <a:solidFill>
                  <a:srgbClr val="FF0000"/>
                </a:solidFill>
                <a:latin typeface="Corbel" pitchFamily="34" charset="0"/>
              </a:rPr>
              <a:t>Lecture 7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Both Apps Created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demoproject3_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50331" cy="4929222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2: Activating The App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Once</a:t>
            </a:r>
            <a:r>
              <a:rPr lang="en-US" sz="2400" dirty="0">
                <a:latin typeface="Corbel" pitchFamily="34" charset="0"/>
              </a:rPr>
              <a:t> we have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created both the apps </a:t>
            </a:r>
            <a:r>
              <a:rPr lang="en-US" sz="2400" dirty="0">
                <a:latin typeface="Corbel" pitchFamily="34" charset="0"/>
              </a:rPr>
              <a:t>we must let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know about them.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 do this </a:t>
            </a:r>
            <a:r>
              <a:rPr lang="en-US" sz="2400" dirty="0">
                <a:latin typeface="Corbel" pitchFamily="34" charset="0"/>
              </a:rPr>
              <a:t>we must make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two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entries</a:t>
            </a:r>
            <a:r>
              <a:rPr lang="en-US" sz="2400" dirty="0">
                <a:latin typeface="Corbel" pitchFamily="34" charset="0"/>
              </a:rPr>
              <a:t> , one for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datetimeapp</a:t>
            </a:r>
            <a:r>
              <a:rPr lang="en-US" sz="2400" dirty="0">
                <a:latin typeface="Corbel" pitchFamily="34" charset="0"/>
              </a:rPr>
              <a:t> and another for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calendarapp</a:t>
            </a:r>
            <a:r>
              <a:rPr lang="en-US" sz="2400" dirty="0">
                <a:latin typeface="Corbel" pitchFamily="34" charset="0"/>
              </a:rPr>
              <a:t> in the 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INSTALLED_APPS</a:t>
            </a:r>
            <a:r>
              <a:rPr lang="en-US" sz="2400" dirty="0">
                <a:latin typeface="Corbel" pitchFamily="34" charset="0"/>
              </a:rPr>
              <a:t> list of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settings.py </a:t>
            </a:r>
            <a:r>
              <a:rPr lang="en-US" sz="2400" dirty="0">
                <a:latin typeface="Corbel" pitchFamily="34" charset="0"/>
              </a:rPr>
              <a:t>file of the inner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demoproject3</a:t>
            </a:r>
            <a:r>
              <a:rPr lang="en-US" sz="2400" dirty="0">
                <a:latin typeface="Corbel" pitchFamily="34" charset="0"/>
              </a:rPr>
              <a:t> folder</a:t>
            </a:r>
          </a:p>
          <a:p>
            <a:pPr fontAlgn="base"/>
            <a:endParaRPr lang="en-US" sz="2400" dirty="0"/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2: Activating The App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Open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settings.py</a:t>
            </a:r>
            <a:r>
              <a:rPr lang="en-US" sz="2400" dirty="0">
                <a:latin typeface="Corbel" pitchFamily="34" charset="0"/>
              </a:rPr>
              <a:t> file in the </a:t>
            </a:r>
            <a:r>
              <a:rPr lang="en-US" sz="2400">
                <a:latin typeface="Corbel" pitchFamily="34" charset="0"/>
              </a:rPr>
              <a:t>inner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demoproject3</a:t>
            </a:r>
            <a:r>
              <a:rPr lang="en-US" sz="2400"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folder and make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two entries</a:t>
            </a:r>
            <a:r>
              <a:rPr lang="en-US" sz="2400" dirty="0">
                <a:latin typeface="Corbel" pitchFamily="34" charset="0"/>
              </a:rPr>
              <a:t> shown in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green color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INSTALLED_APPS</a:t>
            </a:r>
            <a:r>
              <a:rPr lang="en-US" sz="2400" dirty="0">
                <a:latin typeface="Corbel" pitchFamily="34" charset="0"/>
              </a:rPr>
              <a:t> list</a:t>
            </a:r>
          </a:p>
          <a:p>
            <a:pPr fontAlgn="base"/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Code: 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INSTALLED_APPS = [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django.contrib.admin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django.contrib.auth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django.contrib.contenttypes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django.contrib.sessions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django.contrib.messages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django.contrib.staticfiles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1800" b="1" dirty="0">
                <a:solidFill>
                  <a:srgbClr val="00B050"/>
                </a:solidFill>
                <a:latin typeface="Corbel" pitchFamily="34" charset="0"/>
              </a:rPr>
              <a:t>‘</a:t>
            </a:r>
            <a:r>
              <a:rPr lang="en-IN" sz="1800" b="1" dirty="0" err="1">
                <a:solidFill>
                  <a:srgbClr val="00B050"/>
                </a:solidFill>
                <a:latin typeface="Corbel" pitchFamily="34" charset="0"/>
              </a:rPr>
              <a:t>datetimeapp</a:t>
            </a:r>
            <a:r>
              <a:rPr lang="en-IN" sz="1800" b="1" dirty="0">
                <a:solidFill>
                  <a:srgbClr val="00B050"/>
                </a:solidFill>
                <a:latin typeface="Corbel" pitchFamily="34" charset="0"/>
              </a:rPr>
              <a:t>'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,</a:t>
            </a:r>
          </a:p>
          <a:p>
            <a:pPr>
              <a:buNone/>
            </a:pPr>
            <a:r>
              <a:rPr lang="en-US" sz="1800" b="1" dirty="0">
                <a:solidFill>
                  <a:srgbClr val="00B050"/>
                </a:solidFill>
                <a:latin typeface="Corbel" pitchFamily="34" charset="0"/>
              </a:rPr>
              <a:t>‘</a:t>
            </a:r>
            <a:r>
              <a:rPr lang="en-US" sz="1800" b="1" dirty="0" err="1">
                <a:solidFill>
                  <a:srgbClr val="00B050"/>
                </a:solidFill>
                <a:latin typeface="Corbel" pitchFamily="34" charset="0"/>
              </a:rPr>
              <a:t>calendarapp</a:t>
            </a:r>
            <a:r>
              <a:rPr lang="en-US" sz="1800" b="1" dirty="0">
                <a:solidFill>
                  <a:srgbClr val="00B050"/>
                </a:solidFill>
                <a:latin typeface="Corbel" pitchFamily="34" charset="0"/>
              </a:rPr>
              <a:t>’</a:t>
            </a:r>
            <a:r>
              <a:rPr lang="en-US" sz="1800" b="1" dirty="0">
                <a:solidFill>
                  <a:srgbClr val="002060"/>
                </a:solidFill>
                <a:latin typeface="Corbel" pitchFamily="34" charset="0"/>
              </a:rPr>
              <a:t>,</a:t>
            </a:r>
            <a:endParaRPr lang="en-IN" sz="18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]</a:t>
            </a:r>
          </a:p>
          <a:p>
            <a:pPr fontAlgn="base">
              <a:buNone/>
            </a:pPr>
            <a:endParaRPr lang="en-US" sz="2400" dirty="0"/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3:Creating The View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For </a:t>
            </a:r>
            <a:r>
              <a:rPr lang="en-US" sz="2800" b="1" dirty="0" err="1">
                <a:latin typeface="Corbel" pitchFamily="34" charset="0"/>
              </a:rPr>
              <a:t>datetimeapp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Since the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datetimeapp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needs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display</a:t>
            </a:r>
            <a:r>
              <a:rPr lang="en-IN" sz="2400" dirty="0">
                <a:latin typeface="Corbel" pitchFamily="34" charset="0"/>
              </a:rPr>
              <a:t> both 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date and time </a:t>
            </a:r>
            <a:r>
              <a:rPr lang="en-IN" sz="2400" dirty="0">
                <a:latin typeface="Corbel" pitchFamily="34" charset="0"/>
              </a:rPr>
              <a:t>, so we will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</a:t>
            </a:r>
            <a:r>
              <a:rPr lang="en-IN" sz="2400" dirty="0">
                <a:latin typeface="Corbel" pitchFamily="34" charset="0"/>
              </a:rPr>
              <a:t> called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showdatetime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() </a:t>
            </a:r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views.py</a:t>
            </a:r>
            <a:r>
              <a:rPr lang="en-IN" sz="2400" dirty="0">
                <a:latin typeface="Corbel" pitchFamily="34" charset="0"/>
              </a:rPr>
              <a:t> file of the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datetimeapp</a:t>
            </a:r>
            <a:endParaRPr lang="en-IN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Open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views.py</a:t>
            </a:r>
            <a:r>
              <a:rPr lang="en-US" sz="2400" dirty="0">
                <a:latin typeface="Corbel" pitchFamily="34" charset="0"/>
              </a:rPr>
              <a:t> file of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datetimeapp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write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code</a:t>
            </a:r>
            <a:r>
              <a:rPr lang="en-US" sz="2400" dirty="0">
                <a:latin typeface="Corbel" pitchFamily="34" charset="0"/>
              </a:rPr>
              <a:t> shown in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next slide</a:t>
            </a:r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3:Creating The View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For </a:t>
            </a:r>
            <a:r>
              <a:rPr lang="en-US" sz="2800" b="1" dirty="0" err="1">
                <a:latin typeface="Corbel" pitchFamily="34" charset="0"/>
              </a:rPr>
              <a:t>datetimeapp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from 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django.shortcuts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 import render</a:t>
            </a:r>
          </a:p>
          <a:p>
            <a:pPr>
              <a:buNone/>
            </a:pP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from 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datetime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 import 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datetime</a:t>
            </a:r>
            <a:endParaRPr lang="en-IN" sz="22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from 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django.http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 import 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HttpResponse</a:t>
            </a:r>
            <a:endParaRPr lang="en-IN" sz="22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endParaRPr lang="en-IN" sz="2200" b="1" i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showDateTime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currDateTime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datetime.now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currDate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 = 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currDateTime.strftime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("%d-%b-%Y")</a:t>
            </a:r>
          </a:p>
          <a:p>
            <a:pPr>
              <a:buNone/>
            </a:pP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    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currTime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currDateTime.strftime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(“%I:%M:%S %p")</a:t>
            </a:r>
          </a:p>
          <a:p>
            <a:pPr>
              <a:buNone/>
            </a:pP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    text = f'&lt;h2&gt;Current date and time are {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currDate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} , {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currTime</a:t>
            </a:r>
            <a:r>
              <a:rPr lang="en-IN" sz="2200" b="1">
                <a:solidFill>
                  <a:srgbClr val="002060"/>
                </a:solidFill>
                <a:latin typeface="Corbel" pitchFamily="34" charset="0"/>
              </a:rPr>
              <a:t>}&lt;/h2&gt;'</a:t>
            </a:r>
            <a:endParaRPr lang="en-IN" sz="22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return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HttpResponse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(text)</a:t>
            </a:r>
          </a:p>
          <a:p>
            <a:pPr fontAlgn="base"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3:Creating The View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For </a:t>
            </a:r>
            <a:r>
              <a:rPr lang="en-US" sz="2800" b="1" dirty="0" err="1">
                <a:latin typeface="Corbel" pitchFamily="34" charset="0"/>
              </a:rPr>
              <a:t>calendarapp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300" dirty="0">
                <a:latin typeface="Corbel" pitchFamily="34" charset="0"/>
              </a:rPr>
              <a:t>To </a:t>
            </a:r>
            <a:r>
              <a:rPr lang="en-US" sz="2300" b="1" dirty="0">
                <a:solidFill>
                  <a:srgbClr val="0070C0"/>
                </a:solidFill>
                <a:latin typeface="Corbel" pitchFamily="34" charset="0"/>
              </a:rPr>
              <a:t>display</a:t>
            </a:r>
            <a:r>
              <a:rPr lang="en-US" sz="2300" dirty="0">
                <a:latin typeface="Corbel" pitchFamily="34" charset="0"/>
              </a:rPr>
              <a:t>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calendar</a:t>
            </a:r>
            <a:r>
              <a:rPr lang="en-US" sz="2300" dirty="0">
                <a:latin typeface="Corbel" pitchFamily="34" charset="0"/>
              </a:rPr>
              <a:t> of a </a:t>
            </a:r>
            <a:r>
              <a:rPr lang="en-US" sz="2300" b="1" dirty="0">
                <a:solidFill>
                  <a:srgbClr val="7030A0"/>
                </a:solidFill>
                <a:latin typeface="Corbel" pitchFamily="34" charset="0"/>
              </a:rPr>
              <a:t>month</a:t>
            </a:r>
            <a:r>
              <a:rPr lang="en-US" sz="2300" dirty="0">
                <a:latin typeface="Corbel" pitchFamily="34" charset="0"/>
              </a:rPr>
              <a:t> we have a </a:t>
            </a:r>
            <a:r>
              <a:rPr lang="en-US" sz="2300" b="1" dirty="0">
                <a:solidFill>
                  <a:srgbClr val="C00000"/>
                </a:solidFill>
                <a:latin typeface="Corbel" pitchFamily="34" charset="0"/>
              </a:rPr>
              <a:t>module</a:t>
            </a:r>
            <a:r>
              <a:rPr lang="en-US" sz="2300" dirty="0">
                <a:latin typeface="Corbel" pitchFamily="34" charset="0"/>
              </a:rPr>
              <a:t> in </a:t>
            </a:r>
            <a:r>
              <a:rPr lang="en-US" sz="2300" b="1" dirty="0">
                <a:solidFill>
                  <a:srgbClr val="0070C0"/>
                </a:solidFill>
                <a:latin typeface="Corbel" pitchFamily="34" charset="0"/>
              </a:rPr>
              <a:t>Python </a:t>
            </a:r>
            <a:r>
              <a:rPr lang="en-US" sz="2300" dirty="0">
                <a:latin typeface="Corbel" pitchFamily="34" charset="0"/>
              </a:rPr>
              <a:t>called </a:t>
            </a:r>
            <a:r>
              <a:rPr lang="en-US" sz="2300" b="1" u="sng" dirty="0">
                <a:solidFill>
                  <a:srgbClr val="C00000"/>
                </a:solidFill>
                <a:latin typeface="Corbel" pitchFamily="34" charset="0"/>
              </a:rPr>
              <a:t>calendar</a:t>
            </a:r>
            <a:r>
              <a:rPr lang="en-US" sz="2300" dirty="0">
                <a:latin typeface="Corbel" pitchFamily="34" charset="0"/>
              </a:rPr>
              <a:t> which allows us to </a:t>
            </a:r>
            <a:r>
              <a:rPr lang="en-US" sz="2300" b="1" dirty="0">
                <a:solidFill>
                  <a:srgbClr val="0070C0"/>
                </a:solidFill>
                <a:latin typeface="Corbel" pitchFamily="34" charset="0"/>
              </a:rPr>
              <a:t>display</a:t>
            </a:r>
            <a:r>
              <a:rPr lang="en-US" sz="2300" dirty="0">
                <a:latin typeface="Corbel" pitchFamily="34" charset="0"/>
              </a:rPr>
              <a:t>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calendar </a:t>
            </a:r>
            <a:r>
              <a:rPr lang="en-US" sz="2300" dirty="0">
                <a:latin typeface="Corbel" pitchFamily="34" charset="0"/>
              </a:rPr>
              <a:t>of </a:t>
            </a:r>
            <a:r>
              <a:rPr lang="en-US" sz="2300" b="1" dirty="0">
                <a:solidFill>
                  <a:srgbClr val="002060"/>
                </a:solidFill>
                <a:latin typeface="Corbel" pitchFamily="34" charset="0"/>
              </a:rPr>
              <a:t>any month.</a:t>
            </a:r>
          </a:p>
          <a:p>
            <a:pPr fontAlgn="base"/>
            <a:endParaRPr lang="en-US" sz="2300" b="1" dirty="0">
              <a:solidFill>
                <a:srgbClr val="002060"/>
              </a:solidFill>
              <a:latin typeface="Corbel" pitchFamily="34" charset="0"/>
            </a:endParaRPr>
          </a:p>
          <a:p>
            <a:pPr fontAlgn="base"/>
            <a:r>
              <a:rPr lang="en-US" sz="2300" dirty="0">
                <a:latin typeface="Corbel" pitchFamily="34" charset="0"/>
              </a:rPr>
              <a:t>This </a:t>
            </a:r>
            <a:r>
              <a:rPr lang="en-US" sz="2300" b="1" dirty="0">
                <a:solidFill>
                  <a:srgbClr val="C00000"/>
                </a:solidFill>
                <a:latin typeface="Corbel" pitchFamily="34" charset="0"/>
              </a:rPr>
              <a:t>module</a:t>
            </a:r>
            <a:r>
              <a:rPr lang="en-US" sz="2300" dirty="0">
                <a:latin typeface="Corbel" pitchFamily="34" charset="0"/>
              </a:rPr>
              <a:t> has a </a:t>
            </a:r>
            <a:r>
              <a:rPr lang="en-US" sz="23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</a:t>
            </a:r>
            <a:r>
              <a:rPr lang="en-US" sz="2300" dirty="0">
                <a:latin typeface="Corbel" pitchFamily="34" charset="0"/>
              </a:rPr>
              <a:t> called </a:t>
            </a:r>
            <a:r>
              <a:rPr lang="en-US" sz="2300" b="1" u="sng" dirty="0">
                <a:solidFill>
                  <a:srgbClr val="002060"/>
                </a:solidFill>
                <a:latin typeface="Corbel" pitchFamily="34" charset="0"/>
              </a:rPr>
              <a:t>month() </a:t>
            </a:r>
            <a:r>
              <a:rPr lang="en-US" sz="2300" dirty="0">
                <a:latin typeface="Corbel" pitchFamily="34" charset="0"/>
              </a:rPr>
              <a:t>which accepts </a:t>
            </a:r>
            <a:r>
              <a:rPr lang="en-US" sz="2300" b="1" dirty="0">
                <a:solidFill>
                  <a:srgbClr val="C00000"/>
                </a:solidFill>
                <a:latin typeface="Corbel" pitchFamily="34" charset="0"/>
              </a:rPr>
              <a:t>2 arguments </a:t>
            </a:r>
            <a:r>
              <a:rPr lang="en-US" sz="2300" dirty="0">
                <a:latin typeface="Corbel" pitchFamily="34" charset="0"/>
              </a:rPr>
              <a:t>representing </a:t>
            </a:r>
            <a:r>
              <a:rPr lang="en-US" sz="2300" b="1" dirty="0">
                <a:solidFill>
                  <a:srgbClr val="7030A0"/>
                </a:solidFill>
                <a:latin typeface="Corbel" pitchFamily="34" charset="0"/>
              </a:rPr>
              <a:t>year</a:t>
            </a:r>
            <a:r>
              <a:rPr lang="en-US" sz="2300" dirty="0">
                <a:latin typeface="Corbel" pitchFamily="34" charset="0"/>
              </a:rPr>
              <a:t> and </a:t>
            </a:r>
            <a:r>
              <a:rPr lang="en-US" sz="2300" b="1" dirty="0">
                <a:solidFill>
                  <a:srgbClr val="7030A0"/>
                </a:solidFill>
                <a:latin typeface="Corbel" pitchFamily="34" charset="0"/>
              </a:rPr>
              <a:t>month</a:t>
            </a:r>
            <a:r>
              <a:rPr lang="en-US" sz="2300" dirty="0">
                <a:latin typeface="Corbel" pitchFamily="34" charset="0"/>
              </a:rPr>
              <a:t> number and </a:t>
            </a:r>
            <a:r>
              <a:rPr lang="en-US" sz="2300" b="1" dirty="0">
                <a:solidFill>
                  <a:srgbClr val="00B050"/>
                </a:solidFill>
                <a:latin typeface="Corbel" pitchFamily="34" charset="0"/>
              </a:rPr>
              <a:t>returns</a:t>
            </a:r>
            <a:r>
              <a:rPr lang="en-US" sz="2300" dirty="0">
                <a:latin typeface="Corbel" pitchFamily="34" charset="0"/>
              </a:rPr>
              <a:t> a </a:t>
            </a:r>
            <a:r>
              <a:rPr lang="en-US" sz="2300" b="1" u="sng" dirty="0">
                <a:solidFill>
                  <a:srgbClr val="002060"/>
                </a:solidFill>
                <a:latin typeface="Corbel" pitchFamily="34" charset="0"/>
              </a:rPr>
              <a:t>string</a:t>
            </a:r>
            <a:r>
              <a:rPr lang="en-US" sz="2300" dirty="0">
                <a:latin typeface="Corbel" pitchFamily="34" charset="0"/>
              </a:rPr>
              <a:t> containing the </a:t>
            </a:r>
            <a:r>
              <a:rPr lang="en-US" sz="2300" b="1" dirty="0">
                <a:solidFill>
                  <a:schemeClr val="accent1"/>
                </a:solidFill>
                <a:latin typeface="Corbel" pitchFamily="34" charset="0"/>
              </a:rPr>
              <a:t>calendar</a:t>
            </a:r>
            <a:r>
              <a:rPr lang="en-US" sz="2300" dirty="0">
                <a:latin typeface="Corbel" pitchFamily="34" charset="0"/>
              </a:rPr>
              <a:t> for that </a:t>
            </a:r>
            <a:r>
              <a:rPr lang="en-US" sz="2300" b="1" dirty="0">
                <a:solidFill>
                  <a:srgbClr val="7030A0"/>
                </a:solidFill>
                <a:latin typeface="Corbel" pitchFamily="34" charset="0"/>
              </a:rPr>
              <a:t>month</a:t>
            </a:r>
            <a:r>
              <a:rPr lang="en-US" sz="2300" dirty="0">
                <a:latin typeface="Corbel" pitchFamily="34" charset="0"/>
              </a:rPr>
              <a:t>. </a:t>
            </a:r>
          </a:p>
          <a:p>
            <a:pPr fontAlgn="base">
              <a:buNone/>
            </a:pPr>
            <a:endParaRPr lang="en-US" sz="2400" dirty="0">
              <a:latin typeface="Corbel" pitchFamily="34" charset="0"/>
            </a:endParaRPr>
          </a:p>
          <a:p>
            <a:pPr fontAlgn="base"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4000504"/>
            <a:ext cx="6768752" cy="235745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3:Creating The View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For </a:t>
            </a:r>
            <a:r>
              <a:rPr lang="en-US" sz="2800" b="1" dirty="0" err="1">
                <a:latin typeface="Corbel" pitchFamily="34" charset="0"/>
              </a:rPr>
              <a:t>calendarapp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But we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cannot use </a:t>
            </a:r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</a:t>
            </a:r>
            <a:r>
              <a:rPr lang="en-US" sz="2400" dirty="0">
                <a:latin typeface="Corbel" pitchFamily="34" charset="0"/>
              </a:rPr>
              <a:t> because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string</a:t>
            </a:r>
            <a:r>
              <a:rPr lang="en-US" sz="2400" dirty="0">
                <a:latin typeface="Corbel" pitchFamily="34" charset="0"/>
              </a:rPr>
              <a:t> returned by it contains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\n</a:t>
            </a:r>
            <a:r>
              <a:rPr lang="en-US" sz="2400" dirty="0">
                <a:latin typeface="Corbel" pitchFamily="34" charset="0"/>
              </a:rPr>
              <a:t> for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newline</a:t>
            </a:r>
            <a:r>
              <a:rPr lang="en-US" sz="2400" dirty="0">
                <a:latin typeface="Corbel" pitchFamily="34" charset="0"/>
              </a:rPr>
              <a:t> which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cannot be understood </a:t>
            </a:r>
            <a:r>
              <a:rPr lang="en-US" sz="2400" dirty="0">
                <a:latin typeface="Corbel" pitchFamily="34" charset="0"/>
              </a:rPr>
              <a:t>by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browser.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overcome</a:t>
            </a:r>
            <a:r>
              <a:rPr lang="en-US" sz="2400" dirty="0">
                <a:latin typeface="Corbel" pitchFamily="34" charset="0"/>
              </a:rPr>
              <a:t> this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problem</a:t>
            </a:r>
            <a:r>
              <a:rPr lang="en-US" sz="2400" dirty="0">
                <a:latin typeface="Corbel" pitchFamily="34" charset="0"/>
              </a:rPr>
              <a:t> we need to use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class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HTMLCalendar</a:t>
            </a:r>
            <a:r>
              <a:rPr lang="en-US" sz="2400" dirty="0">
                <a:latin typeface="Corbel" pitchFamily="34" charset="0"/>
              </a:rPr>
              <a:t> which is also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available</a:t>
            </a:r>
            <a:r>
              <a:rPr lang="en-US" sz="2400" dirty="0">
                <a:latin typeface="Corbel" pitchFamily="34" charset="0"/>
              </a:rPr>
              <a:t> in the module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calendar</a:t>
            </a:r>
            <a:r>
              <a:rPr lang="en-US" sz="2400" dirty="0">
                <a:latin typeface="Corbel" pitchFamily="34" charset="0"/>
              </a:rPr>
              <a:t> and gives us a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calendar</a:t>
            </a:r>
            <a:r>
              <a:rPr lang="en-US" sz="2400" dirty="0">
                <a:latin typeface="Corbel" pitchFamily="34" charset="0"/>
              </a:rPr>
              <a:t> in the form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HTML table </a:t>
            </a:r>
            <a:r>
              <a:rPr lang="en-US" sz="2400" dirty="0">
                <a:latin typeface="Corbel" pitchFamily="34" charset="0"/>
              </a:rPr>
              <a:t>, which can be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easily displayed </a:t>
            </a:r>
            <a:r>
              <a:rPr lang="en-US" sz="2400" dirty="0">
                <a:latin typeface="Corbel" pitchFamily="34" charset="0"/>
              </a:rPr>
              <a:t>by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browser.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>
              <a:buNone/>
            </a:pPr>
            <a:endParaRPr lang="en-US" sz="2400" dirty="0">
              <a:latin typeface="Corbel" pitchFamily="34" charset="0"/>
            </a:endParaRPr>
          </a:p>
          <a:p>
            <a:pPr fontAlgn="base"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3:Creating The View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For </a:t>
            </a:r>
            <a:r>
              <a:rPr lang="en-US" sz="2800" b="1" dirty="0" err="1">
                <a:latin typeface="Corbel" pitchFamily="34" charset="0"/>
              </a:rPr>
              <a:t>calendarapp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The class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HTMLCalendar</a:t>
            </a:r>
            <a:r>
              <a:rPr lang="en-US" sz="2400" dirty="0">
                <a:latin typeface="Corbel" pitchFamily="34" charset="0"/>
              </a:rPr>
              <a:t> has an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instance method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formatmonth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which accepts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2 arguments </a:t>
            </a:r>
            <a:r>
              <a:rPr lang="en-US" sz="2400" dirty="0">
                <a:latin typeface="Corbel" pitchFamily="34" charset="0"/>
              </a:rPr>
              <a:t>representing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year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month</a:t>
            </a:r>
            <a:r>
              <a:rPr lang="en-US" sz="2400" dirty="0">
                <a:latin typeface="Corbel" pitchFamily="34" charset="0"/>
              </a:rPr>
              <a:t> number 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returns</a:t>
            </a:r>
            <a:r>
              <a:rPr lang="en-US" sz="2400" dirty="0">
                <a:latin typeface="Corbel" pitchFamily="34" charset="0"/>
              </a:rPr>
              <a:t> an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string</a:t>
            </a:r>
            <a:r>
              <a:rPr lang="en-US" sz="2400" dirty="0">
                <a:latin typeface="Corbel" pitchFamily="34" charset="0"/>
              </a:rPr>
              <a:t> containing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calendar</a:t>
            </a:r>
            <a:r>
              <a:rPr lang="en-US" sz="2400" dirty="0">
                <a:latin typeface="Corbel" pitchFamily="34" charset="0"/>
              </a:rPr>
              <a:t> for that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month as an HTML table.</a:t>
            </a:r>
            <a:endParaRPr lang="en-US" sz="2400" dirty="0">
              <a:latin typeface="Corbel" pitchFamily="34" charset="0"/>
            </a:endParaRPr>
          </a:p>
          <a:p>
            <a:pPr fontAlgn="base">
              <a:buNone/>
            </a:pPr>
            <a:endParaRPr lang="en-US" sz="2400" dirty="0">
              <a:latin typeface="Corbel" pitchFamily="34" charset="0"/>
            </a:endParaRPr>
          </a:p>
          <a:p>
            <a:pPr fontAlgn="base"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509" y="3214686"/>
            <a:ext cx="8674981" cy="3156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 3:Creating The View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For </a:t>
            </a:r>
            <a:r>
              <a:rPr lang="en-US" sz="2800" b="1" dirty="0" err="1">
                <a:latin typeface="Corbel" pitchFamily="34" charset="0"/>
              </a:rPr>
              <a:t>calendarapp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Open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views.py</a:t>
            </a:r>
            <a:r>
              <a:rPr lang="en-US" sz="2400" dirty="0">
                <a:latin typeface="Corbel" pitchFamily="34" charset="0"/>
              </a:rPr>
              <a:t> file of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datetimeapp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write</a:t>
            </a:r>
            <a:r>
              <a:rPr lang="en-US" sz="2400" dirty="0">
                <a:latin typeface="Corbel" pitchFamily="34" charset="0"/>
              </a:rPr>
              <a:t> the following code in it: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render</a:t>
            </a:r>
          </a:p>
          <a:p>
            <a:pPr>
              <a:buNone/>
            </a:pP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from 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datetime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 import 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datetime</a:t>
            </a:r>
            <a:endParaRPr lang="en-IN" sz="22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from calendar import 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HTMLCalendar</a:t>
            </a:r>
            <a:endParaRPr lang="en-IN" sz="22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django.http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HttpResponse</a:t>
            </a:r>
            <a:endParaRPr lang="en-IN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IN" sz="2200" b="1" i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showCalendar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currDateTime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 = 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datetime.now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    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currYear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 = 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currDateTime.year</a:t>
            </a:r>
            <a:endParaRPr lang="en-IN" sz="22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    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currMonth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currDateTime.month</a:t>
            </a:r>
            <a:endParaRPr lang="en-IN" sz="22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    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obj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 = 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HTMLCalendar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    text = 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obj.formatmonth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currYear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, 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currMonth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return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HttpResponse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(text)</a:t>
            </a:r>
          </a:p>
          <a:p>
            <a:pPr>
              <a:buNone/>
            </a:pPr>
            <a:br>
              <a:rPr lang="en-IN" sz="2400" dirty="0"/>
            </a:br>
            <a:endParaRPr lang="en-IN" sz="2400" dirty="0"/>
          </a:p>
          <a:p>
            <a:pPr fontAlgn="base">
              <a:buNone/>
            </a:pPr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4:Configuring The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After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creating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updating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views.py</a:t>
            </a:r>
            <a:r>
              <a:rPr lang="en-IN" sz="2400" dirty="0">
                <a:latin typeface="Corbel" pitchFamily="34" charset="0"/>
              </a:rPr>
              <a:t> as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shown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previous slide </a:t>
            </a:r>
            <a:r>
              <a:rPr lang="en-IN" sz="2400" dirty="0">
                <a:latin typeface="Corbel" pitchFamily="34" charset="0"/>
              </a:rPr>
              <a:t>if we </a:t>
            </a:r>
            <a:r>
              <a:rPr lang="en-US" sz="2400" dirty="0">
                <a:latin typeface="Corbel" pitchFamily="34" charset="0"/>
              </a:rPr>
              <a:t>must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configure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both the views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US" sz="2400" dirty="0">
                <a:latin typeface="Corbel" pitchFamily="34" charset="0"/>
              </a:rPr>
              <a:t> of the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demoproject</a:t>
            </a:r>
            <a:r>
              <a:rPr lang="en-US" sz="2400" dirty="0">
                <a:latin typeface="Corbel" pitchFamily="34" charset="0"/>
              </a:rPr>
              <a:t> app .</a:t>
            </a:r>
          </a:p>
          <a:p>
            <a:pPr fontAlgn="base"/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But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here</a:t>
            </a:r>
            <a:r>
              <a:rPr lang="en-US" sz="2400" dirty="0">
                <a:latin typeface="Corbel" pitchFamily="34" charset="0"/>
              </a:rPr>
              <a:t> we will have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face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problem 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Can</a:t>
            </a:r>
            <a:r>
              <a:rPr lang="en-US" sz="2400" dirty="0">
                <a:latin typeface="Corbel" pitchFamily="34" charset="0"/>
              </a:rPr>
              <a:t> you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guess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what</a:t>
            </a:r>
            <a:r>
              <a:rPr lang="en-US" sz="2400" dirty="0">
                <a:latin typeface="Corbel" pitchFamily="34" charset="0"/>
              </a:rPr>
              <a:t> ?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Developing Our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Creating Multiple Apps In a Single Project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Steps Required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Generating Calendar For Browser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Configuring Multiple URLs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Solving The Name Conflicts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Running Multiple Apps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4:Configuring The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problem</a:t>
            </a:r>
            <a:r>
              <a:rPr lang="en-US" sz="2400" dirty="0">
                <a:latin typeface="Corbel" pitchFamily="34" charset="0"/>
              </a:rPr>
              <a:t> is that if we will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import </a:t>
            </a:r>
            <a:r>
              <a:rPr lang="en-US" sz="2400" dirty="0">
                <a:latin typeface="Corbel" pitchFamily="34" charset="0"/>
              </a:rPr>
              <a:t>both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views</a:t>
            </a:r>
            <a:r>
              <a:rPr lang="en-US" sz="2400" dirty="0">
                <a:latin typeface="Corbel" pitchFamily="34" charset="0"/>
              </a:rPr>
              <a:t> as shown below :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US" b="1" dirty="0" err="1">
                <a:solidFill>
                  <a:srgbClr val="002060"/>
                </a:solidFill>
                <a:latin typeface="Corbel" pitchFamily="34" charset="0"/>
              </a:rPr>
              <a:t>datetimeapp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views</a:t>
            </a:r>
          </a:p>
          <a:p>
            <a:pPr lvl="1" fontAlgn="base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US" b="1" dirty="0" err="1">
                <a:solidFill>
                  <a:srgbClr val="002060"/>
                </a:solidFill>
                <a:latin typeface="Corbel" pitchFamily="34" charset="0"/>
              </a:rPr>
              <a:t>calendarapp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views 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Then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second import </a:t>
            </a:r>
            <a:r>
              <a:rPr lang="en-US" sz="2400" dirty="0">
                <a:latin typeface="Corbel" pitchFamily="34" charset="0"/>
              </a:rPr>
              <a:t>will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replace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first import </a:t>
            </a:r>
            <a:r>
              <a:rPr lang="en-US" sz="2400" dirty="0">
                <a:latin typeface="Corbel" pitchFamily="34" charset="0"/>
              </a:rPr>
              <a:t>since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>
                <a:latin typeface="Corbel" pitchFamily="34" charset="0"/>
              </a:rPr>
              <a:t> overwrites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entities</a:t>
            </a:r>
            <a:r>
              <a:rPr lang="en-US" sz="2400" dirty="0">
                <a:latin typeface="Corbel" pitchFamily="34" charset="0"/>
              </a:rPr>
              <a:t> with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same name</a:t>
            </a:r>
            <a:r>
              <a:rPr lang="en-US" sz="2400" dirty="0">
                <a:latin typeface="Corbel" pitchFamily="34" charset="0"/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4:Configuring The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Due to this </a:t>
            </a:r>
            <a:r>
              <a:rPr lang="en-US" sz="2400" dirty="0">
                <a:latin typeface="Corbel" pitchFamily="34" charset="0"/>
              </a:rPr>
              <a:t>we will not be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able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access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datetimeapp’s</a:t>
            </a:r>
            <a:r>
              <a:rPr lang="en-US" sz="2400" dirty="0">
                <a:latin typeface="Corbel" pitchFamily="34" charset="0"/>
              </a:rPr>
              <a:t> view function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showDateTime</a:t>
            </a:r>
            <a:r>
              <a:rPr lang="en-US" sz="2400" dirty="0">
                <a:latin typeface="Corbel" pitchFamily="34" charset="0"/>
              </a:rPr>
              <a:t> in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urls.py </a:t>
            </a:r>
            <a:r>
              <a:rPr lang="en-US" sz="2400" dirty="0">
                <a:latin typeface="Corbel" pitchFamily="34" charset="0"/>
              </a:rPr>
              <a:t>as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shown</a:t>
            </a:r>
            <a:r>
              <a:rPr lang="en-US" sz="2400" dirty="0">
                <a:latin typeface="Corbel" pitchFamily="34" charset="0"/>
              </a:rPr>
              <a:t> in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following image</a:t>
            </a:r>
            <a:endParaRPr lang="en-IN" sz="2400" b="1" dirty="0">
              <a:solidFill>
                <a:schemeClr val="accent1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6" descr="demoproject3_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854250"/>
            <a:ext cx="8750331" cy="3261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4:Configuring The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overcome</a:t>
            </a:r>
            <a:r>
              <a:rPr lang="en-US" sz="2400" dirty="0">
                <a:latin typeface="Corbel" pitchFamily="34" charset="0"/>
              </a:rPr>
              <a:t> this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problem</a:t>
            </a:r>
            <a:r>
              <a:rPr lang="en-US" sz="2400" dirty="0">
                <a:latin typeface="Corbel" pitchFamily="34" charset="0"/>
              </a:rPr>
              <a:t> we have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2 solutions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fontAlgn="base"/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Solution 1 : Use aliasing </a:t>
            </a:r>
          </a:p>
          <a:p>
            <a:pPr lvl="1" fontAlgn="base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US" b="1" dirty="0" err="1">
                <a:solidFill>
                  <a:srgbClr val="002060"/>
                </a:solidFill>
                <a:latin typeface="Corbel" pitchFamily="34" charset="0"/>
              </a:rPr>
              <a:t>datetimeapp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views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rbel" pitchFamily="34" charset="0"/>
              </a:rPr>
              <a:t>dv</a:t>
            </a:r>
            <a:endParaRPr lang="en-US" b="1" dirty="0">
              <a:solidFill>
                <a:srgbClr val="00B050"/>
              </a:solidFill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US" b="1" dirty="0" err="1">
                <a:solidFill>
                  <a:srgbClr val="002060"/>
                </a:solidFill>
                <a:latin typeface="Corbel" pitchFamily="34" charset="0"/>
              </a:rPr>
              <a:t>calendarapp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views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as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latin typeface="Corbel" pitchFamily="34" charset="0"/>
              </a:rPr>
              <a:t>cv</a:t>
            </a:r>
            <a:endParaRPr lang="en-US" b="1" dirty="0">
              <a:solidFill>
                <a:srgbClr val="00B050"/>
              </a:solidFill>
              <a:latin typeface="Corbel" pitchFamily="34" charset="0"/>
            </a:endParaRPr>
          </a:p>
          <a:p>
            <a:pPr fontAlgn="base"/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Solution 2 : Directly import the function</a:t>
            </a:r>
          </a:p>
          <a:p>
            <a:pPr lvl="1" fontAlgn="base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US" b="1" dirty="0" err="1">
                <a:solidFill>
                  <a:srgbClr val="002060"/>
                </a:solidFill>
                <a:latin typeface="Corbel" pitchFamily="34" charset="0"/>
              </a:rPr>
              <a:t>datetimeapp.views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showDateTime</a:t>
            </a:r>
            <a:endParaRPr lang="en-US" b="1" dirty="0">
              <a:solidFill>
                <a:srgbClr val="00B050"/>
              </a:solidFill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US" b="1" dirty="0" err="1">
                <a:solidFill>
                  <a:srgbClr val="002060"/>
                </a:solidFill>
                <a:latin typeface="Corbel" pitchFamily="34" charset="0"/>
              </a:rPr>
              <a:t>calendarapp.views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showCalendar</a:t>
            </a:r>
            <a:endParaRPr lang="en-US" b="1" dirty="0">
              <a:solidFill>
                <a:srgbClr val="00B050"/>
              </a:solidFill>
              <a:latin typeface="Corbel" pitchFamily="34" charset="0"/>
            </a:endParaRPr>
          </a:p>
          <a:p>
            <a:pPr fontAlgn="base"/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4:Configuring The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Url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So , we must open the file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demoproject3 </a:t>
            </a:r>
            <a:r>
              <a:rPr lang="en-IN" sz="2400" dirty="0">
                <a:latin typeface="Corbel" pitchFamily="34" charset="0"/>
              </a:rPr>
              <a:t>folder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write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following code </a:t>
            </a:r>
            <a:r>
              <a:rPr lang="en-IN" sz="2400" dirty="0">
                <a:latin typeface="Corbel" pitchFamily="34" charset="0"/>
              </a:rPr>
              <a:t>in it.</a:t>
            </a:r>
          </a:p>
          <a:p>
            <a:pPr fontAlgn="base"/>
            <a:endParaRPr lang="en-US" sz="2400" b="1" u="sng" dirty="0">
              <a:latin typeface="Corbel" pitchFamily="34" charset="0"/>
            </a:endParaRPr>
          </a:p>
          <a:p>
            <a:pPr fontAlgn="base"/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(demoproject3/urls.py)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django.contrib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admin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path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from 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datetimeapp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import views as 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dv</a:t>
            </a:r>
            <a:endParaRPr lang="en-IN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from 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calendarapp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import views as 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cv</a:t>
            </a:r>
            <a:endParaRPr lang="en-IN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[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path('admin/',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admin.site.urls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path('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showdatetime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/' ,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dv.showDateTime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), 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   path('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showcalendar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/' ,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cv.showCalendar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), 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 fontAlgn="base">
              <a:buNone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Code Explained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[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path('admin/',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admin.site.urls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path('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showdatetime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/' ,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dv.showDateTime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), 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   path('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showcalendar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/' ,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cv.showCalendar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),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 lvl="1" fontAlgn="base"/>
            <a:r>
              <a:rPr lang="en-IN" sz="2000" dirty="0">
                <a:latin typeface="Corbel" pitchFamily="34" charset="0"/>
              </a:rPr>
              <a:t>This 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list</a:t>
            </a:r>
            <a:r>
              <a:rPr lang="en-IN" sz="2000" dirty="0">
                <a:latin typeface="Corbel" pitchFamily="34" charset="0"/>
              </a:rPr>
              <a:t>  contains the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URL pattern 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showdatetime</a:t>
            </a:r>
            <a:r>
              <a:rPr lang="en-IN" sz="2000" dirty="0">
                <a:latin typeface="Corbel" pitchFamily="34" charset="0"/>
              </a:rPr>
              <a:t> registered for the 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datetimeapp’s</a:t>
            </a:r>
            <a:r>
              <a:rPr lang="en-IN" sz="2000" dirty="0">
                <a:latin typeface="Corbel" pitchFamily="34" charset="0"/>
              </a:rPr>
              <a:t>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showDateTime</a:t>
            </a:r>
            <a:r>
              <a:rPr lang="en-IN" sz="2000" dirty="0">
                <a:latin typeface="Corbel" pitchFamily="34" charset="0"/>
              </a:rPr>
              <a:t> view .</a:t>
            </a:r>
          </a:p>
          <a:p>
            <a:pPr lvl="1" fontAlgn="base"/>
            <a:endParaRPr lang="en-US" sz="2000" dirty="0">
              <a:latin typeface="Corbel" pitchFamily="34" charset="0"/>
            </a:endParaRPr>
          </a:p>
          <a:p>
            <a:pPr lvl="1" fontAlgn="base"/>
            <a:r>
              <a:rPr lang="en-US" sz="2000" dirty="0">
                <a:latin typeface="Corbel" pitchFamily="34" charset="0"/>
              </a:rPr>
              <a:t>So if a </a:t>
            </a:r>
            <a:r>
              <a:rPr lang="en-US" sz="2000" b="1" dirty="0" err="1">
                <a:solidFill>
                  <a:srgbClr val="7030A0"/>
                </a:solidFill>
                <a:latin typeface="Corbel" pitchFamily="34" charset="0"/>
              </a:rPr>
              <a:t>url</a:t>
            </a:r>
            <a:r>
              <a:rPr lang="en-US" sz="2000" dirty="0">
                <a:latin typeface="Corbel" pitchFamily="34" charset="0"/>
              </a:rPr>
              <a:t> like </a:t>
            </a:r>
            <a:r>
              <a:rPr lang="en-US" sz="2000" b="1" u="sng" dirty="0">
                <a:solidFill>
                  <a:srgbClr val="002060"/>
                </a:solidFill>
                <a:latin typeface="Corbel" pitchFamily="34" charset="0"/>
              </a:rPr>
              <a:t>http://127.0.0.1:8000/showdatetime </a:t>
            </a:r>
            <a:r>
              <a:rPr lang="en-US" sz="2000" dirty="0">
                <a:latin typeface="Corbel" pitchFamily="34" charset="0"/>
              </a:rPr>
              <a:t>arrives then it will be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redirected</a:t>
            </a:r>
            <a:r>
              <a:rPr lang="en-US" sz="2000" dirty="0">
                <a:latin typeface="Corbel" pitchFamily="34" charset="0"/>
              </a:rPr>
              <a:t> to 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showDateTime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function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rbel" pitchFamily="34" charset="0"/>
              </a:rPr>
              <a:t>of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rbel" pitchFamily="34" charset="0"/>
              </a:rPr>
              <a:t>datetimeapp’s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views.py</a:t>
            </a:r>
            <a:r>
              <a:rPr lang="en-US" sz="2000" dirty="0">
                <a:solidFill>
                  <a:srgbClr val="C00000"/>
                </a:solidFill>
                <a:latin typeface="Corbel" pitchFamily="34" charset="0"/>
              </a:rPr>
              <a:t>..</a:t>
            </a:r>
          </a:p>
          <a:p>
            <a:pPr lvl="1" fontAlgn="base"/>
            <a:endParaRPr lang="en-US" sz="2000" b="1" dirty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/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Similarly</a:t>
            </a:r>
            <a:r>
              <a:rPr lang="en-US" sz="2000" dirty="0">
                <a:latin typeface="Corbel" pitchFamily="34" charset="0"/>
              </a:rPr>
              <a:t> if the </a:t>
            </a:r>
            <a:r>
              <a:rPr lang="en-US" sz="2000" b="1" dirty="0" err="1">
                <a:solidFill>
                  <a:srgbClr val="7030A0"/>
                </a:solidFill>
                <a:latin typeface="Corbel" pitchFamily="34" charset="0"/>
              </a:rPr>
              <a:t>url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000" b="1" u="sng" dirty="0">
                <a:solidFill>
                  <a:srgbClr val="002060"/>
                </a:solidFill>
                <a:latin typeface="Corbel" pitchFamily="34" charset="0"/>
              </a:rPr>
              <a:t>http://127.0.0.1:8000/showcalendar </a:t>
            </a:r>
            <a:r>
              <a:rPr lang="en-US" sz="2000" dirty="0">
                <a:latin typeface="Corbel" pitchFamily="34" charset="0"/>
              </a:rPr>
              <a:t>arrives then 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000" dirty="0">
                <a:latin typeface="Corbel" pitchFamily="34" charset="0"/>
              </a:rPr>
              <a:t> will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call the function</a:t>
            </a:r>
            <a:r>
              <a:rPr lang="en-US" sz="2000" dirty="0">
                <a:latin typeface="Corbel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showCalendar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2000" dirty="0">
                <a:latin typeface="Corbel" pitchFamily="34" charset="0"/>
              </a:rPr>
              <a:t>defined in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views.py</a:t>
            </a:r>
            <a:r>
              <a:rPr lang="en-US" sz="2000" dirty="0">
                <a:latin typeface="Corbel" pitchFamily="34" charset="0"/>
              </a:rPr>
              <a:t> of </a:t>
            </a:r>
            <a:r>
              <a:rPr lang="en-US" sz="2000" b="1" dirty="0" err="1">
                <a:solidFill>
                  <a:srgbClr val="00B050"/>
                </a:solidFill>
                <a:latin typeface="Corbel" pitchFamily="34" charset="0"/>
              </a:rPr>
              <a:t>calendarapp</a:t>
            </a:r>
            <a:endParaRPr lang="en-IN" sz="2000" b="1" dirty="0">
              <a:solidFill>
                <a:srgbClr val="00B050"/>
              </a:solidFill>
              <a:latin typeface="Corbel" pitchFamily="34" charset="0"/>
            </a:endParaRPr>
          </a:p>
          <a:p>
            <a:pPr fontAlgn="base"/>
            <a:endParaRPr lang="en-IN" sz="2200" dirty="0"/>
          </a:p>
          <a:p>
            <a:pPr fontAlgn="base"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5:Running The Server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2000" dirty="0">
                <a:latin typeface="Corbel" pitchFamily="34" charset="0"/>
              </a:rPr>
              <a:t>To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run </a:t>
            </a:r>
            <a:r>
              <a:rPr lang="en-IN" sz="2000" dirty="0">
                <a:latin typeface="Corbel" pitchFamily="34" charset="0"/>
              </a:rPr>
              <a:t>our new 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datetimeapp</a:t>
            </a:r>
            <a:r>
              <a:rPr lang="en-IN" sz="2000" dirty="0">
                <a:latin typeface="Corbel" pitchFamily="34" charset="0"/>
              </a:rPr>
              <a:t> and </a:t>
            </a:r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calendarapp</a:t>
            </a:r>
            <a:r>
              <a:rPr lang="en-IN" sz="2000" dirty="0">
                <a:latin typeface="Corbel" pitchFamily="34" charset="0"/>
              </a:rPr>
              <a:t> go to the folder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demoproject3</a:t>
            </a:r>
            <a:r>
              <a:rPr lang="en-IN" sz="2000" dirty="0">
                <a:latin typeface="Corbel" pitchFamily="34" charset="0"/>
              </a:rPr>
              <a:t> by using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cd</a:t>
            </a:r>
            <a:r>
              <a:rPr lang="en-IN" sz="2000" dirty="0">
                <a:latin typeface="Corbel" pitchFamily="34" charset="0"/>
              </a:rPr>
              <a:t> command and type the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runserver</a:t>
            </a:r>
            <a:r>
              <a:rPr lang="en-IN" sz="2000" dirty="0">
                <a:latin typeface="Corbel" pitchFamily="34" charset="0"/>
              </a:rPr>
              <a:t> command in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VS Code terminal </a:t>
            </a:r>
          </a:p>
          <a:p>
            <a:pPr lvl="1" fontAlgn="base"/>
            <a:endParaRPr lang="en-IN" dirty="0">
              <a:latin typeface="Corbel" pitchFamily="34" charset="0"/>
            </a:endParaRPr>
          </a:p>
          <a:p>
            <a:pPr lvl="2" fontAlgn="base"/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demoproject3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2" fontAlgn="base"/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 manage.py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runserver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 </a:t>
            </a:r>
          </a:p>
          <a:p>
            <a:pPr lvl="1" fontAlgn="base"/>
            <a:endParaRPr lang="en-IN" dirty="0">
              <a:latin typeface="Corbel" pitchFamily="34" charset="0"/>
            </a:endParaRPr>
          </a:p>
          <a:p>
            <a:pPr lvl="1" fontAlgn="base"/>
            <a:r>
              <a:rPr lang="en-IN" sz="2000" dirty="0">
                <a:latin typeface="Corbel" pitchFamily="34" charset="0"/>
              </a:rPr>
              <a:t>The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server</a:t>
            </a:r>
            <a:r>
              <a:rPr lang="en-IN" sz="2000" dirty="0">
                <a:latin typeface="Corbel" pitchFamily="34" charset="0"/>
              </a:rPr>
              <a:t> runs on 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default port 8000</a:t>
            </a:r>
            <a:r>
              <a:rPr lang="en-IN" sz="2000" dirty="0">
                <a:latin typeface="Corbel" pitchFamily="34" charset="0"/>
              </a:rPr>
              <a:t>, and </a:t>
            </a:r>
            <a:r>
              <a:rPr lang="en-IN" sz="2000" dirty="0" err="1">
                <a:latin typeface="Corbel" pitchFamily="34" charset="0"/>
              </a:rPr>
              <a:t>we’llsee</a:t>
            </a:r>
            <a:r>
              <a:rPr lang="en-IN" sz="2000" dirty="0">
                <a:latin typeface="Corbel" pitchFamily="34" charset="0"/>
              </a:rPr>
              <a:t> output like the following output in 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terminal window</a:t>
            </a:r>
            <a:r>
              <a:rPr lang="en-IN" sz="2000" dirty="0">
                <a:latin typeface="Corbel" pitchFamily="34" charset="0"/>
              </a:rPr>
              <a:t>:</a:t>
            </a:r>
            <a:endParaRPr lang="en-US" sz="2000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714884"/>
            <a:ext cx="8858312" cy="205004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6: Opening The Page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Type</a:t>
            </a:r>
            <a:r>
              <a:rPr lang="en-IN" sz="2000" dirty="0">
                <a:latin typeface="Corbel" pitchFamily="34" charset="0"/>
              </a:rPr>
              <a:t> the 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http://127.0.0.1:8000/showdatetime</a:t>
            </a:r>
            <a:r>
              <a:rPr lang="en-IN" sz="2000" dirty="0">
                <a:latin typeface="Corbel" pitchFamily="34" charset="0"/>
              </a:rPr>
              <a:t> URL in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browser</a:t>
            </a:r>
            <a:r>
              <a:rPr lang="en-IN" sz="2000" dirty="0">
                <a:latin typeface="Corbel" pitchFamily="34" charset="0"/>
              </a:rPr>
              <a:t> to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navigate</a:t>
            </a:r>
            <a:r>
              <a:rPr lang="en-IN" sz="2000" dirty="0">
                <a:latin typeface="Corbel" pitchFamily="34" charset="0"/>
              </a:rPr>
              <a:t> to </a:t>
            </a:r>
          </a:p>
          <a:p>
            <a:pPr fontAlgn="base">
              <a:buNone/>
            </a:pPr>
            <a:r>
              <a:rPr lang="en-IN" sz="2000" dirty="0">
                <a:latin typeface="Corbel" pitchFamily="34" charset="0"/>
              </a:rPr>
              <a:t>that address. Now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we should see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current date and time </a:t>
            </a:r>
            <a:r>
              <a:rPr lang="en-IN" sz="2000" dirty="0">
                <a:latin typeface="Corbel" pitchFamily="34" charset="0"/>
              </a:rPr>
              <a:t>as the output</a:t>
            </a:r>
            <a:endParaRPr lang="en-IN" sz="2000" b="1" dirty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/>
            <a:endParaRPr lang="en-IN" sz="2000" dirty="0"/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2786058"/>
            <a:ext cx="8784976" cy="35719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 6: Opening The Page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Type</a:t>
            </a:r>
            <a:r>
              <a:rPr lang="en-IN" sz="2000" dirty="0">
                <a:latin typeface="Corbel" pitchFamily="34" charset="0"/>
              </a:rPr>
              <a:t> the 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http://127.0.0.1:8000/showcalendar</a:t>
            </a:r>
            <a:r>
              <a:rPr lang="en-IN" sz="2000" dirty="0">
                <a:latin typeface="Corbel" pitchFamily="34" charset="0"/>
              </a:rPr>
              <a:t> URL in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browser</a:t>
            </a:r>
            <a:r>
              <a:rPr lang="en-IN" sz="2000" dirty="0">
                <a:latin typeface="Corbel" pitchFamily="34" charset="0"/>
              </a:rPr>
              <a:t> to 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navigate</a:t>
            </a:r>
            <a:r>
              <a:rPr lang="en-IN" sz="2000" dirty="0">
                <a:latin typeface="Corbel" pitchFamily="34" charset="0"/>
              </a:rPr>
              <a:t> to </a:t>
            </a:r>
          </a:p>
          <a:p>
            <a:pPr fontAlgn="base">
              <a:buNone/>
            </a:pPr>
            <a:r>
              <a:rPr lang="en-IN" sz="2000" dirty="0">
                <a:latin typeface="Corbel" pitchFamily="34" charset="0"/>
              </a:rPr>
              <a:t>that address. Now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we should see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current month’s calendar </a:t>
            </a:r>
            <a:r>
              <a:rPr lang="en-IN" sz="2000" dirty="0">
                <a:latin typeface="Corbel" pitchFamily="34" charset="0"/>
              </a:rPr>
              <a:t>as the output</a:t>
            </a:r>
            <a:endParaRPr lang="en-IN" sz="2000" b="1" dirty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/>
            <a:endParaRPr lang="en-IN" sz="2000" dirty="0"/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512" y="2786058"/>
            <a:ext cx="8784976" cy="3571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Creating Multiple Apps</a:t>
            </a:r>
            <a:br>
              <a:rPr lang="en-US" sz="3000" b="1" dirty="0">
                <a:latin typeface="Corbel" pitchFamily="34" charset="0"/>
              </a:rPr>
            </a:br>
            <a:r>
              <a:rPr lang="en-US" sz="3000" b="1" dirty="0">
                <a:latin typeface="Corbel" pitchFamily="34" charset="0"/>
              </a:rPr>
              <a:t>In a Single Project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previously discussed </a:t>
            </a:r>
            <a:r>
              <a:rPr lang="en-IN" sz="2400" dirty="0">
                <a:latin typeface="Corbel" pitchFamily="34" charset="0"/>
              </a:rPr>
              <a:t>, 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app</a:t>
            </a:r>
            <a:r>
              <a:rPr lang="en-IN" sz="2400" dirty="0">
                <a:latin typeface="Corbel" pitchFamily="34" charset="0"/>
              </a:rPr>
              <a:t> in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is created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perform a particular functionality </a:t>
            </a:r>
            <a:r>
              <a:rPr lang="en-IN" sz="2400" dirty="0">
                <a:latin typeface="Corbel" pitchFamily="34" charset="0"/>
              </a:rPr>
              <a:t>for our entire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web application </a:t>
            </a:r>
            <a:r>
              <a:rPr lang="en-IN" sz="2400" dirty="0">
                <a:latin typeface="Corbel" pitchFamily="34" charset="0"/>
              </a:rPr>
              <a:t>(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Project</a:t>
            </a:r>
            <a:r>
              <a:rPr lang="en-IN" sz="2400" dirty="0">
                <a:latin typeface="Corbel" pitchFamily="34" charset="0"/>
              </a:rPr>
              <a:t>)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Thus a single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Project </a:t>
            </a:r>
            <a:r>
              <a:rPr lang="en-US" sz="2400" dirty="0">
                <a:latin typeface="Corbel" pitchFamily="34" charset="0"/>
              </a:rPr>
              <a:t>can have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multiple apps </a:t>
            </a:r>
            <a:r>
              <a:rPr lang="en-US" sz="2400" dirty="0">
                <a:latin typeface="Corbel" pitchFamily="34" charset="0"/>
              </a:rPr>
              <a:t>where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each app</a:t>
            </a:r>
            <a:r>
              <a:rPr lang="en-US" sz="2400" dirty="0">
                <a:latin typeface="Corbel" pitchFamily="34" charset="0"/>
              </a:rPr>
              <a:t> serves a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specific purpose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For example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College project </a:t>
            </a:r>
            <a:r>
              <a:rPr lang="en-US" sz="2400" dirty="0">
                <a:latin typeface="Corbel" pitchFamily="34" charset="0"/>
              </a:rPr>
              <a:t>can have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registration app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login app</a:t>
            </a:r>
            <a:r>
              <a:rPr lang="en-US" sz="2400" dirty="0">
                <a:latin typeface="Corbel" pitchFamily="34" charset="0"/>
              </a:rPr>
              <a:t> ,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course app 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fee app </a:t>
            </a:r>
            <a:r>
              <a:rPr lang="en-US" sz="2400" dirty="0">
                <a:latin typeface="Corbel" pitchFamily="34" charset="0"/>
              </a:rPr>
              <a:t>etc </a:t>
            </a:r>
          </a:p>
          <a:p>
            <a:pPr fontAlgn="base"/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Steps Required For Creating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Multiple Apps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run</a:t>
            </a:r>
            <a:r>
              <a:rPr lang="en-US" sz="2400" dirty="0">
                <a:latin typeface="Corbel" pitchFamily="34" charset="0"/>
              </a:rPr>
              <a:t> multiple 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app </a:t>
            </a:r>
            <a:r>
              <a:rPr lang="en-US" sz="2400" dirty="0">
                <a:latin typeface="Corbel" pitchFamily="34" charset="0"/>
              </a:rPr>
              <a:t>, we first have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a project</a:t>
            </a:r>
            <a:r>
              <a:rPr lang="en-US" sz="2400" dirty="0">
                <a:latin typeface="Corbel" pitchFamily="34" charset="0"/>
              </a:rPr>
              <a:t> that will </a:t>
            </a: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contain these apps </a:t>
            </a:r>
            <a:r>
              <a:rPr lang="en-US" sz="2400" dirty="0">
                <a:latin typeface="Corbel" pitchFamily="34" charset="0"/>
              </a:rPr>
              <a:t>and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steps</a:t>
            </a:r>
            <a:r>
              <a:rPr lang="en-US" sz="2400" dirty="0">
                <a:latin typeface="Corbel" pitchFamily="34" charset="0"/>
              </a:rPr>
              <a:t> for this will be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same</a:t>
            </a:r>
            <a:r>
              <a:rPr lang="en-US" sz="2400" dirty="0">
                <a:latin typeface="Corbel" pitchFamily="34" charset="0"/>
              </a:rPr>
              <a:t> as we saw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earlier</a:t>
            </a:r>
          </a:p>
          <a:p>
            <a:endParaRPr lang="en-US" sz="2400" dirty="0"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Open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main folder </a:t>
            </a:r>
            <a:r>
              <a:rPr lang="en-US" sz="2400" dirty="0">
                <a:latin typeface="Corbel" pitchFamily="34" charset="0"/>
              </a:rPr>
              <a:t>i.e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. root folder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myvsdjangoproject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or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myanothervsdjangoproject</a:t>
            </a:r>
            <a:r>
              <a:rPr lang="en-US" sz="2400" dirty="0">
                <a:latin typeface="Corbel" pitchFamily="34" charset="0"/>
              </a:rPr>
              <a:t> 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VS Code</a:t>
            </a:r>
          </a:p>
          <a:p>
            <a:pPr marL="457200" indent="-457200">
              <a:buAutoNum type="arabicPeriod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Activate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virtual environment </a:t>
            </a:r>
            <a:r>
              <a:rPr lang="en-US" sz="2400" dirty="0">
                <a:latin typeface="Corbel" pitchFamily="34" charset="0"/>
              </a:rPr>
              <a:t>through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command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pallette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Open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terminal</a:t>
            </a:r>
          </a:p>
          <a:p>
            <a:pPr marL="457200" indent="-457200">
              <a:buAutoNum type="arabicPeriod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a new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project </a:t>
            </a:r>
            <a:r>
              <a:rPr lang="en-US" sz="2400" dirty="0">
                <a:latin typeface="Corbel" pitchFamily="34" charset="0"/>
              </a:rPr>
              <a:t>by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executing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command 	</a:t>
            </a:r>
          </a:p>
          <a:p>
            <a:pPr marL="731520" lvl="1" indent="-457200">
              <a:buAutoNum type="arabicPeriod"/>
            </a:pP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django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-admin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startproject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 demoproject3</a:t>
            </a:r>
          </a:p>
          <a:p>
            <a:pPr marL="731520" lvl="1" indent="-457200">
              <a:buAutoNum type="arabicPeriod"/>
            </a:pPr>
            <a:endParaRPr lang="en-US" b="1" dirty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IN" sz="2400" dirty="0"/>
          </a:p>
          <a:p>
            <a:pPr lvl="1" fontAlgn="base"/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Steps Required For Creating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Multiple Apps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endParaRPr lang="en-US" sz="2400" dirty="0"/>
          </a:p>
          <a:p>
            <a:endParaRPr lang="en-IN" sz="2400" dirty="0"/>
          </a:p>
          <a:p>
            <a:pPr lvl="1" fontAlgn="base"/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emoproject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Steps Required For Creating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Multiple Apps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US" sz="2400" dirty="0">
                <a:latin typeface="Corbel" pitchFamily="34" charset="0"/>
              </a:rPr>
              <a:t> , in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demoproject3</a:t>
            </a:r>
            <a:r>
              <a:rPr lang="en-US" sz="2400" dirty="0">
                <a:latin typeface="Corbel" pitchFamily="34" charset="0"/>
              </a:rPr>
              <a:t> we will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two apps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datetimeapp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calendarapp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datetimeapp</a:t>
            </a:r>
            <a:r>
              <a:rPr lang="en-US" sz="2400" dirty="0">
                <a:latin typeface="Corbel" pitchFamily="34" charset="0"/>
              </a:rPr>
              <a:t> will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</a:t>
            </a:r>
            <a:r>
              <a:rPr lang="en-US" sz="2400" dirty="0">
                <a:latin typeface="Corbel" pitchFamily="34" charset="0"/>
              </a:rPr>
              <a:t> both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date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time </a:t>
            </a:r>
            <a:r>
              <a:rPr lang="en-US" sz="2400" dirty="0">
                <a:latin typeface="Corbel" pitchFamily="34" charset="0"/>
              </a:rPr>
              <a:t>while the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calendarapp</a:t>
            </a:r>
            <a:r>
              <a:rPr lang="en-US" sz="2400" dirty="0">
                <a:latin typeface="Corbel" pitchFamily="34" charset="0"/>
              </a:rPr>
              <a:t> will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current months calendar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IN" sz="2400" dirty="0"/>
          </a:p>
          <a:p>
            <a:pPr lvl="1" fontAlgn="base"/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Steps Required For Creating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Multiple Apps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these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two apps </a:t>
            </a:r>
            <a:r>
              <a:rPr lang="en-US" sz="2400" dirty="0">
                <a:latin typeface="Corbel" pitchFamily="34" charset="0"/>
              </a:rPr>
              <a:t>we 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need to follow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app creation steps</a:t>
            </a:r>
            <a:r>
              <a:rPr lang="en-US" sz="2400" dirty="0">
                <a:latin typeface="Corbel" pitchFamily="34" charset="0"/>
              </a:rPr>
              <a:t> as we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discussed</a:t>
            </a:r>
            <a:r>
              <a:rPr lang="en-US" sz="2400" dirty="0">
                <a:latin typeface="Corbel" pitchFamily="34" charset="0"/>
              </a:rPr>
              <a:t> in the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previous slide </a:t>
            </a:r>
            <a:r>
              <a:rPr lang="en-US" sz="2400" dirty="0">
                <a:latin typeface="Corbel" pitchFamily="34" charset="0"/>
              </a:rPr>
              <a:t>but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we will have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repeat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first 4 steps </a:t>
            </a:r>
            <a:r>
              <a:rPr lang="en-US" sz="2400" b="1" u="sng" dirty="0">
                <a:latin typeface="Corbel" pitchFamily="34" charset="0"/>
              </a:rPr>
              <a:t>2 times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:</a:t>
            </a:r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Creating the app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Activating the app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Creating the View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Configuring the View in 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Url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Running the server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Opening the page in browser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IN" sz="2400" dirty="0"/>
          </a:p>
          <a:p>
            <a:pPr lvl="1" fontAlgn="base"/>
            <a:endParaRPr lang="en-IN" sz="19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Brace 6"/>
          <p:cNvSpPr/>
          <p:nvPr/>
        </p:nvSpPr>
        <p:spPr>
          <a:xfrm>
            <a:off x="5000628" y="3071810"/>
            <a:ext cx="714380" cy="1571636"/>
          </a:xfrm>
          <a:prstGeom prst="rightBrac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715008" y="3214686"/>
            <a:ext cx="2571768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Corbel" pitchFamily="34" charset="0"/>
              </a:rPr>
              <a:t>Repeat these steps for 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latin typeface="Corbel" pitchFamily="34" charset="0"/>
              </a:rPr>
              <a:t>datetimeapp</a:t>
            </a:r>
            <a:r>
              <a:rPr lang="en-US" sz="2000" b="1" dirty="0">
                <a:solidFill>
                  <a:srgbClr val="FFFF00"/>
                </a:solidFill>
                <a:latin typeface="Corbel" pitchFamily="34" charset="0"/>
              </a:rPr>
              <a:t> and </a:t>
            </a:r>
            <a:r>
              <a:rPr lang="en-US" sz="2000" b="1" dirty="0" err="1">
                <a:solidFill>
                  <a:schemeClr val="bg1">
                    <a:lumMod val="85000"/>
                  </a:schemeClr>
                </a:solidFill>
                <a:latin typeface="Corbel" pitchFamily="34" charset="0"/>
              </a:rPr>
              <a:t>calendarapp</a:t>
            </a:r>
            <a:endParaRPr lang="en-IN" sz="2000" b="1" dirty="0">
              <a:solidFill>
                <a:schemeClr val="bg1">
                  <a:lumMod val="85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Step 1:Creating The </a:t>
            </a:r>
            <a:r>
              <a:rPr lang="en-US" sz="3000" b="1" dirty="0" err="1">
                <a:latin typeface="Corbel" pitchFamily="34" charset="0"/>
              </a:rPr>
              <a:t>datetime</a:t>
            </a:r>
            <a:r>
              <a:rPr lang="en-US" sz="3000" b="1" dirty="0">
                <a:latin typeface="Corbel" pitchFamily="34" charset="0"/>
              </a:rPr>
              <a:t> App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create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datetimeapp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we will go to the outer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demoproject3 </a:t>
            </a:r>
            <a:r>
              <a:rPr lang="en-IN" sz="2400" dirty="0">
                <a:latin typeface="Corbel" pitchFamily="34" charset="0"/>
              </a:rPr>
              <a:t>folder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run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following command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lvl="1" fontAlgn="base"/>
            <a:endParaRPr lang="en-IN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  </a:t>
            </a:r>
            <a:r>
              <a:rPr lang="en-IN" b="1" i="1" dirty="0" err="1">
                <a:solidFill>
                  <a:srgbClr val="7030A0"/>
                </a:solidFill>
                <a:latin typeface="Corbel" pitchFamily="34" charset="0"/>
              </a:rPr>
              <a:t>datetimeapp</a:t>
            </a:r>
            <a:endParaRPr lang="en-IN" b="1" i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400" b="1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When we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execute</a:t>
            </a:r>
            <a:r>
              <a:rPr lang="en-US" sz="2400" dirty="0">
                <a:latin typeface="Corbel" pitchFamily="34" charset="0"/>
              </a:rPr>
              <a:t> the above command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will create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appropriate file/folder structure </a:t>
            </a:r>
            <a:r>
              <a:rPr lang="en-US" sz="2400" dirty="0">
                <a:latin typeface="Corbel" pitchFamily="34" charset="0"/>
              </a:rPr>
              <a:t>for our app</a:t>
            </a:r>
            <a:endParaRPr lang="en-IN" sz="2400" dirty="0">
              <a:latin typeface="Corbel" pitchFamily="34" charset="0"/>
            </a:endParaRPr>
          </a:p>
          <a:p>
            <a:pPr lvl="1" fontAlgn="base"/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Step 1:Creating The calendar App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create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calendarapp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we will again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repeat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previous step </a:t>
            </a:r>
            <a:r>
              <a:rPr lang="en-IN" sz="2400" dirty="0">
                <a:latin typeface="Corbel" pitchFamily="34" charset="0"/>
              </a:rPr>
              <a:t>from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demoproject3 </a:t>
            </a:r>
            <a:r>
              <a:rPr lang="en-IN" sz="2400" dirty="0">
                <a:latin typeface="Corbel" pitchFamily="34" charset="0"/>
              </a:rPr>
              <a:t>folder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run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following command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lvl="1" fontAlgn="base"/>
            <a:endParaRPr lang="en-IN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  </a:t>
            </a:r>
            <a:r>
              <a:rPr lang="en-IN" b="1" i="1" dirty="0" err="1">
                <a:solidFill>
                  <a:srgbClr val="7030A0"/>
                </a:solidFill>
                <a:latin typeface="Corbel" pitchFamily="34" charset="0"/>
              </a:rPr>
              <a:t>calendarapp</a:t>
            </a:r>
            <a:endParaRPr lang="en-IN" b="1" i="1" dirty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400" b="1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When we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execute</a:t>
            </a:r>
            <a:r>
              <a:rPr lang="en-US" sz="2400" dirty="0">
                <a:latin typeface="Corbel" pitchFamily="34" charset="0"/>
              </a:rPr>
              <a:t> the above command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will create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appropriate file/folder structure </a:t>
            </a:r>
            <a:r>
              <a:rPr lang="en-US" sz="2400" dirty="0">
                <a:latin typeface="Corbel" pitchFamily="34" charset="0"/>
              </a:rPr>
              <a:t>for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calendarapp</a:t>
            </a:r>
            <a:r>
              <a:rPr lang="en-US" sz="2400" dirty="0">
                <a:latin typeface="Corbel" pitchFamily="34" charset="0"/>
              </a:rPr>
              <a:t> too</a:t>
            </a:r>
            <a:endParaRPr lang="en-IN" sz="2400" dirty="0">
              <a:latin typeface="Corbel" pitchFamily="34" charset="0"/>
            </a:endParaRPr>
          </a:p>
          <a:p>
            <a:pPr lvl="1" fontAlgn="base"/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4539</TotalTime>
  <Words>1447</Words>
  <Application>Microsoft Office PowerPoint</Application>
  <PresentationFormat>On-screen Show (4:3)</PresentationFormat>
  <Paragraphs>205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Creating Multiple Apps In a Single Project</vt:lpstr>
      <vt:lpstr>Steps Required For Creating  Multiple Apps</vt:lpstr>
      <vt:lpstr>Steps Required For Creating  Multiple Apps</vt:lpstr>
      <vt:lpstr>Steps Required For Creating  Multiple Apps</vt:lpstr>
      <vt:lpstr>Steps Required For Creating  Multiple Apps</vt:lpstr>
      <vt:lpstr>Step 1:Creating The datetime App</vt:lpstr>
      <vt:lpstr>Step 1:Creating The calendar App</vt:lpstr>
      <vt:lpstr>Both Apps Created</vt:lpstr>
      <vt:lpstr>Step 2: Activating The App</vt:lpstr>
      <vt:lpstr>Step 2: Activating The App</vt:lpstr>
      <vt:lpstr>Step 3:Creating The View  For datetimeapp</vt:lpstr>
      <vt:lpstr>Step 3:Creating The View  For datetimeapp</vt:lpstr>
      <vt:lpstr>Step 3:Creating The View  For calendarapp</vt:lpstr>
      <vt:lpstr>Step 3:Creating The View  For calendarapp</vt:lpstr>
      <vt:lpstr>Step 3:Creating The View  For calendarapp</vt:lpstr>
      <vt:lpstr>Step 3:Creating The View  For calendarapp</vt:lpstr>
      <vt:lpstr>Step 4:Configuring The Url</vt:lpstr>
      <vt:lpstr>Step 4:Configuring The Url</vt:lpstr>
      <vt:lpstr>Step 4:Configuring The Url</vt:lpstr>
      <vt:lpstr>Step 4:Configuring The Url</vt:lpstr>
      <vt:lpstr>Step 4:Configuring The Url</vt:lpstr>
      <vt:lpstr>Code Explained</vt:lpstr>
      <vt:lpstr>Step 5:Running The Server</vt:lpstr>
      <vt:lpstr>Step 6: Opening The Page</vt:lpstr>
      <vt:lpstr>Step 6: Opening The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391</cp:revision>
  <dcterms:created xsi:type="dcterms:W3CDTF">2015-12-21T13:46:48Z</dcterms:created>
  <dcterms:modified xsi:type="dcterms:W3CDTF">2022-05-11T07:28:49Z</dcterms:modified>
</cp:coreProperties>
</file>