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495" r:id="rId4"/>
    <p:sldId id="496" r:id="rId5"/>
    <p:sldId id="527" r:id="rId6"/>
    <p:sldId id="528" r:id="rId7"/>
    <p:sldId id="530" r:id="rId8"/>
    <p:sldId id="532" r:id="rId9"/>
    <p:sldId id="533" r:id="rId10"/>
    <p:sldId id="534" r:id="rId11"/>
    <p:sldId id="535" r:id="rId12"/>
    <p:sldId id="536" r:id="rId13"/>
    <p:sldId id="543" r:id="rId14"/>
    <p:sldId id="539" r:id="rId15"/>
    <p:sldId id="541" r:id="rId16"/>
    <p:sldId id="542" r:id="rId17"/>
    <p:sldId id="544" r:id="rId18"/>
    <p:sldId id="546" r:id="rId19"/>
    <p:sldId id="547" r:id="rId20"/>
    <p:sldId id="520" r:id="rId21"/>
    <p:sldId id="521" r:id="rId22"/>
    <p:sldId id="522" r:id="rId23"/>
    <p:sldId id="523" r:id="rId24"/>
    <p:sldId id="505" r:id="rId25"/>
    <p:sldId id="506" r:id="rId26"/>
    <p:sldId id="548" r:id="rId27"/>
    <p:sldId id="54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F65880A-D6E3-448C-97EC-EFCD9008CF9B}"/>
    <pc:docChg chg="modSld">
      <pc:chgData name="Sharma Computer Academy" userId="08476b32c11f4418" providerId="LiveId" clId="{0F65880A-D6E3-448C-97EC-EFCD9008CF9B}" dt="2021-03-27T05:45:45.606" v="22" actId="207"/>
      <pc:docMkLst>
        <pc:docMk/>
      </pc:docMkLst>
      <pc:sldChg chg="modSp mod">
        <pc:chgData name="Sharma Computer Academy" userId="08476b32c11f4418" providerId="LiveId" clId="{0F65880A-D6E3-448C-97EC-EFCD9008CF9B}" dt="2021-03-20T07:19:21.442" v="3" actId="20577"/>
        <pc:sldMkLst>
          <pc:docMk/>
          <pc:sldMk cId="0" sldId="523"/>
        </pc:sldMkLst>
        <pc:spChg chg="mod">
          <ac:chgData name="Sharma Computer Academy" userId="08476b32c11f4418" providerId="LiveId" clId="{0F65880A-D6E3-448C-97EC-EFCD9008CF9B}" dt="2021-03-20T07:19:21.442" v="3" actId="20577"/>
          <ac:spMkLst>
            <pc:docMk/>
            <pc:sldMk cId="0" sldId="5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65880A-D6E3-448C-97EC-EFCD9008CF9B}" dt="2021-03-27T05:43:06.701" v="4" actId="6549"/>
        <pc:sldMkLst>
          <pc:docMk/>
          <pc:sldMk cId="0" sldId="532"/>
        </pc:sldMkLst>
        <pc:spChg chg="mod">
          <ac:chgData name="Sharma Computer Academy" userId="08476b32c11f4418" providerId="LiveId" clId="{0F65880A-D6E3-448C-97EC-EFCD9008CF9B}" dt="2021-03-27T05:43:06.701" v="4" actId="6549"/>
          <ac:spMkLst>
            <pc:docMk/>
            <pc:sldMk cId="0" sldId="53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65880A-D6E3-448C-97EC-EFCD9008CF9B}" dt="2021-03-27T05:45:45.606" v="22" actId="207"/>
        <pc:sldMkLst>
          <pc:docMk/>
          <pc:sldMk cId="0" sldId="547"/>
        </pc:sldMkLst>
        <pc:spChg chg="mod">
          <ac:chgData name="Sharma Computer Academy" userId="08476b32c11f4418" providerId="LiveId" clId="{0F65880A-D6E3-448C-97EC-EFCD9008CF9B}" dt="2021-03-27T05:45:45.606" v="22" actId="207"/>
          <ac:spMkLst>
            <pc:docMk/>
            <pc:sldMk cId="0" sldId="54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3600">
                <a:solidFill>
                  <a:srgbClr val="FF0000"/>
                </a:solidFill>
                <a:latin typeface="Corbel" pitchFamily="34" charset="0"/>
              </a:rPr>
              <a:t>Lecture8</a:t>
            </a:r>
            <a:endParaRPr lang="en-US" sz="36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US" sz="2400" dirty="0">
                <a:latin typeface="Corbel" pitchFamily="34" charset="0"/>
              </a:rPr>
              <a:t> , in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demoproject4</a:t>
            </a:r>
            <a:r>
              <a:rPr lang="en-US" sz="2400" dirty="0">
                <a:latin typeface="Corbel" pitchFamily="34" charset="0"/>
              </a:rPr>
              <a:t> we will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an app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datetimeapp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datetimeapp</a:t>
            </a:r>
            <a:r>
              <a:rPr lang="en-US" sz="2400" dirty="0">
                <a:latin typeface="Corbel" pitchFamily="34" charset="0"/>
              </a:rPr>
              <a:t> will have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two views 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one</a:t>
            </a:r>
            <a:r>
              <a:rPr lang="en-US" sz="2400" dirty="0">
                <a:latin typeface="Corbel" pitchFamily="34" charset="0"/>
              </a:rPr>
              <a:t> for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showing date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anothe</a:t>
            </a:r>
            <a:r>
              <a:rPr lang="en-US" sz="2400" dirty="0">
                <a:latin typeface="Corbel" pitchFamily="34" charset="0"/>
              </a:rPr>
              <a:t>r for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showing time</a:t>
            </a:r>
            <a:endParaRPr lang="en-US" sz="2400" b="1" dirty="0">
              <a:solidFill>
                <a:srgbClr val="002060"/>
              </a:solidFill>
            </a:endParaRPr>
          </a:p>
          <a:p>
            <a:endParaRPr lang="en-IN" sz="2400" dirty="0"/>
          </a:p>
          <a:p>
            <a:pPr lvl="1" fontAlgn="base"/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Steps Required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 usual </a:t>
            </a:r>
            <a:r>
              <a:rPr lang="en-US" sz="2400" dirty="0">
                <a:latin typeface="Corbel" pitchFamily="34" charset="0"/>
              </a:rPr>
              <a:t>we will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follow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same steps </a:t>
            </a:r>
            <a:r>
              <a:rPr lang="en-US" sz="2400" dirty="0">
                <a:latin typeface="Corbel" pitchFamily="34" charset="0"/>
              </a:rPr>
              <a:t>as we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did before </a:t>
            </a:r>
            <a:r>
              <a:rPr lang="en-US" sz="2400" dirty="0">
                <a:latin typeface="Corbel" pitchFamily="34" charset="0"/>
              </a:rPr>
              <a:t>for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creating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configuring</a:t>
            </a:r>
            <a:r>
              <a:rPr lang="en-US" sz="2400" dirty="0">
                <a:latin typeface="Corbel" pitchFamily="34" charset="0"/>
              </a:rPr>
              <a:t> our new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datetimeapp</a:t>
            </a:r>
            <a:r>
              <a:rPr lang="en-US" sz="2400" dirty="0">
                <a:latin typeface="Corbel" pitchFamily="34" charset="0"/>
              </a:rPr>
              <a:t> but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step 4 ,5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6</a:t>
            </a:r>
            <a:r>
              <a:rPr lang="en-US" sz="2400" dirty="0">
                <a:latin typeface="Corbel" pitchFamily="34" charset="0"/>
              </a:rPr>
              <a:t> are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new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different</a:t>
            </a:r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Creating the app</a:t>
            </a:r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Activating the app</a:t>
            </a:r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Creating the View</a:t>
            </a:r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Create a new urls.py in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datetimeapp</a:t>
            </a:r>
            <a:endParaRPr lang="en-US" sz="22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Configuring the view in 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datetimeapp’s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 urls.py</a:t>
            </a:r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Configure the </a:t>
            </a:r>
            <a:r>
              <a:rPr lang="en-US" sz="2200" b="1" dirty="0" err="1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datetimeapp’s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 urls.py in site level’s urls.py</a:t>
            </a:r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Running the server</a:t>
            </a:r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Opening the page in browser</a:t>
            </a:r>
          </a:p>
          <a:p>
            <a:pPr marL="457200" indent="-4572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IN" sz="2400" dirty="0"/>
          </a:p>
          <a:p>
            <a:pPr lvl="1" fontAlgn="base"/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Brace 6"/>
          <p:cNvSpPr/>
          <p:nvPr/>
        </p:nvSpPr>
        <p:spPr>
          <a:xfrm>
            <a:off x="7858148" y="4000504"/>
            <a:ext cx="642942" cy="1000132"/>
          </a:xfrm>
          <a:prstGeom prst="rightBrac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357950" y="2786058"/>
            <a:ext cx="2571768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FF00"/>
                </a:solidFill>
                <a:latin typeface="Corbel" pitchFamily="34" charset="0"/>
              </a:rPr>
              <a:t>These 3 are </a:t>
            </a:r>
          </a:p>
          <a:p>
            <a:pPr algn="ctr"/>
            <a:r>
              <a:rPr lang="en-US" sz="2200" b="1" dirty="0">
                <a:solidFill>
                  <a:srgbClr val="FFFF00"/>
                </a:solidFill>
                <a:latin typeface="Corbel" pitchFamily="34" charset="0"/>
              </a:rPr>
              <a:t>new steps</a:t>
            </a:r>
            <a:endParaRPr lang="en-IN" sz="2200" b="1" dirty="0">
              <a:solidFill>
                <a:schemeClr val="bg1">
                  <a:lumMod val="85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Step 1:Creating The </a:t>
            </a:r>
            <a:r>
              <a:rPr lang="en-US" sz="3000" b="1" dirty="0" err="1">
                <a:latin typeface="Corbel" pitchFamily="34" charset="0"/>
              </a:rPr>
              <a:t>datetime</a:t>
            </a:r>
            <a:r>
              <a:rPr lang="en-US" sz="3000" b="1" dirty="0">
                <a:latin typeface="Corbel" pitchFamily="34" charset="0"/>
              </a:rPr>
              <a:t> App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create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datetimeapp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we will go to the outer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demoproject4 </a:t>
            </a:r>
            <a:r>
              <a:rPr lang="en-IN" sz="2400" dirty="0">
                <a:latin typeface="Corbel" pitchFamily="34" charset="0"/>
              </a:rPr>
              <a:t>folder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run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following command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lvl="1" fontAlgn="base"/>
            <a:endParaRPr lang="en-IN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  </a:t>
            </a:r>
            <a:r>
              <a:rPr lang="en-IN" b="1" i="1" dirty="0" err="1">
                <a:solidFill>
                  <a:srgbClr val="7030A0"/>
                </a:solidFill>
                <a:latin typeface="Corbel" pitchFamily="34" charset="0"/>
              </a:rPr>
              <a:t>datetimeapp</a:t>
            </a:r>
            <a:endParaRPr lang="en-IN" b="1" i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b="1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When we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execute</a:t>
            </a:r>
            <a:r>
              <a:rPr lang="en-US" sz="2400" dirty="0">
                <a:latin typeface="Corbel" pitchFamily="34" charset="0"/>
              </a:rPr>
              <a:t> the above command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will create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appropriate file/folder structure </a:t>
            </a:r>
            <a:r>
              <a:rPr lang="en-US" sz="2400" dirty="0">
                <a:latin typeface="Corbel" pitchFamily="34" charset="0"/>
              </a:rPr>
              <a:t>for our app</a:t>
            </a:r>
            <a:endParaRPr lang="en-IN" sz="2400" dirty="0">
              <a:latin typeface="Corbel" pitchFamily="34" charset="0"/>
            </a:endParaRPr>
          </a:p>
          <a:p>
            <a:pPr lvl="1" fontAlgn="base"/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Step 1:Creating The </a:t>
            </a:r>
            <a:r>
              <a:rPr lang="en-US" sz="3000" b="1" dirty="0" err="1">
                <a:latin typeface="Corbel" pitchFamily="34" charset="0"/>
              </a:rPr>
              <a:t>datetime</a:t>
            </a:r>
            <a:r>
              <a:rPr lang="en-US" sz="3000" b="1" dirty="0">
                <a:latin typeface="Corbel" pitchFamily="34" charset="0"/>
              </a:rPr>
              <a:t> App</a:t>
            </a:r>
            <a:endParaRPr lang="en-IN" sz="3000" b="1" dirty="0">
              <a:latin typeface="Corbel" pitchFamily="34" charset="0"/>
            </a:endParaRPr>
          </a:p>
        </p:txBody>
      </p:sp>
      <p:pic>
        <p:nvPicPr>
          <p:cNvPr id="7" name="Content Placeholder 6" descr="demopr4b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21769" cy="4857783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2: Activating The App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Just like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previous apps </a:t>
            </a:r>
            <a:r>
              <a:rPr lang="en-US" sz="2400" dirty="0">
                <a:latin typeface="Corbel" pitchFamily="34" charset="0"/>
              </a:rPr>
              <a:t>,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next step </a:t>
            </a:r>
            <a:r>
              <a:rPr lang="en-US" sz="2400" dirty="0">
                <a:latin typeface="Corbel" pitchFamily="34" charset="0"/>
              </a:rPr>
              <a:t>is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add an entry </a:t>
            </a:r>
            <a:r>
              <a:rPr lang="en-US" sz="2400" dirty="0">
                <a:latin typeface="Corbel" pitchFamily="34" charset="0"/>
              </a:rPr>
              <a:t>for the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datetimeapp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settings.py</a:t>
            </a:r>
            <a:r>
              <a:rPr lang="en-US" sz="2400" dirty="0">
                <a:latin typeface="Corbel" pitchFamily="34" charset="0"/>
              </a:rPr>
              <a:t> of the default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demoproject4</a:t>
            </a:r>
            <a:r>
              <a:rPr lang="en-US" sz="2400" dirty="0">
                <a:latin typeface="Corbel" pitchFamily="34" charset="0"/>
              </a:rPr>
              <a:t> app.</a:t>
            </a:r>
          </a:p>
          <a:p>
            <a:pPr fontAlgn="base"/>
            <a:r>
              <a:rPr lang="en-US" sz="2400" dirty="0">
                <a:latin typeface="Corbel" pitchFamily="34" charset="0"/>
              </a:rPr>
              <a:t>For this , open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settings.py</a:t>
            </a:r>
            <a:r>
              <a:rPr lang="en-US" sz="2400" dirty="0">
                <a:latin typeface="Corbel" pitchFamily="34" charset="0"/>
              </a:rPr>
              <a:t> file in the inner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demoproject4</a:t>
            </a:r>
            <a:r>
              <a:rPr lang="en-US" sz="2400" dirty="0">
                <a:latin typeface="Corbel" pitchFamily="34" charset="0"/>
              </a:rPr>
              <a:t> folder and make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entry</a:t>
            </a:r>
            <a:r>
              <a:rPr lang="en-US" sz="2400" dirty="0">
                <a:latin typeface="Corbel" pitchFamily="34" charset="0"/>
              </a:rPr>
              <a:t> shown in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green color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INSTALLED_APPS</a:t>
            </a:r>
            <a:r>
              <a:rPr lang="en-US" sz="2400" dirty="0">
                <a:latin typeface="Corbel" pitchFamily="34" charset="0"/>
              </a:rPr>
              <a:t> list</a:t>
            </a:r>
          </a:p>
          <a:p>
            <a:pPr fontAlgn="base"/>
            <a:r>
              <a:rPr lang="en-US" sz="1900" b="1" u="sng" dirty="0">
                <a:solidFill>
                  <a:srgbClr val="C00000"/>
                </a:solidFill>
                <a:latin typeface="Corbel" pitchFamily="34" charset="0"/>
              </a:rPr>
              <a:t>Code: </a:t>
            </a:r>
          </a:p>
          <a:p>
            <a:pPr>
              <a:buNone/>
            </a:pP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INSTALLED_APPS = [</a:t>
            </a:r>
          </a:p>
          <a:p>
            <a:pPr>
              <a:buNone/>
            </a:pP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900" b="1" dirty="0" err="1">
                <a:solidFill>
                  <a:srgbClr val="002060"/>
                </a:solidFill>
                <a:latin typeface="Corbel" pitchFamily="34" charset="0"/>
              </a:rPr>
              <a:t>django.contrib.admin</a:t>
            </a: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900" b="1" dirty="0" err="1">
                <a:solidFill>
                  <a:srgbClr val="002060"/>
                </a:solidFill>
                <a:latin typeface="Corbel" pitchFamily="34" charset="0"/>
              </a:rPr>
              <a:t>django.contrib.auth</a:t>
            </a: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900" b="1" dirty="0" err="1">
                <a:solidFill>
                  <a:srgbClr val="002060"/>
                </a:solidFill>
                <a:latin typeface="Corbel" pitchFamily="34" charset="0"/>
              </a:rPr>
              <a:t>django.contrib.contenttypes</a:t>
            </a: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900" b="1" dirty="0" err="1">
                <a:solidFill>
                  <a:srgbClr val="002060"/>
                </a:solidFill>
                <a:latin typeface="Corbel" pitchFamily="34" charset="0"/>
              </a:rPr>
              <a:t>django.contrib.sessions</a:t>
            </a: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900" b="1" dirty="0" err="1">
                <a:solidFill>
                  <a:srgbClr val="002060"/>
                </a:solidFill>
                <a:latin typeface="Corbel" pitchFamily="34" charset="0"/>
              </a:rPr>
              <a:t>django.contrib.messages</a:t>
            </a: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900" b="1" dirty="0" err="1">
                <a:solidFill>
                  <a:srgbClr val="002060"/>
                </a:solidFill>
                <a:latin typeface="Corbel" pitchFamily="34" charset="0"/>
              </a:rPr>
              <a:t>django.contrib.staticfiles</a:t>
            </a: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900" b="1" dirty="0">
                <a:solidFill>
                  <a:srgbClr val="00B050"/>
                </a:solidFill>
                <a:latin typeface="Corbel" pitchFamily="34" charset="0"/>
              </a:rPr>
              <a:t>‘</a:t>
            </a:r>
            <a:r>
              <a:rPr lang="en-IN" sz="1900" b="1" dirty="0" err="1">
                <a:solidFill>
                  <a:srgbClr val="00B050"/>
                </a:solidFill>
                <a:latin typeface="Corbel" pitchFamily="34" charset="0"/>
              </a:rPr>
              <a:t>datetimeapp</a:t>
            </a:r>
            <a:r>
              <a:rPr lang="en-IN" sz="1900" b="1" dirty="0">
                <a:solidFill>
                  <a:srgbClr val="00B050"/>
                </a:solidFill>
                <a:latin typeface="Corbel" pitchFamily="34" charset="0"/>
              </a:rPr>
              <a:t>'</a:t>
            </a: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,</a:t>
            </a:r>
          </a:p>
          <a:p>
            <a:pPr>
              <a:buNone/>
            </a:pP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]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/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3:Creating The View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For </a:t>
            </a:r>
            <a:r>
              <a:rPr lang="en-US" sz="2800" b="1" dirty="0" err="1">
                <a:latin typeface="Corbel" pitchFamily="34" charset="0"/>
              </a:rPr>
              <a:t>datetimeapp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Since the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datetimeapp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needs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display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date and time </a:t>
            </a:r>
            <a:r>
              <a:rPr lang="en-IN" sz="2400" dirty="0">
                <a:latin typeface="Corbel" pitchFamily="34" charset="0"/>
              </a:rPr>
              <a:t>, in different views  so we will have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IN" sz="2400" dirty="0">
                <a:latin typeface="Corbel" pitchFamily="34" charset="0"/>
              </a:rPr>
              <a:t> 2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functions</a:t>
            </a:r>
            <a:r>
              <a:rPr lang="en-IN" sz="2400" dirty="0">
                <a:latin typeface="Corbel" pitchFamily="34" charset="0"/>
              </a:rPr>
              <a:t> called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showdate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showtime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IN" sz="2400" dirty="0">
                <a:latin typeface="Corbel" pitchFamily="34" charset="0"/>
              </a:rPr>
              <a:t>in 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views.py</a:t>
            </a:r>
            <a:r>
              <a:rPr lang="en-IN" sz="2400" dirty="0">
                <a:latin typeface="Corbel" pitchFamily="34" charset="0"/>
              </a:rPr>
              <a:t> file of the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datetimeapp</a:t>
            </a:r>
            <a:endParaRPr lang="en-IN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Open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views.py</a:t>
            </a:r>
            <a:r>
              <a:rPr lang="en-US" sz="2400" dirty="0">
                <a:latin typeface="Corbel" pitchFamily="34" charset="0"/>
              </a:rPr>
              <a:t> file of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datetimeapp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write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code</a:t>
            </a:r>
            <a:r>
              <a:rPr lang="en-US" sz="2400" dirty="0">
                <a:latin typeface="Corbel" pitchFamily="34" charset="0"/>
              </a:rPr>
              <a:t> shown in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next slide</a:t>
            </a:r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3:Creating The View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For </a:t>
            </a:r>
            <a:r>
              <a:rPr lang="en-US" sz="2800" b="1" dirty="0" err="1">
                <a:latin typeface="Corbel" pitchFamily="34" charset="0"/>
              </a:rPr>
              <a:t>datetimeapp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render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from 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datetime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import 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datetime</a:t>
            </a:r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django.http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HttpResponse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showDate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(request)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currDateTime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= 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datetime.now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   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currDate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= 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currDateTime.strftime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("%d-%b-%Y")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   text= f'&lt;h2&gt;Current date is {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currDate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}'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return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HttpResponse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(text)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showTime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(request)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currDateTime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= 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datetime.now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   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currTime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= 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currDateTime.strftime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("%I:%M:%S %p")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   text = f'&lt;h2&gt;Current time is {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currTime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}'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return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HttpResponse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(text)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Step 4 &amp; 5 :</a:t>
            </a:r>
            <a:br>
              <a:rPr lang="en-US" sz="30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Creating &amp; Configuring App Level urls.py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create a new file </a:t>
            </a:r>
            <a:r>
              <a:rPr lang="en-IN" sz="2400" dirty="0">
                <a:latin typeface="Corbel" pitchFamily="34" charset="0"/>
              </a:rPr>
              <a:t>called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datetimeapp</a:t>
            </a:r>
            <a:r>
              <a:rPr lang="en-IN" sz="2400" dirty="0">
                <a:latin typeface="Corbel" pitchFamily="34" charset="0"/>
              </a:rPr>
              <a:t> folder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write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following code </a:t>
            </a:r>
            <a:r>
              <a:rPr lang="en-IN" sz="2400" dirty="0">
                <a:latin typeface="Corbel" pitchFamily="34" charset="0"/>
              </a:rPr>
              <a:t>in it.</a:t>
            </a:r>
          </a:p>
          <a:p>
            <a:pPr fontAlgn="base"/>
            <a:endParaRPr lang="en-US" sz="2400" b="1" u="sng" dirty="0">
              <a:latin typeface="Corbel" pitchFamily="34" charset="0"/>
            </a:endParaRPr>
          </a:p>
          <a:p>
            <a:pPr fontAlgn="base"/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US" sz="2400" b="1" u="sng" dirty="0" err="1">
                <a:solidFill>
                  <a:srgbClr val="7030A0"/>
                </a:solidFill>
                <a:latin typeface="Corbel" pitchFamily="34" charset="0"/>
              </a:rPr>
              <a:t>datetime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/urls.py)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path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. import views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[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path('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showdate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views.showDate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   path('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showtime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views.showTime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>
              <a:buNone/>
            </a:pPr>
            <a:br>
              <a:rPr lang="en-IN" sz="2000" dirty="0"/>
            </a:br>
            <a:endParaRPr lang="en-IN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Code Explained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[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path('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showdate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views.showDate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  path('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showtime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views.showTime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 lvl="1" fontAlgn="base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As discussed earlier , </a:t>
            </a:r>
            <a:r>
              <a:rPr lang="en-US" dirty="0">
                <a:latin typeface="Corbel" pitchFamily="34" charset="0"/>
              </a:rPr>
              <a:t>when we use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include() </a:t>
            </a:r>
            <a:r>
              <a:rPr lang="en-US" dirty="0">
                <a:latin typeface="Corbel" pitchFamily="34" charset="0"/>
              </a:rPr>
              <a:t>in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main site’s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urls.py  </a:t>
            </a:r>
            <a:r>
              <a:rPr lang="en-US" dirty="0">
                <a:latin typeface="Corbel" pitchFamily="34" charset="0"/>
              </a:rPr>
              <a:t>then </a:t>
            </a:r>
            <a:r>
              <a:rPr lang="en-US" dirty="0" err="1">
                <a:latin typeface="Corbel" pitchFamily="34" charset="0"/>
              </a:rPr>
              <a:t>Django</a:t>
            </a:r>
            <a:r>
              <a:rPr lang="en-US" dirty="0">
                <a:latin typeface="Corbel" pitchFamily="34" charset="0"/>
              </a:rPr>
              <a:t> 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chops off </a:t>
            </a:r>
            <a:r>
              <a:rPr lang="en-US" dirty="0">
                <a:latin typeface="Corbel" pitchFamily="34" charset="0"/>
              </a:rPr>
              <a:t>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URL</a:t>
            </a:r>
            <a:r>
              <a:rPr lang="en-US" dirty="0">
                <a:latin typeface="Corbel" pitchFamily="34" charset="0"/>
              </a:rPr>
              <a:t> that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matched up </a:t>
            </a:r>
            <a:r>
              <a:rPr lang="en-US" dirty="0">
                <a:latin typeface="Corbel" pitchFamily="34" charset="0"/>
              </a:rPr>
              <a:t>to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that point </a:t>
            </a:r>
            <a:r>
              <a:rPr lang="en-US" dirty="0">
                <a:latin typeface="Corbel" pitchFamily="34" charset="0"/>
              </a:rPr>
              <a:t>and sends the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remaining URL </a:t>
            </a:r>
            <a:r>
              <a:rPr lang="en-US" dirty="0">
                <a:latin typeface="Corbel" pitchFamily="34" charset="0"/>
              </a:rPr>
              <a:t>to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included file.</a:t>
            </a: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r>
              <a:rPr lang="en-US" dirty="0">
                <a:latin typeface="Corbel" pitchFamily="34" charset="0"/>
              </a:rPr>
              <a:t>So in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our case </a:t>
            </a:r>
            <a:r>
              <a:rPr lang="en-US" dirty="0">
                <a:latin typeface="Corbel" pitchFamily="34" charset="0"/>
              </a:rPr>
              <a:t>the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entire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url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dirty="0">
                <a:latin typeface="Corbel" pitchFamily="34" charset="0"/>
              </a:rPr>
              <a:t>will be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http://127.0.0.1:8000/sca/showdate  </a:t>
            </a:r>
            <a:r>
              <a:rPr lang="en-US" dirty="0">
                <a:latin typeface="Corbel" pitchFamily="34" charset="0"/>
              </a:rPr>
              <a:t>or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http://127.0.0.1:8000/sca/showtime</a:t>
            </a:r>
          </a:p>
          <a:p>
            <a:pPr fontAlgn="base"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Code Explained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US" dirty="0">
                <a:latin typeface="Corbel" pitchFamily="34" charset="0"/>
              </a:rPr>
              <a:t>After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chopping off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sca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from the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url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dirty="0">
                <a:latin typeface="Corbel" pitchFamily="34" charset="0"/>
              </a:rPr>
              <a:t> will forward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remaining </a:t>
            </a:r>
            <a:r>
              <a:rPr lang="en-US" b="1" dirty="0" err="1">
                <a:solidFill>
                  <a:srgbClr val="0070C0"/>
                </a:solidFill>
                <a:latin typeface="Corbel" pitchFamily="34" charset="0"/>
              </a:rPr>
              <a:t>url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dirty="0">
                <a:latin typeface="Corbel" pitchFamily="34" charset="0"/>
              </a:rPr>
              <a:t>to our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US" dirty="0">
                <a:latin typeface="Corbel" pitchFamily="34" charset="0"/>
              </a:rPr>
              <a:t> which would be either 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showdate</a:t>
            </a:r>
            <a:r>
              <a:rPr lang="en-US" dirty="0">
                <a:latin typeface="Corbel" pitchFamily="34" charset="0"/>
              </a:rPr>
              <a:t> or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showtime</a:t>
            </a:r>
            <a:endParaRPr lang="en-US" dirty="0">
              <a:latin typeface="Corbel" pitchFamily="34" charset="0"/>
            </a:endParaRP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r>
              <a:rPr lang="en-US" dirty="0">
                <a:latin typeface="Corbel" pitchFamily="34" charset="0"/>
              </a:rPr>
              <a:t>Finally if it is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showdate</a:t>
            </a:r>
            <a:r>
              <a:rPr lang="en-US" dirty="0">
                <a:latin typeface="Corbel" pitchFamily="34" charset="0"/>
              </a:rPr>
              <a:t> then we have set 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mapping</a:t>
            </a:r>
            <a:r>
              <a:rPr lang="en-US" dirty="0">
                <a:latin typeface="Corbel" pitchFamily="34" charset="0"/>
              </a:rPr>
              <a:t> for it to the function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views.showDate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 </a:t>
            </a:r>
            <a:r>
              <a:rPr lang="en-US" dirty="0">
                <a:latin typeface="Corbel" pitchFamily="34" charset="0"/>
              </a:rPr>
              <a:t>and if the </a:t>
            </a:r>
            <a:r>
              <a:rPr lang="en-US" b="1" dirty="0" err="1">
                <a:solidFill>
                  <a:srgbClr val="0070C0"/>
                </a:solidFill>
                <a:latin typeface="Corbel" pitchFamily="34" charset="0"/>
              </a:rPr>
              <a:t>url</a:t>
            </a:r>
            <a:r>
              <a:rPr lang="en-US" dirty="0">
                <a:latin typeface="Corbel" pitchFamily="34" charset="0"/>
              </a:rPr>
              <a:t> is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showtime</a:t>
            </a:r>
            <a:r>
              <a:rPr lang="en-US" dirty="0">
                <a:latin typeface="Corbel" pitchFamily="34" charset="0"/>
              </a:rPr>
              <a:t> , then have set 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mapping</a:t>
            </a:r>
            <a:r>
              <a:rPr lang="en-US" dirty="0">
                <a:latin typeface="Corbel" pitchFamily="34" charset="0"/>
              </a:rPr>
              <a:t> for it function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views.showTime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  <a:endParaRPr lang="en-IN" sz="2200" b="1" dirty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Developing Our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Drawbacks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Configuring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Site’s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Creating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App Level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Configuring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URL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Running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6: Configuring The Sites Main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urls.py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File</a:t>
            </a:r>
            <a:endParaRPr lang="en-IN" sz="28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Whenever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request arrives </a:t>
            </a:r>
            <a:r>
              <a:rPr lang="en-US" sz="2400" dirty="0">
                <a:latin typeface="Corbel" pitchFamily="34" charset="0"/>
              </a:rPr>
              <a:t>it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first hits </a:t>
            </a:r>
            <a:r>
              <a:rPr lang="en-US" sz="2400" dirty="0">
                <a:latin typeface="Corbel" pitchFamily="34" charset="0"/>
              </a:rPr>
              <a:t>the main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US" sz="2400" dirty="0">
                <a:latin typeface="Corbel" pitchFamily="34" charset="0"/>
              </a:rPr>
              <a:t> file , that is , the file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US" sz="2400" dirty="0">
                <a:latin typeface="Corbel" pitchFamily="34" charset="0"/>
              </a:rPr>
              <a:t> in the app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demoproject4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So ,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 must configure </a:t>
            </a:r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file</a:t>
            </a:r>
            <a:r>
              <a:rPr lang="en-US" sz="2400" dirty="0">
                <a:latin typeface="Corbel" pitchFamily="34" charset="0"/>
              </a:rPr>
              <a:t> also so that it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simply redirects </a:t>
            </a:r>
            <a:r>
              <a:rPr lang="en-US" sz="2400" dirty="0">
                <a:latin typeface="Corbel" pitchFamily="34" charset="0"/>
              </a:rPr>
              <a:t>the request to our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datetimeapp’s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urls.py</a:t>
            </a:r>
            <a:r>
              <a:rPr lang="en-US" sz="2400" dirty="0">
                <a:latin typeface="Corbel" pitchFamily="34" charset="0"/>
              </a:rPr>
              <a:t>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whenever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request </a:t>
            </a:r>
            <a:r>
              <a:rPr lang="en-US" sz="2400" dirty="0">
                <a:latin typeface="Corbel" pitchFamily="34" charset="0"/>
              </a:rPr>
              <a:t>beginning with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sca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arrives </a:t>
            </a:r>
            <a:endParaRPr lang="en-IN" sz="2000" b="1" dirty="0">
              <a:solidFill>
                <a:srgbClr val="7030A0"/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6:Configuring The Sites Main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urls.py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File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open the file </a:t>
            </a:r>
            <a:r>
              <a:rPr lang="en-IN" sz="2400" dirty="0">
                <a:latin typeface="Corbel" pitchFamily="34" charset="0"/>
              </a:rPr>
              <a:t>called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demoproject4</a:t>
            </a:r>
            <a:r>
              <a:rPr lang="en-IN" sz="2400" dirty="0">
                <a:latin typeface="Corbel" pitchFamily="34" charset="0"/>
              </a:rPr>
              <a:t> folder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update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code</a:t>
            </a:r>
            <a:r>
              <a:rPr lang="en-IN" sz="2400" dirty="0">
                <a:latin typeface="Corbel" pitchFamily="34" charset="0"/>
              </a:rPr>
              <a:t> in it as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shown below </a:t>
            </a:r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green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b="1" u="sng" dirty="0">
              <a:latin typeface="Corbel" pitchFamily="34" charset="0"/>
            </a:endParaRPr>
          </a:p>
          <a:p>
            <a:pPr fontAlgn="base"/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(demoproject4/urls.py)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from 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django.contrib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import admin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from 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django.urls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import 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path,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include</a:t>
            </a:r>
            <a:endParaRPr lang="en-IN" sz="20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[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path('admin/',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admin.site.urls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path(‘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sca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/',include(‘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daetimeapp.urls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')),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Code Explained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from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django.urls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import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path,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include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lvl="1" fontAlgn="base"/>
            <a:endParaRPr lang="en-IN" dirty="0">
              <a:latin typeface="Corbel" pitchFamily="34" charset="0"/>
            </a:endParaRPr>
          </a:p>
          <a:p>
            <a:pPr lvl="1" fontAlgn="base"/>
            <a:endParaRPr lang="en-IN" dirty="0">
              <a:latin typeface="Corbel" pitchFamily="34" charset="0"/>
            </a:endParaRPr>
          </a:p>
          <a:p>
            <a:pPr lvl="1" fontAlgn="base"/>
            <a:r>
              <a:rPr lang="en-IN" dirty="0">
                <a:latin typeface="Corbel" pitchFamily="34" charset="0"/>
              </a:rPr>
              <a:t>This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line</a:t>
            </a:r>
            <a:r>
              <a:rPr lang="en-IN" dirty="0">
                <a:latin typeface="Corbel" pitchFamily="34" charset="0"/>
              </a:rPr>
              <a:t>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imports</a:t>
            </a:r>
            <a:r>
              <a:rPr lang="en-IN" dirty="0">
                <a:latin typeface="Corbel" pitchFamily="34" charset="0"/>
              </a:rPr>
              <a:t> a new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function</a:t>
            </a:r>
            <a:r>
              <a:rPr lang="en-IN" dirty="0">
                <a:latin typeface="Corbel" pitchFamily="34" charset="0"/>
              </a:rPr>
              <a:t> called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include() </a:t>
            </a: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r>
              <a:rPr lang="en-US" dirty="0">
                <a:latin typeface="Corbel" pitchFamily="34" charset="0"/>
              </a:rPr>
              <a:t>This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function</a:t>
            </a:r>
            <a:r>
              <a:rPr lang="en-US" dirty="0">
                <a:latin typeface="Corbel" pitchFamily="34" charset="0"/>
              </a:rPr>
              <a:t> takes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name</a:t>
            </a:r>
            <a:r>
              <a:rPr lang="en-US" dirty="0">
                <a:latin typeface="Corbel" pitchFamily="34" charset="0"/>
              </a:rPr>
              <a:t> of a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Python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module </a:t>
            </a:r>
            <a:r>
              <a:rPr lang="en-IN" dirty="0">
                <a:latin typeface="Corbel" pitchFamily="34" charset="0"/>
              </a:rPr>
              <a:t>which needs to be included here</a:t>
            </a:r>
          </a:p>
          <a:p>
            <a:pPr lvl="1" fontAlgn="base"/>
            <a:endParaRPr lang="en-US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Code Explained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[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path('admin/',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admin.site.urls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path(‘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sca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/',include(‘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dateimeapp.urls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')),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 lvl="1" fontAlgn="base"/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We have added a new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URL dispatcher </a:t>
            </a:r>
            <a:r>
              <a:rPr lang="en-IN" sz="20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w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hich is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path(‘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sca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/',include(‘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datetimeapp.urls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'))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  <a:p>
            <a:pPr lvl="1" fontAlgn="base"/>
            <a:endParaRPr lang="en-IN" sz="2000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  <a:p>
            <a:pPr lvl="1" fontAlgn="base"/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This </a:t>
            </a:r>
            <a:r>
              <a:rPr lang="en-IN" sz="2000" b="1">
                <a:solidFill>
                  <a:srgbClr val="002060"/>
                </a:solidFill>
                <a:latin typeface="Corbel" pitchFamily="34" charset="0"/>
              </a:rPr>
              <a:t>dispatcher</a:t>
            </a:r>
            <a:r>
              <a:rPr lang="en-IN" sz="200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tells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to simply do 2 things:</a:t>
            </a:r>
          </a:p>
          <a:p>
            <a:pPr lvl="2" fontAlgn="base"/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Chop off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the </a:t>
            </a:r>
            <a:r>
              <a:rPr lang="en-IN" b="1" dirty="0" err="1">
                <a:solidFill>
                  <a:schemeClr val="accent1"/>
                </a:solidFill>
                <a:latin typeface="Corbel" pitchFamily="34" charset="0"/>
              </a:rPr>
              <a:t>url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till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sca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</a:t>
            </a:r>
          </a:p>
          <a:p>
            <a:pPr lvl="2" fontAlgn="base"/>
            <a:r>
              <a:rPr lang="en-IN" dirty="0">
                <a:latin typeface="Corbel" pitchFamily="34" charset="0"/>
              </a:rPr>
              <a:t>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Send</a:t>
            </a:r>
            <a:r>
              <a:rPr lang="en-IN" dirty="0">
                <a:latin typeface="Corbel" pitchFamily="34" charset="0"/>
              </a:rPr>
              <a:t> the 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remaining string </a:t>
            </a:r>
            <a:r>
              <a:rPr lang="en-IN" dirty="0">
                <a:latin typeface="Corbel" pitchFamily="34" charset="0"/>
              </a:rPr>
              <a:t>to the included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URLconf</a:t>
            </a:r>
            <a:r>
              <a:rPr lang="en-IN" dirty="0">
                <a:latin typeface="Corbel" pitchFamily="34" charset="0"/>
              </a:rPr>
              <a:t> for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further processing. 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which in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our case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 is the module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 of </a:t>
            </a:r>
            <a:r>
              <a:rPr lang="en-IN" b="1" dirty="0" err="1">
                <a:solidFill>
                  <a:srgbClr val="00B050"/>
                </a:solidFill>
                <a:latin typeface="Corbel" pitchFamily="34" charset="0"/>
              </a:rPr>
              <a:t>greetingsapp</a:t>
            </a:r>
            <a:endParaRPr lang="en-IN" b="1" dirty="0">
              <a:solidFill>
                <a:srgbClr val="00B050"/>
              </a:solidFill>
              <a:latin typeface="Corbel" pitchFamily="34" charset="0"/>
            </a:endParaRPr>
          </a:p>
          <a:p>
            <a:pPr lvl="1" fontAlgn="base"/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  <a:p>
            <a:pPr fontAlgn="base"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7: Running The Server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dirty="0">
                <a:latin typeface="Corbel" pitchFamily="34" charset="0"/>
              </a:rPr>
              <a:t>To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run </a:t>
            </a:r>
            <a:r>
              <a:rPr lang="en-IN" dirty="0">
                <a:latin typeface="Corbel" pitchFamily="34" charset="0"/>
              </a:rPr>
              <a:t>our new </a:t>
            </a:r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datetimeapp</a:t>
            </a:r>
            <a:r>
              <a:rPr lang="en-IN" dirty="0">
                <a:latin typeface="Corbel" pitchFamily="34" charset="0"/>
              </a:rPr>
              <a:t> , go to the folder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demoproject4</a:t>
            </a:r>
            <a:r>
              <a:rPr lang="en-IN" dirty="0">
                <a:latin typeface="Corbel" pitchFamily="34" charset="0"/>
              </a:rPr>
              <a:t> by using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cd</a:t>
            </a:r>
            <a:r>
              <a:rPr lang="en-IN" dirty="0">
                <a:latin typeface="Corbel" pitchFamily="34" charset="0"/>
              </a:rPr>
              <a:t> command and type the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runserver</a:t>
            </a:r>
            <a:r>
              <a:rPr lang="en-IN" dirty="0">
                <a:latin typeface="Corbel" pitchFamily="34" charset="0"/>
              </a:rPr>
              <a:t> command in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VS Code terminal </a:t>
            </a:r>
          </a:p>
          <a:p>
            <a:pPr lvl="1" fontAlgn="base"/>
            <a:endParaRPr lang="en-IN" dirty="0">
              <a:latin typeface="Corbel" pitchFamily="34" charset="0"/>
            </a:endParaRPr>
          </a:p>
          <a:p>
            <a:pPr lvl="2" fontAlgn="base"/>
            <a:r>
              <a:rPr lang="en-US" sz="2200" b="1" dirty="0" err="1">
                <a:solidFill>
                  <a:srgbClr val="00B050"/>
                </a:solidFill>
                <a:latin typeface="Corbel" pitchFamily="34" charset="0"/>
              </a:rPr>
              <a:t>cd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 demoproject4</a:t>
            </a:r>
            <a:endParaRPr lang="en-IN" sz="2200" b="1" dirty="0">
              <a:solidFill>
                <a:srgbClr val="00B050"/>
              </a:solidFill>
              <a:latin typeface="Corbel" pitchFamily="34" charset="0"/>
            </a:endParaRPr>
          </a:p>
          <a:p>
            <a:pPr lvl="2" fontAlgn="base"/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python manage.py </a:t>
            </a:r>
            <a:r>
              <a:rPr lang="en-IN" sz="2200" b="1" dirty="0" err="1">
                <a:solidFill>
                  <a:srgbClr val="00B050"/>
                </a:solidFill>
                <a:latin typeface="Corbel" pitchFamily="34" charset="0"/>
              </a:rPr>
              <a:t>runserver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. </a:t>
            </a:r>
          </a:p>
          <a:p>
            <a:pPr lvl="1" fontAlgn="base"/>
            <a:endParaRPr lang="en-IN" dirty="0">
              <a:latin typeface="Corbel" pitchFamily="34" charset="0"/>
            </a:endParaRPr>
          </a:p>
          <a:p>
            <a:pPr lvl="1" fontAlgn="base"/>
            <a:r>
              <a:rPr lang="en-IN" dirty="0">
                <a:latin typeface="Corbel" pitchFamily="34" charset="0"/>
              </a:rPr>
              <a:t>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server</a:t>
            </a:r>
            <a:r>
              <a:rPr lang="en-IN" dirty="0">
                <a:latin typeface="Corbel" pitchFamily="34" charset="0"/>
              </a:rPr>
              <a:t> runs on the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default port 8000</a:t>
            </a:r>
            <a:r>
              <a:rPr lang="en-IN" dirty="0">
                <a:latin typeface="Corbel" pitchFamily="34" charset="0"/>
              </a:rPr>
              <a:t>, and </a:t>
            </a:r>
            <a:r>
              <a:rPr lang="en-IN" dirty="0" err="1">
                <a:latin typeface="Corbel" pitchFamily="34" charset="0"/>
              </a:rPr>
              <a:t>we’llsee</a:t>
            </a:r>
            <a:r>
              <a:rPr lang="en-IN" dirty="0">
                <a:latin typeface="Corbel" pitchFamily="34" charset="0"/>
              </a:rPr>
              <a:t> output like the following output in the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terminal window</a:t>
            </a:r>
            <a:r>
              <a:rPr lang="en-IN" dirty="0">
                <a:latin typeface="Corbel" pitchFamily="34" charset="0"/>
              </a:rPr>
              <a:t>:</a:t>
            </a:r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929198"/>
            <a:ext cx="8858312" cy="173919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 Step 8: Opening The Page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Type</a:t>
            </a:r>
            <a:r>
              <a:rPr lang="en-IN" sz="2000" dirty="0">
                <a:latin typeface="Corbel" pitchFamily="34" charset="0"/>
              </a:rPr>
              <a:t> the 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http://127.0.0.1:8000/sca/showdate</a:t>
            </a:r>
            <a:r>
              <a:rPr lang="en-IN" sz="2000" dirty="0">
                <a:latin typeface="Corbel" pitchFamily="34" charset="0"/>
              </a:rPr>
              <a:t> URL in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browser</a:t>
            </a:r>
            <a:r>
              <a:rPr lang="en-IN" sz="2000" dirty="0">
                <a:latin typeface="Corbel" pitchFamily="34" charset="0"/>
              </a:rPr>
              <a:t> to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navigate</a:t>
            </a:r>
            <a:r>
              <a:rPr lang="en-IN" sz="2000" dirty="0">
                <a:latin typeface="Corbel" pitchFamily="34" charset="0"/>
              </a:rPr>
              <a:t> to </a:t>
            </a:r>
          </a:p>
          <a:p>
            <a:pPr fontAlgn="base">
              <a:buNone/>
            </a:pPr>
            <a:r>
              <a:rPr lang="en-IN" sz="2000" dirty="0">
                <a:latin typeface="Corbel" pitchFamily="34" charset="0"/>
              </a:rPr>
              <a:t>that address. Now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we should see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current date </a:t>
            </a:r>
            <a:r>
              <a:rPr lang="en-IN" sz="2000" dirty="0">
                <a:latin typeface="Corbel" pitchFamily="34" charset="0"/>
              </a:rPr>
              <a:t>as the output</a:t>
            </a:r>
            <a:endParaRPr lang="en-IN" sz="2000" b="1" dirty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endParaRPr lang="en-IN" sz="2000" dirty="0"/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428869"/>
            <a:ext cx="9001156" cy="410766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 </a:t>
            </a:r>
            <a:r>
              <a:rPr lang="en-US" sz="3200" b="1">
                <a:latin typeface="Corbel" pitchFamily="34" charset="0"/>
              </a:rPr>
              <a:t>Step 8: </a:t>
            </a:r>
            <a:r>
              <a:rPr lang="en-US" sz="3200" b="1" dirty="0">
                <a:latin typeface="Corbel" pitchFamily="34" charset="0"/>
              </a:rPr>
              <a:t>Opening The Page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Type</a:t>
            </a:r>
            <a:r>
              <a:rPr lang="en-IN" sz="2000" dirty="0">
                <a:latin typeface="Corbel" pitchFamily="34" charset="0"/>
              </a:rPr>
              <a:t> the 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http://127.0.0.1:8000/sca/showtime</a:t>
            </a:r>
            <a:r>
              <a:rPr lang="en-IN" sz="2000" dirty="0">
                <a:latin typeface="Corbel" pitchFamily="34" charset="0"/>
              </a:rPr>
              <a:t> URL in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browser</a:t>
            </a:r>
            <a:r>
              <a:rPr lang="en-IN" sz="2000" dirty="0">
                <a:latin typeface="Corbel" pitchFamily="34" charset="0"/>
              </a:rPr>
              <a:t> to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navigate</a:t>
            </a:r>
            <a:r>
              <a:rPr lang="en-IN" sz="2000" dirty="0">
                <a:latin typeface="Corbel" pitchFamily="34" charset="0"/>
              </a:rPr>
              <a:t> to </a:t>
            </a:r>
          </a:p>
          <a:p>
            <a:pPr fontAlgn="base">
              <a:buNone/>
            </a:pPr>
            <a:r>
              <a:rPr lang="en-IN" sz="2000" dirty="0">
                <a:latin typeface="Corbel" pitchFamily="34" charset="0"/>
              </a:rPr>
              <a:t>that address. Now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we should see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current time </a:t>
            </a:r>
            <a:r>
              <a:rPr lang="en-IN" sz="2000" dirty="0">
                <a:latin typeface="Corbel" pitchFamily="34" charset="0"/>
              </a:rPr>
              <a:t>as the output</a:t>
            </a:r>
            <a:endParaRPr lang="en-IN" sz="2000" b="1" dirty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endParaRPr lang="en-IN" sz="2000" dirty="0"/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640900"/>
            <a:ext cx="9001156" cy="407424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Design </a:t>
            </a:r>
            <a:r>
              <a:rPr lang="en-US" sz="2400" dirty="0">
                <a:latin typeface="Corbel" pitchFamily="34" charset="0"/>
              </a:rPr>
              <a:t> a project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similar to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demoproject3 .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But now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your code </a:t>
            </a:r>
            <a:r>
              <a:rPr lang="en-US" sz="2400" dirty="0">
                <a:latin typeface="Corbel" pitchFamily="34" charset="0"/>
              </a:rPr>
              <a:t>should have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2 different apps </a:t>
            </a:r>
            <a:r>
              <a:rPr lang="en-US" sz="2400" dirty="0">
                <a:latin typeface="Corbel" pitchFamily="34" charset="0"/>
              </a:rPr>
              <a:t>one displays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current date and time  </a:t>
            </a:r>
            <a:r>
              <a:rPr lang="en-US" sz="2400" dirty="0">
                <a:latin typeface="Corbel" pitchFamily="34" charset="0"/>
              </a:rPr>
              <a:t>and the other displays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calendar of current month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Set the appropriate </a:t>
            </a:r>
            <a:r>
              <a:rPr lang="en-US" sz="2400" dirty="0" err="1">
                <a:latin typeface="Corbel" pitchFamily="34" charset="0"/>
              </a:rPr>
              <a:t>url</a:t>
            </a:r>
            <a:r>
              <a:rPr lang="en-US" sz="2400" dirty="0">
                <a:latin typeface="Corbel" pitchFamily="34" charset="0"/>
              </a:rPr>
              <a:t> for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date-time page </a:t>
            </a:r>
            <a:r>
              <a:rPr lang="en-US" sz="2400" dirty="0">
                <a:latin typeface="Corbel" pitchFamily="34" charset="0"/>
              </a:rPr>
              <a:t>as well as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calendar page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Use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app level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mapping </a:t>
            </a:r>
            <a:r>
              <a:rPr lang="en-US" sz="2400" dirty="0">
                <a:latin typeface="Corbel" pitchFamily="34" charset="0"/>
              </a:rPr>
              <a:t>for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both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apps</a:t>
            </a:r>
            <a:endParaRPr lang="en-IN" sz="1900" b="1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Drawbacks In Site Level urls.py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Although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configuring </a:t>
            </a:r>
            <a:r>
              <a:rPr lang="en-IN" sz="2400" dirty="0">
                <a:latin typeface="Corbel" pitchFamily="34" charset="0"/>
              </a:rPr>
              <a:t> our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urls</a:t>
            </a:r>
            <a:r>
              <a:rPr lang="en-IN" sz="2400" dirty="0">
                <a:latin typeface="Corbel" pitchFamily="34" charset="0"/>
              </a:rPr>
              <a:t> in site level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IN" sz="2400" dirty="0">
                <a:latin typeface="Corbel" pitchFamily="34" charset="0"/>
              </a:rPr>
              <a:t> is 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good </a:t>
            </a:r>
            <a:r>
              <a:rPr lang="en-IN" sz="2400" dirty="0">
                <a:latin typeface="Corbel" pitchFamily="34" charset="0"/>
              </a:rPr>
              <a:t>for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site-wide navigation</a:t>
            </a:r>
            <a:r>
              <a:rPr lang="en-IN" sz="2400" dirty="0">
                <a:latin typeface="Corbel" pitchFamily="34" charset="0"/>
              </a:rPr>
              <a:t>, but is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rarely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good place</a:t>
            </a:r>
            <a:r>
              <a:rPr lang="en-IN" sz="2400" dirty="0">
                <a:latin typeface="Corbel" pitchFamily="34" charset="0"/>
              </a:rPr>
              <a:t> to put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</a:t>
            </a:r>
            <a:r>
              <a:rPr lang="en-IN" sz="2400" dirty="0">
                <a:latin typeface="Corbel" pitchFamily="34" charset="0"/>
              </a:rPr>
              <a:t> relating 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individual applications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Drawbacks In Site Level urls.py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This is for </a:t>
            </a:r>
            <a:r>
              <a:rPr lang="en-IN" sz="2400" b="1" u="sng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3 reasons</a:t>
            </a:r>
            <a:r>
              <a:rPr lang="en-IN" sz="2400" u="sng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: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lvl="1" fontAlgn="base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Having</a:t>
            </a:r>
            <a:r>
              <a:rPr lang="en-IN" dirty="0">
                <a:latin typeface="Corbel" pitchFamily="34" charset="0"/>
              </a:rPr>
              <a:t> all our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URLs</a:t>
            </a:r>
            <a:r>
              <a:rPr lang="en-IN" dirty="0">
                <a:latin typeface="Corbel" pitchFamily="34" charset="0"/>
              </a:rPr>
              <a:t> in the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one file </a:t>
            </a:r>
            <a:r>
              <a:rPr lang="en-IN" dirty="0">
                <a:latin typeface="Corbel" pitchFamily="34" charset="0"/>
              </a:rPr>
              <a:t>is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more complex </a:t>
            </a:r>
            <a:r>
              <a:rPr lang="en-IN" dirty="0">
                <a:latin typeface="Corbel" pitchFamily="34" charset="0"/>
              </a:rPr>
              <a:t>and </a:t>
            </a:r>
            <a:r>
              <a:rPr lang="en-IN" b="1" dirty="0">
                <a:solidFill>
                  <a:schemeClr val="accent1"/>
                </a:solidFill>
                <a:latin typeface="Corbel" pitchFamily="34" charset="0"/>
              </a:rPr>
              <a:t>less portable</a:t>
            </a:r>
            <a:r>
              <a:rPr lang="en-IN" dirty="0">
                <a:solidFill>
                  <a:schemeClr val="accent1"/>
                </a:solidFill>
                <a:latin typeface="Corbel" pitchFamily="34" charset="0"/>
              </a:rPr>
              <a:t>.</a:t>
            </a:r>
          </a:p>
          <a:p>
            <a:pPr lvl="1" fontAlgn="base"/>
            <a:endParaRPr lang="en-IN" dirty="0">
              <a:latin typeface="Corbel" pitchFamily="34" charset="0"/>
            </a:endParaRPr>
          </a:p>
          <a:p>
            <a:pPr lvl="1" fontAlgn="base"/>
            <a:r>
              <a:rPr lang="en-IN" dirty="0">
                <a:latin typeface="Corbel" pitchFamily="34" charset="0"/>
              </a:rPr>
              <a:t>We need to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resolve</a:t>
            </a:r>
            <a:r>
              <a:rPr lang="en-IN" dirty="0">
                <a:latin typeface="Corbel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name conflic</a:t>
            </a:r>
            <a:r>
              <a:rPr lang="en-IN" dirty="0">
                <a:latin typeface="Corbel" pitchFamily="34" charset="0"/>
              </a:rPr>
              <a:t>ts while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configuring </a:t>
            </a:r>
            <a:r>
              <a:rPr lang="en-IN" dirty="0">
                <a:latin typeface="Corbel" pitchFamily="34" charset="0"/>
              </a:rPr>
              <a:t>multiple 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views</a:t>
            </a: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Our app </a:t>
            </a:r>
            <a:r>
              <a:rPr lang="en-US" dirty="0">
                <a:latin typeface="Corbel" pitchFamily="34" charset="0"/>
              </a:rPr>
              <a:t>becomes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dependent</a:t>
            </a:r>
            <a:r>
              <a:rPr lang="en-US" dirty="0">
                <a:latin typeface="Corbel" pitchFamily="34" charset="0"/>
              </a:rPr>
              <a:t> on the </a:t>
            </a:r>
            <a:r>
              <a:rPr lang="en-US" b="1" dirty="0">
                <a:solidFill>
                  <a:schemeClr val="accent1"/>
                </a:solidFill>
                <a:latin typeface="Corbel" pitchFamily="34" charset="0"/>
              </a:rPr>
              <a:t>project</a:t>
            </a:r>
            <a:r>
              <a:rPr lang="en-US" dirty="0">
                <a:latin typeface="Corbel" pitchFamily="34" charset="0"/>
              </a:rPr>
              <a:t> so it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becomes difficult </a:t>
            </a:r>
            <a:r>
              <a:rPr lang="en-US" dirty="0">
                <a:latin typeface="Corbel" pitchFamily="34" charset="0"/>
              </a:rPr>
              <a:t>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same app </a:t>
            </a:r>
            <a:r>
              <a:rPr lang="en-US" dirty="0">
                <a:latin typeface="Corbel" pitchFamily="34" charset="0"/>
              </a:rPr>
              <a:t>in a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different project</a:t>
            </a:r>
            <a:endParaRPr lang="en-IN" b="1" dirty="0">
              <a:solidFill>
                <a:srgbClr val="00B050"/>
              </a:solidFill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solve</a:t>
            </a:r>
            <a:r>
              <a:rPr lang="en-IN" sz="2400" dirty="0">
                <a:latin typeface="Corbel" pitchFamily="34" charset="0"/>
              </a:rPr>
              <a:t> this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problem</a:t>
            </a:r>
            <a:r>
              <a:rPr lang="en-IN" sz="2400" dirty="0">
                <a:latin typeface="Corbel" pitchFamily="34" charset="0"/>
              </a:rPr>
              <a:t>, we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should set 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URL patterns </a:t>
            </a:r>
            <a:r>
              <a:rPr lang="en-IN" sz="2400" dirty="0">
                <a:latin typeface="Corbel" pitchFamily="34" charset="0"/>
              </a:rPr>
              <a:t>at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app level.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Understanding include() Function</a:t>
            </a:r>
            <a:endParaRPr lang="en-IN" sz="30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To set 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URL patterns </a:t>
            </a:r>
            <a:r>
              <a:rPr lang="en-IN" sz="2400" dirty="0">
                <a:latin typeface="Corbel" pitchFamily="34" charset="0"/>
              </a:rPr>
              <a:t>at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app level </a:t>
            </a:r>
            <a:r>
              <a:rPr lang="en-IN" sz="2400" dirty="0">
                <a:latin typeface="Corbel" pitchFamily="34" charset="0"/>
              </a:rPr>
              <a:t>we have to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call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 </a:t>
            </a:r>
            <a:r>
              <a:rPr lang="en-IN" sz="2400" dirty="0">
                <a:latin typeface="Corbel" pitchFamily="34" charset="0"/>
              </a:rPr>
              <a:t>called as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include()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Its </a:t>
            </a: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general syntax </a:t>
            </a:r>
            <a:r>
              <a:rPr lang="en-US" sz="2400" dirty="0">
                <a:latin typeface="Corbel" pitchFamily="34" charset="0"/>
              </a:rPr>
              <a:t>is :</a:t>
            </a:r>
          </a:p>
          <a:p>
            <a:pPr lvl="1" fontAlgn="base"/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include(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app_name.module_name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)</a:t>
            </a:r>
          </a:p>
          <a:p>
            <a:pPr lvl="2" fontAlgn="base"/>
            <a:endParaRPr lang="en-US" dirty="0">
              <a:latin typeface="Corbel" pitchFamily="34" charset="0"/>
            </a:endParaRPr>
          </a:p>
          <a:p>
            <a:pPr lvl="2" fontAlgn="base"/>
            <a:r>
              <a:rPr lang="en-US" dirty="0">
                <a:latin typeface="Corbel" pitchFamily="34" charset="0"/>
              </a:rPr>
              <a:t>Here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app_name.module_name</a:t>
            </a:r>
            <a:r>
              <a:rPr lang="en-US" dirty="0">
                <a:latin typeface="Corbel" pitchFamily="34" charset="0"/>
              </a:rPr>
              <a:t> is a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string</a:t>
            </a:r>
            <a:r>
              <a:rPr lang="en-US" dirty="0">
                <a:latin typeface="Corbel" pitchFamily="34" charset="0"/>
              </a:rPr>
              <a:t> representing 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name of python module </a:t>
            </a:r>
            <a:r>
              <a:rPr lang="en-US" dirty="0">
                <a:latin typeface="Corbel" pitchFamily="34" charset="0"/>
              </a:rPr>
              <a:t>to be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included.</a:t>
            </a:r>
            <a:endParaRPr lang="en-US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Understanding include() Function</a:t>
            </a:r>
            <a:endParaRPr lang="en-IN" sz="30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 adds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urls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from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our app directory's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urls.py</a:t>
            </a:r>
            <a:r>
              <a:rPr lang="en-IN" sz="2400" dirty="0">
                <a:latin typeface="Corbel" pitchFamily="34" charset="0"/>
              </a:rPr>
              <a:t> to the main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IN" sz="2400" dirty="0">
                <a:latin typeface="Corbel" pitchFamily="34" charset="0"/>
              </a:rPr>
              <a:t> (in memory).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keeps</a:t>
            </a:r>
            <a:r>
              <a:rPr lang="en-IN" sz="2400" dirty="0">
                <a:latin typeface="Corbel" pitchFamily="34" charset="0"/>
              </a:rPr>
              <a:t> the main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IN" sz="2400" dirty="0">
                <a:latin typeface="Corbel" pitchFamily="34" charset="0"/>
              </a:rPr>
              <a:t> from getting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too big to read.</a:t>
            </a:r>
          </a:p>
          <a:p>
            <a:pPr fontAlgn="base"/>
            <a:endParaRPr lang="en-US" sz="2400" b="1" u="sng" dirty="0">
              <a:solidFill>
                <a:srgbClr val="002060"/>
              </a:solidFill>
              <a:latin typeface="Corbel" pitchFamily="34" charset="0"/>
            </a:endParaRPr>
          </a:p>
          <a:p>
            <a:pPr fontAlgn="base"/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For example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: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path('sales/', include('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sales.urls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'))</a:t>
            </a:r>
          </a:p>
          <a:p>
            <a:pPr lvl="1" fontAlgn="base"/>
            <a:endParaRPr lang="en-US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above code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tells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that if after the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base </a:t>
            </a:r>
            <a:r>
              <a:rPr lang="en-US" b="1" dirty="0" err="1">
                <a:solidFill>
                  <a:srgbClr val="002060"/>
                </a:solidFill>
                <a:latin typeface="Corbel" pitchFamily="34" charset="0"/>
              </a:rPr>
              <a:t>url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we have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sales/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then the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further request processing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should be done by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of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sales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app</a:t>
            </a:r>
          </a:p>
          <a:p>
            <a:pPr lvl="1" fontAlgn="base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include()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will then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chop off </a:t>
            </a:r>
            <a:r>
              <a:rPr lang="en-US" dirty="0">
                <a:latin typeface="Corbel" pitchFamily="34" charset="0"/>
              </a:rPr>
              <a:t>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URL</a:t>
            </a:r>
            <a:r>
              <a:rPr lang="en-US" dirty="0">
                <a:latin typeface="Corbel" pitchFamily="34" charset="0"/>
              </a:rPr>
              <a:t> that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matched up </a:t>
            </a:r>
            <a:r>
              <a:rPr lang="en-US" dirty="0">
                <a:latin typeface="Corbel" pitchFamily="34" charset="0"/>
              </a:rPr>
              <a:t>to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that point </a:t>
            </a:r>
            <a:r>
              <a:rPr lang="en-US" dirty="0">
                <a:latin typeface="Corbel" pitchFamily="34" charset="0"/>
              </a:rPr>
              <a:t>and send the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remaining URL </a:t>
            </a:r>
            <a:r>
              <a:rPr lang="en-US" dirty="0">
                <a:latin typeface="Corbel" pitchFamily="34" charset="0"/>
              </a:rPr>
              <a:t>to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included file.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How To Do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App Level URL Patterns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To use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app level URL pattern </a:t>
            </a:r>
            <a:r>
              <a:rPr lang="en-US" sz="2400" dirty="0">
                <a:latin typeface="Corbel" pitchFamily="34" charset="0"/>
              </a:rPr>
              <a:t>we need to take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2 steps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lvl="1" fontAlgn="base"/>
            <a:endParaRPr lang="en-US" sz="2000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/>
            <a:endParaRPr lang="en-US" sz="2000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a new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at the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app level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and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mapping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for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to be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called  </a:t>
            </a: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fontAlgn="base"/>
            <a:endParaRPr lang="en-US" sz="2200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Set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mapping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for the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app level’s urls.py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inside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site level’s urls.py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using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include().</a:t>
            </a:r>
          </a:p>
          <a:p>
            <a:pPr fontAlgn="base"/>
            <a:endParaRPr lang="en-US" sz="2200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Open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main folder </a:t>
            </a:r>
            <a:r>
              <a:rPr lang="en-US" sz="2400" dirty="0">
                <a:latin typeface="Corbel" pitchFamily="34" charset="0"/>
              </a:rPr>
              <a:t>i.e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. root folder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myvsdjangoproject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VS Code</a:t>
            </a:r>
          </a:p>
          <a:p>
            <a:pPr marL="457200" indent="-457200">
              <a:buAutoNum type="arabicPeriod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Activate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virtual environment </a:t>
            </a:r>
            <a:r>
              <a:rPr lang="en-US" sz="2400" dirty="0">
                <a:latin typeface="Corbel" pitchFamily="34" charset="0"/>
              </a:rPr>
              <a:t>through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command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pallette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Open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terminal</a:t>
            </a:r>
          </a:p>
          <a:p>
            <a:pPr marL="457200" indent="-457200">
              <a:buAutoNum type="arabicPeriod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 new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project </a:t>
            </a:r>
            <a:r>
              <a:rPr lang="en-US" sz="2400" dirty="0">
                <a:latin typeface="Corbel" pitchFamily="34" charset="0"/>
              </a:rPr>
              <a:t>by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executing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command 	</a:t>
            </a:r>
          </a:p>
          <a:p>
            <a:pPr marL="731520" lvl="1" indent="-457200">
              <a:buAutoNum type="arabicPeriod"/>
            </a:pP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django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-admin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startproject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 demoproject4</a:t>
            </a:r>
          </a:p>
          <a:p>
            <a:pPr marL="731520" lvl="1" indent="-457200">
              <a:buAutoNum type="arabicPeriod"/>
            </a:pPr>
            <a:endParaRPr lang="en-US" b="1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IN" sz="2400" dirty="0"/>
          </a:p>
          <a:p>
            <a:pPr lvl="1" fontAlgn="base"/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endParaRPr lang="en-US" sz="2400" dirty="0"/>
          </a:p>
          <a:p>
            <a:endParaRPr lang="en-IN" sz="2400" dirty="0"/>
          </a:p>
          <a:p>
            <a:pPr lvl="1" fontAlgn="base"/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emoproject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500175"/>
            <a:ext cx="8858312" cy="485778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4483</TotalTime>
  <Words>1587</Words>
  <Application>Microsoft Office PowerPoint</Application>
  <PresentationFormat>On-screen Show (4:3)</PresentationFormat>
  <Paragraphs>211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Drawbacks In Site Level urls.py</vt:lpstr>
      <vt:lpstr>Drawbacks In Site Level urls.py</vt:lpstr>
      <vt:lpstr>Understanding include() Function</vt:lpstr>
      <vt:lpstr>Understanding include() Function</vt:lpstr>
      <vt:lpstr>How To Do  App Level URL Patterns ?</vt:lpstr>
      <vt:lpstr>Initial Steps</vt:lpstr>
      <vt:lpstr>Initial Steps</vt:lpstr>
      <vt:lpstr>Initial Steps</vt:lpstr>
      <vt:lpstr>Steps Required</vt:lpstr>
      <vt:lpstr>Step 1:Creating The datetime App</vt:lpstr>
      <vt:lpstr>Step 1:Creating The datetime App</vt:lpstr>
      <vt:lpstr>Step 2: Activating The App</vt:lpstr>
      <vt:lpstr>Step 3:Creating The View  For datetimeapp</vt:lpstr>
      <vt:lpstr>Step 3:Creating The View  For datetimeapp</vt:lpstr>
      <vt:lpstr>Step 4 &amp; 5 : Creating &amp; Configuring App Level urls.py</vt:lpstr>
      <vt:lpstr>Code Explained</vt:lpstr>
      <vt:lpstr>Code Explained</vt:lpstr>
      <vt:lpstr>Step 6: Configuring The Sites Main  urls.py File</vt:lpstr>
      <vt:lpstr>Step 6:Configuring The Sites Main  urls.py File</vt:lpstr>
      <vt:lpstr>Code Explained</vt:lpstr>
      <vt:lpstr>Code Explained</vt:lpstr>
      <vt:lpstr>Step 7: Running The Server</vt:lpstr>
      <vt:lpstr> Step 8: Opening The Page</vt:lpstr>
      <vt:lpstr> Step 8: Opening The Page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391</cp:revision>
  <dcterms:created xsi:type="dcterms:W3CDTF">2015-12-21T13:46:48Z</dcterms:created>
  <dcterms:modified xsi:type="dcterms:W3CDTF">2021-03-27T05:49:26Z</dcterms:modified>
</cp:coreProperties>
</file>