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399" r:id="rId4"/>
    <p:sldId id="514" r:id="rId5"/>
    <p:sldId id="516" r:id="rId6"/>
    <p:sldId id="548" r:id="rId7"/>
    <p:sldId id="515" r:id="rId8"/>
    <p:sldId id="517" r:id="rId9"/>
    <p:sldId id="519" r:id="rId10"/>
    <p:sldId id="520" r:id="rId11"/>
    <p:sldId id="513" r:id="rId12"/>
    <p:sldId id="523" r:id="rId13"/>
    <p:sldId id="525" r:id="rId14"/>
    <p:sldId id="526" r:id="rId15"/>
    <p:sldId id="512" r:id="rId16"/>
    <p:sldId id="527" r:id="rId17"/>
    <p:sldId id="549" r:id="rId18"/>
    <p:sldId id="528" r:id="rId19"/>
    <p:sldId id="532" r:id="rId20"/>
    <p:sldId id="537" r:id="rId21"/>
    <p:sldId id="538" r:id="rId22"/>
    <p:sldId id="476" r:id="rId23"/>
    <p:sldId id="550" r:id="rId24"/>
    <p:sldId id="478" r:id="rId25"/>
    <p:sldId id="460" r:id="rId26"/>
    <p:sldId id="491" r:id="rId27"/>
    <p:sldId id="539" r:id="rId28"/>
    <p:sldId id="540" r:id="rId29"/>
    <p:sldId id="541" r:id="rId30"/>
    <p:sldId id="542" r:id="rId31"/>
    <p:sldId id="543" r:id="rId32"/>
    <p:sldId id="551" r:id="rId33"/>
    <p:sldId id="544" r:id="rId34"/>
    <p:sldId id="552" r:id="rId35"/>
    <p:sldId id="553" r:id="rId36"/>
    <p:sldId id="554" r:id="rId37"/>
    <p:sldId id="485" r:id="rId38"/>
    <p:sldId id="545" r:id="rId39"/>
    <p:sldId id="546" r:id="rId40"/>
    <p:sldId id="555" r:id="rId41"/>
    <p:sldId id="492" r:id="rId42"/>
    <p:sldId id="547" r:id="rId43"/>
    <p:sldId id="556" r:id="rId44"/>
    <p:sldId id="500" r:id="rId45"/>
    <p:sldId id="497" r:id="rId46"/>
    <p:sldId id="505" r:id="rId47"/>
    <p:sldId id="506" r:id="rId48"/>
    <p:sldId id="557" r:id="rId49"/>
    <p:sldId id="558" r:id="rId50"/>
    <p:sldId id="559" r:id="rId51"/>
    <p:sldId id="510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Steps Needed For </a:t>
            </a:r>
            <a:r>
              <a:rPr lang="en-US" sz="3200" b="1" dirty="0" err="1" smtClean="0">
                <a:latin typeface="Corbel" pitchFamily="34" charset="0"/>
              </a:rPr>
              <a:t>Templating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Amongst</a:t>
            </a:r>
            <a:r>
              <a:rPr lang="en-US" sz="2400" dirty="0" smtClean="0">
                <a:latin typeface="Corbel" pitchFamily="34" charset="0"/>
              </a:rPr>
              <a:t> these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11 steps </a:t>
            </a:r>
            <a:r>
              <a:rPr lang="en-US" sz="2400" dirty="0" smtClean="0"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step-1</a:t>
            </a:r>
            <a:r>
              <a:rPr lang="en-US" sz="2400" dirty="0" smtClean="0"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step-2</a:t>
            </a:r>
            <a:r>
              <a:rPr lang="en-US" sz="2400" dirty="0" smtClean="0">
                <a:latin typeface="Corbel" pitchFamily="34" charset="0"/>
              </a:rPr>
              <a:t>,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step-3</a:t>
            </a:r>
            <a:r>
              <a:rPr lang="en-US" sz="2400" dirty="0" smtClean="0"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step-4</a:t>
            </a:r>
            <a:r>
              <a:rPr lang="en-US" sz="2400" dirty="0" smtClean="0">
                <a:latin typeface="Corbel" pitchFamily="34" charset="0"/>
              </a:rPr>
              <a:t>,           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step 9</a:t>
            </a:r>
            <a:r>
              <a:rPr lang="en-US" sz="2400" dirty="0" smtClean="0">
                <a:latin typeface="Corbel" pitchFamily="34" charset="0"/>
              </a:rPr>
              <a:t>,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step-10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step-11 </a:t>
            </a:r>
            <a:r>
              <a:rPr lang="en-US" sz="2400" dirty="0" smtClean="0">
                <a:latin typeface="Corbel" pitchFamily="34" charset="0"/>
              </a:rPr>
              <a:t>will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remain</a:t>
            </a:r>
            <a:r>
              <a:rPr lang="en-US" sz="2400" dirty="0" smtClean="0">
                <a:latin typeface="Corbel" pitchFamily="34" charset="0"/>
              </a:rPr>
              <a:t> as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before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So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we will focus </a:t>
            </a:r>
            <a:r>
              <a:rPr lang="en-US" sz="2400" dirty="0" smtClean="0">
                <a:latin typeface="Corbel" pitchFamily="34" charset="0"/>
              </a:rPr>
              <a:t>only on steps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5</a:t>
            </a:r>
            <a:r>
              <a:rPr lang="en-US" sz="2400" b="1" dirty="0" smtClean="0">
                <a:latin typeface="Corbel" pitchFamily="34" charset="0"/>
              </a:rPr>
              <a:t>,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6</a:t>
            </a:r>
            <a:r>
              <a:rPr lang="en-US" sz="2400" b="1" dirty="0" smtClean="0">
                <a:latin typeface="Corbel" pitchFamily="34" charset="0"/>
              </a:rPr>
              <a:t> ,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7 </a:t>
            </a:r>
            <a:r>
              <a:rPr lang="en-US" sz="2400" dirty="0" smtClean="0">
                <a:latin typeface="Corbel" pitchFamily="34" charset="0"/>
              </a:rPr>
              <a:t>and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8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 marL="457200" indent="-457200">
              <a:buAutoNum type="arabicPeriod"/>
            </a:pPr>
            <a:endParaRPr lang="en-US" sz="2400" b="1" dirty="0" smtClean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Template Directory Structure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There are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two ways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organize</a:t>
            </a:r>
            <a:r>
              <a:rPr lang="en-IN" sz="2400" dirty="0" smtClean="0">
                <a:latin typeface="Corbel" pitchFamily="34" charset="0"/>
              </a:rPr>
              <a:t> our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template structure </a:t>
            </a:r>
            <a:r>
              <a:rPr lang="en-IN" sz="2400" dirty="0" smtClean="0">
                <a:latin typeface="Corbel" pitchFamily="34" charset="0"/>
              </a:rPr>
              <a:t>in our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project:</a:t>
            </a:r>
            <a:endParaRPr lang="en-IN" sz="2400" dirty="0" smtClean="0">
              <a:latin typeface="Corbel" pitchFamily="34" charset="0"/>
            </a:endParaRPr>
          </a:p>
          <a:p>
            <a:endParaRPr lang="en-IN" sz="2400" dirty="0" smtClean="0"/>
          </a:p>
          <a:p>
            <a:pPr lvl="1"/>
            <a:endParaRPr lang="en-IN" sz="1900" dirty="0" smtClean="0"/>
          </a:p>
          <a:p>
            <a:pPr lvl="1"/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Keeping</a:t>
            </a:r>
            <a:r>
              <a:rPr lang="en-IN" dirty="0" smtClean="0">
                <a:latin typeface="Corbel" pitchFamily="34" charset="0"/>
              </a:rPr>
              <a:t> 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template files </a:t>
            </a:r>
            <a:r>
              <a:rPr lang="en-IN" dirty="0" smtClean="0">
                <a:latin typeface="Corbel" pitchFamily="34" charset="0"/>
              </a:rPr>
              <a:t>of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all apps </a:t>
            </a:r>
            <a:r>
              <a:rPr lang="en-IN" dirty="0" smtClean="0">
                <a:latin typeface="Corbel" pitchFamily="34" charset="0"/>
              </a:rPr>
              <a:t>in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one folder</a:t>
            </a:r>
          </a:p>
          <a:p>
            <a:pPr lvl="1"/>
            <a:endParaRPr lang="en-US" dirty="0" smtClean="0"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Creating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separate folders </a:t>
            </a:r>
            <a:r>
              <a:rPr lang="en-IN" dirty="0" smtClean="0">
                <a:latin typeface="Corbel" pitchFamily="34" charset="0"/>
              </a:rPr>
              <a:t>for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every app</a:t>
            </a:r>
            <a:r>
              <a:rPr lang="en-IN" dirty="0" smtClean="0">
                <a:latin typeface="Corbel" pitchFamily="34" charset="0"/>
              </a:rPr>
              <a:t> </a:t>
            </a:r>
          </a:p>
          <a:p>
            <a:pPr lvl="1"/>
            <a:endParaRPr lang="en-IN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Template Directory Structure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This is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simplest way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creating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storing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template files </a:t>
            </a:r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all the apps </a:t>
            </a:r>
            <a:r>
              <a:rPr lang="en-IN" sz="2400" dirty="0" smtClean="0">
                <a:latin typeface="Corbel" pitchFamily="34" charset="0"/>
              </a:rPr>
              <a:t>of a 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project 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In this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approach</a:t>
            </a:r>
            <a:r>
              <a:rPr lang="en-US" sz="2400" dirty="0" smtClean="0">
                <a:latin typeface="Corbel" pitchFamily="34" charset="0"/>
              </a:rPr>
              <a:t> we go to the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project </a:t>
            </a:r>
            <a:r>
              <a:rPr lang="en-US" sz="2400" dirty="0" smtClean="0">
                <a:latin typeface="Corbel" pitchFamily="34" charset="0"/>
              </a:rPr>
              <a:t>folder , which is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outer folder </a:t>
            </a:r>
            <a:r>
              <a:rPr lang="en-US" sz="2400" dirty="0" smtClean="0">
                <a:latin typeface="Corbel" pitchFamily="34" charset="0"/>
              </a:rPr>
              <a:t>and in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that folder </a:t>
            </a:r>
            <a:r>
              <a:rPr lang="en-US" sz="2400" dirty="0" smtClean="0">
                <a:latin typeface="Corbel" pitchFamily="34" charset="0"/>
              </a:rPr>
              <a:t>we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create another folder </a:t>
            </a:r>
            <a:r>
              <a:rPr lang="en-US" sz="2400" dirty="0" smtClean="0">
                <a:latin typeface="Corbel" pitchFamily="34" charset="0"/>
              </a:rPr>
              <a:t>called </a:t>
            </a: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templates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Within the </a:t>
            </a: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templates</a:t>
            </a:r>
            <a:r>
              <a:rPr lang="en-US" sz="2400" dirty="0" smtClean="0">
                <a:latin typeface="Corbel" pitchFamily="34" charset="0"/>
              </a:rPr>
              <a:t> folder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we create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.html </a:t>
            </a:r>
            <a:r>
              <a:rPr lang="en-US" sz="2400" dirty="0" smtClean="0">
                <a:latin typeface="Corbel" pitchFamily="34" charset="0"/>
              </a:rPr>
              <a:t>file </a:t>
            </a:r>
            <a:endParaRPr lang="en-IN" sz="19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Template Directory Structure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>
                <a:latin typeface="Corbel" pitchFamily="34" charset="0"/>
              </a:rPr>
              <a:t>├── </a:t>
            </a:r>
            <a:r>
              <a:rPr lang="en-IN" sz="1600" b="1" dirty="0" err="1" smtClean="0">
                <a:solidFill>
                  <a:srgbClr val="C00000"/>
                </a:solidFill>
                <a:latin typeface="Corbel" pitchFamily="34" charset="0"/>
              </a:rPr>
              <a:t>example_project</a:t>
            </a:r>
            <a:endParaRPr lang="en-IN" sz="16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dirty="0" smtClean="0">
                <a:latin typeface="Corbel" pitchFamily="34" charset="0"/>
              </a:rPr>
              <a:t>		</a:t>
            </a:r>
            <a:r>
              <a:rPr lang="en-IN" sz="1600" dirty="0" smtClean="0">
                <a:solidFill>
                  <a:srgbClr val="002060"/>
                </a:solidFill>
                <a:latin typeface="Corbel" pitchFamily="34" charset="0"/>
              </a:rPr>
              <a:t>├── </a:t>
            </a:r>
            <a:r>
              <a:rPr lang="en-IN" sz="1600" b="1" dirty="0" err="1" smtClean="0">
                <a:solidFill>
                  <a:srgbClr val="002060"/>
                </a:solidFill>
                <a:latin typeface="Corbel" pitchFamily="34" charset="0"/>
              </a:rPr>
              <a:t>example_project</a:t>
            </a:r>
            <a:endParaRPr lang="en-IN" sz="16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dirty="0" smtClean="0">
                <a:latin typeface="Corbel" pitchFamily="34" charset="0"/>
              </a:rPr>
              <a:t>			</a:t>
            </a: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  </a:t>
            </a:r>
            <a:r>
              <a:rPr lang="en-IN" sz="1600" dirty="0" smtClean="0">
                <a:latin typeface="Corbel" pitchFamily="34" charset="0"/>
              </a:rPr>
              <a:t> </a:t>
            </a: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├── __</a:t>
            </a:r>
            <a:r>
              <a:rPr lang="en-IN" sz="1600" b="1" dirty="0" err="1" smtClean="0">
                <a:solidFill>
                  <a:srgbClr val="7030A0"/>
                </a:solidFill>
                <a:latin typeface="Corbel" pitchFamily="34" charset="0"/>
              </a:rPr>
              <a:t>init__.py</a:t>
            </a:r>
            <a:endParaRPr lang="en-IN" sz="16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			   ├── settings.py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			   ├── urls.py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			   └── wsgi.py</a:t>
            </a:r>
          </a:p>
          <a:p>
            <a:pPr>
              <a:buNone/>
            </a:pPr>
            <a:r>
              <a:rPr lang="en-IN" sz="1600" dirty="0" smtClean="0">
                <a:latin typeface="Corbel" pitchFamily="34" charset="0"/>
              </a:rPr>
              <a:t>		</a:t>
            </a:r>
            <a:r>
              <a:rPr lang="en-IN" sz="1600" dirty="0" smtClean="0">
                <a:solidFill>
                  <a:srgbClr val="002060"/>
                </a:solidFill>
                <a:latin typeface="Corbel" pitchFamily="34" charset="0"/>
              </a:rPr>
              <a:t>└── </a:t>
            </a: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pages</a:t>
            </a:r>
          </a:p>
          <a:p>
            <a:pPr>
              <a:buNone/>
            </a:pPr>
            <a:r>
              <a:rPr lang="en-IN" sz="1600" dirty="0" smtClean="0">
                <a:latin typeface="Corbel" pitchFamily="34" charset="0"/>
              </a:rPr>
              <a:t>			</a:t>
            </a: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      ├── __</a:t>
            </a:r>
            <a:r>
              <a:rPr lang="en-IN" sz="1600" b="1" dirty="0" err="1" smtClean="0">
                <a:solidFill>
                  <a:srgbClr val="7030A0"/>
                </a:solidFill>
                <a:latin typeface="Corbel" pitchFamily="34" charset="0"/>
              </a:rPr>
              <a:t>init__.py</a:t>
            </a:r>
            <a:endParaRPr lang="en-IN" sz="16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			      ├── admin.py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			      ├── apps.py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			      ├── models.py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			      ├── tests.py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			      └── views.py</a:t>
            </a:r>
          </a:p>
          <a:p>
            <a:pPr>
              <a:buNone/>
            </a:pPr>
            <a:r>
              <a:rPr lang="en-IN" sz="1600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		</a:t>
            </a:r>
            <a:r>
              <a:rPr lang="en-IN" sz="1600" dirty="0" smtClean="0">
                <a:solidFill>
                  <a:srgbClr val="002060"/>
                </a:solidFill>
                <a:latin typeface="Corbel" pitchFamily="34" charset="0"/>
              </a:rPr>
              <a:t>├── </a:t>
            </a:r>
            <a:r>
              <a:rPr lang="en-IN" sz="1600" b="1" dirty="0" smtClean="0">
                <a:solidFill>
                  <a:srgbClr val="002060"/>
                </a:solidFill>
                <a:latin typeface="Corbel" pitchFamily="34" charset="0"/>
              </a:rPr>
              <a:t>templates</a:t>
            </a:r>
          </a:p>
          <a:p>
            <a:pPr>
              <a:buNone/>
            </a:pPr>
            <a:r>
              <a:rPr lang="en-IN" sz="1600" dirty="0" smtClean="0">
                <a:latin typeface="Corbel" pitchFamily="34" charset="0"/>
              </a:rPr>
              <a:t>         		</a:t>
            </a:r>
            <a:r>
              <a:rPr lang="en-IN" sz="16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├── </a:t>
            </a:r>
            <a:r>
              <a:rPr lang="en-IN" sz="1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home.html</a:t>
            </a:r>
          </a:p>
          <a:p>
            <a:pPr>
              <a:buNone/>
            </a:pPr>
            <a:r>
              <a:rPr lang="en-IN" sz="1600" dirty="0" smtClean="0">
                <a:latin typeface="Corbel" pitchFamily="34" charset="0"/>
              </a:rPr>
              <a:t>		└── </a:t>
            </a:r>
            <a:r>
              <a:rPr lang="en-IN" sz="1600" b="1" dirty="0" smtClean="0">
                <a:solidFill>
                  <a:srgbClr val="7030A0"/>
                </a:solidFill>
                <a:latin typeface="Corbel" pitchFamily="34" charset="0"/>
              </a:rPr>
              <a:t>manage.py</a:t>
            </a:r>
            <a:endParaRPr lang="en-IN" sz="16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Configuring </a:t>
            </a:r>
            <a:r>
              <a:rPr lang="en-US" sz="3200" b="1" smtClean="0">
                <a:latin typeface="Corbel" pitchFamily="34" charset="0"/>
              </a:rPr>
              <a:t>Settings File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However</a:t>
            </a:r>
            <a:r>
              <a:rPr lang="en-US" sz="2400" dirty="0" smtClean="0">
                <a:latin typeface="Corbel" pitchFamily="34" charset="0"/>
              </a:rPr>
              <a:t> when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we do this </a:t>
            </a:r>
            <a:r>
              <a:rPr lang="en-US" sz="2400" dirty="0" smtClean="0">
                <a:latin typeface="Corbel" pitchFamily="34" charset="0"/>
              </a:rPr>
              <a:t>, we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must inform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 smtClean="0">
                <a:latin typeface="Corbel" pitchFamily="34" charset="0"/>
              </a:rPr>
              <a:t> about this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templates</a:t>
            </a:r>
            <a:r>
              <a:rPr lang="en-US" sz="2400" dirty="0" smtClean="0">
                <a:latin typeface="Corbel" pitchFamily="34" charset="0"/>
              </a:rPr>
              <a:t> directory.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This is done as follows: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Open</a:t>
            </a:r>
            <a:r>
              <a:rPr lang="en-US" dirty="0" smtClean="0">
                <a:latin typeface="Corbel" pitchFamily="34" charset="0"/>
              </a:rPr>
              <a:t> the file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settings.py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Create a variable </a:t>
            </a:r>
            <a:r>
              <a:rPr lang="en-US" dirty="0" smtClean="0">
                <a:latin typeface="Corbel" pitchFamily="34" charset="0"/>
              </a:rPr>
              <a:t>for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storing path </a:t>
            </a:r>
            <a:r>
              <a:rPr lang="en-US" dirty="0" smtClean="0">
                <a:latin typeface="Corbel" pitchFamily="34" charset="0"/>
              </a:rPr>
              <a:t>to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templates</a:t>
            </a:r>
            <a:r>
              <a:rPr lang="en-US" dirty="0" smtClean="0">
                <a:latin typeface="Corbel" pitchFamily="34" charset="0"/>
              </a:rPr>
              <a:t> folder</a:t>
            </a:r>
            <a:endParaRPr lang="en-US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U</a:t>
            </a:r>
            <a:r>
              <a:rPr lang="en-IN" b="1" dirty="0" err="1" smtClean="0">
                <a:solidFill>
                  <a:srgbClr val="002060"/>
                </a:solidFill>
                <a:latin typeface="Corbel" pitchFamily="34" charset="0"/>
              </a:rPr>
              <a:t>pdate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dirty="0" smtClean="0">
                <a:latin typeface="Corbel" pitchFamily="34" charset="0"/>
              </a:rPr>
              <a:t>the 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'DIRS'</a:t>
            </a:r>
            <a:r>
              <a:rPr lang="en-IN" dirty="0" smtClean="0">
                <a:latin typeface="Corbel" pitchFamily="34" charset="0"/>
              </a:rPr>
              <a:t> </a:t>
            </a:r>
            <a:r>
              <a:rPr lang="en-IN" dirty="0" err="1" smtClean="0">
                <a:latin typeface="Corbel" pitchFamily="34" charset="0"/>
              </a:rPr>
              <a:t>config</a:t>
            </a:r>
            <a:r>
              <a:rPr lang="en-IN" dirty="0" smtClean="0">
                <a:latin typeface="Corbel" pitchFamily="34" charset="0"/>
              </a:rPr>
              <a:t> under 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IN" dirty="0" smtClean="0">
                <a:latin typeface="Corbel" pitchFamily="34" charset="0"/>
              </a:rPr>
              <a:t> as follows: </a:t>
            </a:r>
          </a:p>
          <a:p>
            <a:pPr lvl="1">
              <a:buNone/>
            </a:pPr>
            <a:r>
              <a:rPr lang="en-IN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# settings.py 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TEMPLATES_DIR=</a:t>
            </a:r>
            <a:r>
              <a:rPr lang="en-IN" b="1" dirty="0" err="1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os.path.join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(BASE_DIR, 'templates')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TEMPLATES = [ 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	{ ... 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		'DIRS': [</a:t>
            </a:r>
            <a:r>
              <a:rPr lang="en-IN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TEMPLATES_DIR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], 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	... }, 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]</a:t>
            </a:r>
          </a:p>
          <a:p>
            <a:pPr lvl="1">
              <a:buNone/>
            </a:pPr>
            <a:endParaRPr lang="en-IN" sz="2400" b="1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Code Explained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TEMPLATES_DIR=</a:t>
            </a:r>
            <a:r>
              <a:rPr lang="en-IN" sz="2000" b="1" dirty="0" err="1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os.path.join</a:t>
            </a: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(BASE_DIR, 'templates')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TEMPLATES = [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	{ ...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		'DIRS': [</a:t>
            </a: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TEMPLATES_DIR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],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	... },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]</a:t>
            </a:r>
          </a:p>
          <a:p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IN" sz="2000" dirty="0" smtClean="0">
                <a:latin typeface="Corbel" pitchFamily="34" charset="0"/>
              </a:rPr>
              <a:t> is a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list</a:t>
            </a:r>
            <a:r>
              <a:rPr lang="en-IN" sz="2000" dirty="0" smtClean="0">
                <a:latin typeface="Corbel" pitchFamily="34" charset="0"/>
              </a:rPr>
              <a:t> which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contains information </a:t>
            </a:r>
            <a:r>
              <a:rPr lang="en-IN" sz="2000" dirty="0" smtClean="0">
                <a:latin typeface="Corbel" pitchFamily="34" charset="0"/>
              </a:rPr>
              <a:t>about the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templates</a:t>
            </a:r>
            <a:r>
              <a:rPr lang="en-IN" sz="2000" dirty="0" smtClean="0">
                <a:latin typeface="Corbel" pitchFamily="34" charset="0"/>
              </a:rPr>
              <a:t> used by this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project</a:t>
            </a:r>
            <a:r>
              <a:rPr lang="en-IN" sz="2000" dirty="0" smtClean="0">
                <a:latin typeface="Corbel" pitchFamily="34" charset="0"/>
              </a:rPr>
              <a:t>.</a:t>
            </a:r>
          </a:p>
          <a:p>
            <a:endParaRPr lang="en-US" sz="2000" dirty="0" smtClean="0">
              <a:latin typeface="Corbel" pitchFamily="34" charset="0"/>
            </a:endParaRPr>
          </a:p>
          <a:p>
            <a:r>
              <a:rPr lang="en-US" sz="2000" dirty="0" smtClean="0">
                <a:latin typeface="Corbel" pitchFamily="34" charset="0"/>
              </a:rPr>
              <a:t>Within the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US" sz="2000" dirty="0" smtClean="0">
                <a:latin typeface="Corbel" pitchFamily="34" charset="0"/>
              </a:rPr>
              <a:t>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list</a:t>
            </a:r>
            <a:r>
              <a:rPr lang="en-US" sz="2000" dirty="0" smtClean="0">
                <a:latin typeface="Corbel" pitchFamily="34" charset="0"/>
              </a:rPr>
              <a:t> , we have a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dictionary</a:t>
            </a:r>
            <a:r>
              <a:rPr lang="en-US" sz="2000" dirty="0" smtClean="0">
                <a:latin typeface="Corbel" pitchFamily="34" charset="0"/>
              </a:rPr>
              <a:t> with a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key</a:t>
            </a:r>
            <a:r>
              <a:rPr lang="en-US" sz="2000" dirty="0" smtClean="0">
                <a:latin typeface="Corbel" pitchFamily="34" charset="0"/>
              </a:rPr>
              <a:t> called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DIR</a:t>
            </a:r>
            <a:r>
              <a:rPr lang="en-US" sz="2000" dirty="0" smtClean="0">
                <a:latin typeface="Corbel" pitchFamily="34" charset="0"/>
              </a:rPr>
              <a:t>.</a:t>
            </a:r>
          </a:p>
          <a:p>
            <a:endParaRPr lang="en-US" sz="2000" dirty="0" smtClean="0">
              <a:latin typeface="Corbel" pitchFamily="34" charset="0"/>
            </a:endParaRPr>
          </a:p>
          <a:p>
            <a:r>
              <a:rPr lang="en-US" sz="2000" dirty="0" smtClean="0">
                <a:latin typeface="Corbel" pitchFamily="34" charset="0"/>
              </a:rPr>
              <a:t>The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value</a:t>
            </a:r>
            <a:r>
              <a:rPr lang="en-US" sz="2000" dirty="0" smtClean="0">
                <a:latin typeface="Corbel" pitchFamily="34" charset="0"/>
              </a:rPr>
              <a:t> for this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key</a:t>
            </a:r>
            <a:r>
              <a:rPr lang="en-US" sz="2000" dirty="0" smtClean="0">
                <a:latin typeface="Corbel" pitchFamily="34" charset="0"/>
              </a:rPr>
              <a:t> should be the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name </a:t>
            </a:r>
            <a:r>
              <a:rPr lang="en-US" sz="2000" dirty="0" smtClean="0">
                <a:latin typeface="Corbel" pitchFamily="34" charset="0"/>
              </a:rPr>
              <a:t>and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 path </a:t>
            </a:r>
            <a:r>
              <a:rPr lang="en-US" sz="2000" dirty="0" smtClean="0">
                <a:latin typeface="Corbel" pitchFamily="34" charset="0"/>
              </a:rPr>
              <a:t>of the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templates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 </a:t>
            </a:r>
            <a:r>
              <a:rPr lang="en-US" sz="2000" dirty="0" smtClean="0">
                <a:latin typeface="Corbel" pitchFamily="34" charset="0"/>
              </a:rPr>
              <a:t>directory.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Code Explained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TEMPLATES_DIR=</a:t>
            </a:r>
            <a:r>
              <a:rPr lang="en-IN" sz="2000" b="1" dirty="0" err="1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os.path.join</a:t>
            </a: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(BASE_DIR, 'templates')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TEMPLATES = [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	{ ...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		'DIRS': [</a:t>
            </a: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TEMPLATES_DIR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],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	... },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]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BASE_DIR</a:t>
            </a:r>
            <a:r>
              <a:rPr lang="en-US" sz="2200" dirty="0" smtClean="0">
                <a:latin typeface="Corbel" pitchFamily="34" charset="0"/>
              </a:rPr>
              <a:t> is a </a:t>
            </a:r>
            <a:r>
              <a:rPr lang="en-US" sz="22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variable</a:t>
            </a:r>
            <a:r>
              <a:rPr lang="en-US" sz="2200" dirty="0" smtClean="0">
                <a:latin typeface="Corbel" pitchFamily="34" charset="0"/>
              </a:rPr>
              <a:t> </a:t>
            </a:r>
            <a:r>
              <a:rPr lang="en-US" sz="2200" b="1" dirty="0" smtClean="0">
                <a:solidFill>
                  <a:schemeClr val="accent1"/>
                </a:solidFill>
                <a:latin typeface="Corbel" pitchFamily="34" charset="0"/>
              </a:rPr>
              <a:t>pre-initialized</a:t>
            </a:r>
            <a:r>
              <a:rPr lang="en-US" sz="2200" dirty="0" smtClean="0">
                <a:latin typeface="Corbel" pitchFamily="34" charset="0"/>
              </a:rPr>
              <a:t> with the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path</a:t>
            </a:r>
            <a:r>
              <a:rPr lang="en-US" sz="2200" dirty="0" smtClean="0">
                <a:latin typeface="Corbel" pitchFamily="34" charset="0"/>
              </a:rPr>
              <a:t> to the </a:t>
            </a:r>
            <a:r>
              <a:rPr lang="en-US" sz="2200" b="1" dirty="0" smtClean="0">
                <a:solidFill>
                  <a:srgbClr val="002060"/>
                </a:solidFill>
                <a:latin typeface="Corbel" pitchFamily="34" charset="0"/>
              </a:rPr>
              <a:t>project’s directory</a:t>
            </a:r>
            <a:r>
              <a:rPr lang="en-US" sz="2200" dirty="0" smtClean="0">
                <a:latin typeface="Corbel" pitchFamily="34" charset="0"/>
              </a:rPr>
              <a:t>. We can view it’s definition at the top of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settings.py</a:t>
            </a:r>
            <a:r>
              <a:rPr lang="en-US" sz="2200" dirty="0" smtClean="0">
                <a:latin typeface="Corbel" pitchFamily="34" charset="0"/>
              </a:rPr>
              <a:t> file as follows:</a:t>
            </a:r>
          </a:p>
          <a:p>
            <a:pPr lvl="1"/>
            <a:endParaRPr lang="en-IN" sz="1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IN" sz="1400" b="1" dirty="0" smtClean="0">
                <a:solidFill>
                  <a:srgbClr val="002060"/>
                </a:solidFill>
                <a:latin typeface="Corbel" pitchFamily="34" charset="0"/>
              </a:rPr>
              <a:t>BASE_DIR = </a:t>
            </a:r>
            <a:r>
              <a:rPr lang="en-IN" sz="1400" b="1" dirty="0" err="1" smtClean="0">
                <a:solidFill>
                  <a:srgbClr val="002060"/>
                </a:solidFill>
                <a:latin typeface="Corbel" pitchFamily="34" charset="0"/>
              </a:rPr>
              <a:t>os.path.dirname</a:t>
            </a:r>
            <a:r>
              <a:rPr lang="en-IN" sz="1400" b="1" dirty="0" smtClean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1400" b="1" dirty="0" err="1" smtClean="0">
                <a:solidFill>
                  <a:srgbClr val="002060"/>
                </a:solidFill>
                <a:latin typeface="Corbel" pitchFamily="34" charset="0"/>
              </a:rPr>
              <a:t>os.path.dirname</a:t>
            </a:r>
            <a:r>
              <a:rPr lang="en-IN" sz="1400" b="1" dirty="0" smtClean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1400" b="1" dirty="0" err="1" smtClean="0">
                <a:solidFill>
                  <a:srgbClr val="002060"/>
                </a:solidFill>
                <a:latin typeface="Corbel" pitchFamily="34" charset="0"/>
              </a:rPr>
              <a:t>os.path.abspath</a:t>
            </a:r>
            <a:r>
              <a:rPr lang="en-IN" sz="1400" b="1" dirty="0" smtClean="0">
                <a:solidFill>
                  <a:srgbClr val="002060"/>
                </a:solidFill>
                <a:latin typeface="Corbel" pitchFamily="34" charset="0"/>
              </a:rPr>
              <a:t>(__file__)))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join()</a:t>
            </a:r>
            <a:r>
              <a:rPr lang="en-US" sz="2200" dirty="0" smtClean="0">
                <a:latin typeface="Corbel" pitchFamily="34" charset="0"/>
              </a:rPr>
              <a:t> is a function in </a:t>
            </a:r>
            <a:r>
              <a:rPr lang="en-US" sz="2200" b="1" dirty="0" err="1" smtClean="0">
                <a:solidFill>
                  <a:srgbClr val="C00000"/>
                </a:solidFill>
                <a:latin typeface="Corbel" pitchFamily="34" charset="0"/>
              </a:rPr>
              <a:t>os.path</a:t>
            </a:r>
            <a:r>
              <a:rPr lang="en-US" sz="2200" dirty="0" smtClean="0">
                <a:latin typeface="Corbel" pitchFamily="34" charset="0"/>
              </a:rPr>
              <a:t> module which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accepts 2 arguments </a:t>
            </a:r>
            <a:r>
              <a:rPr lang="en-US" sz="2200" dirty="0" smtClean="0">
                <a:latin typeface="Corbel" pitchFamily="34" charset="0"/>
              </a:rPr>
              <a:t>representing the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directory path </a:t>
            </a:r>
            <a:r>
              <a:rPr lang="en-US" sz="2200" dirty="0" smtClean="0">
                <a:latin typeface="Corbel" pitchFamily="34" charset="0"/>
              </a:rPr>
              <a:t>and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file name </a:t>
            </a:r>
            <a:r>
              <a:rPr lang="en-US" sz="2200" dirty="0" smtClean="0">
                <a:latin typeface="Corbel" pitchFamily="34" charset="0"/>
              </a:rPr>
              <a:t>and returns a </a:t>
            </a:r>
            <a:r>
              <a:rPr lang="en-US" sz="2200" b="1" dirty="0" smtClean="0">
                <a:solidFill>
                  <a:srgbClr val="002060"/>
                </a:solidFill>
                <a:latin typeface="Corbel" pitchFamily="34" charset="0"/>
              </a:rPr>
              <a:t>string </a:t>
            </a:r>
            <a:r>
              <a:rPr lang="en-US" sz="2200" dirty="0" smtClean="0">
                <a:latin typeface="Corbel" pitchFamily="34" charset="0"/>
              </a:rPr>
              <a:t>containing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the complete path </a:t>
            </a:r>
            <a:endParaRPr lang="en-IN" sz="2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Code Explained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TEMPLATES_DIR=</a:t>
            </a:r>
            <a:r>
              <a:rPr lang="en-IN" sz="2000" b="1" dirty="0" err="1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os.path.join</a:t>
            </a: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(BASE_DIR, 'templates')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TEMPLATES = [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	{ ...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		'DIRS': [</a:t>
            </a: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TEMPLATES_DIR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],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	... },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]</a:t>
            </a:r>
          </a:p>
          <a:p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TEMPLATES_DIR</a:t>
            </a:r>
            <a:r>
              <a:rPr lang="en-US" sz="2200" dirty="0" smtClean="0">
                <a:latin typeface="Corbel" pitchFamily="34" charset="0"/>
              </a:rPr>
              <a:t> is a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programmer defined variable </a:t>
            </a:r>
            <a:r>
              <a:rPr lang="en-US" sz="2200" dirty="0" smtClean="0">
                <a:latin typeface="Corbel" pitchFamily="34" charset="0"/>
              </a:rPr>
              <a:t>which </a:t>
            </a:r>
            <a:r>
              <a:rPr lang="en-US" sz="2200" b="1" dirty="0" smtClean="0">
                <a:solidFill>
                  <a:srgbClr val="00B050"/>
                </a:solidFill>
                <a:latin typeface="Corbel" pitchFamily="34" charset="0"/>
              </a:rPr>
              <a:t>contains </a:t>
            </a:r>
            <a:r>
              <a:rPr lang="en-US" sz="2200" dirty="0" smtClean="0">
                <a:latin typeface="Corbel" pitchFamily="34" charset="0"/>
              </a:rPr>
              <a:t>the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final path </a:t>
            </a:r>
            <a:r>
              <a:rPr lang="en-US" sz="2200" dirty="0" smtClean="0">
                <a:latin typeface="Corbel" pitchFamily="34" charset="0"/>
              </a:rPr>
              <a:t>to the </a:t>
            </a:r>
            <a:r>
              <a:rPr lang="en-US" sz="2200" b="1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templates</a:t>
            </a:r>
            <a:r>
              <a:rPr lang="en-US" sz="2200" dirty="0" smtClean="0">
                <a:latin typeface="Corbel" pitchFamily="34" charset="0"/>
              </a:rPr>
              <a:t> directory.</a:t>
            </a:r>
          </a:p>
          <a:p>
            <a:endParaRPr lang="en-US" sz="22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200" dirty="0" smtClean="0">
                <a:latin typeface="Corbel" pitchFamily="34" charset="0"/>
              </a:rPr>
              <a:t>Its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not necessary </a:t>
            </a:r>
            <a:r>
              <a:rPr lang="en-US" sz="2200" dirty="0" smtClean="0">
                <a:latin typeface="Corbel" pitchFamily="34" charset="0"/>
              </a:rPr>
              <a:t>that </a:t>
            </a:r>
            <a:r>
              <a:rPr lang="en-US" sz="2200" b="1" dirty="0" smtClean="0">
                <a:solidFill>
                  <a:srgbClr val="002060"/>
                </a:solidFill>
                <a:latin typeface="Corbel" pitchFamily="34" charset="0"/>
              </a:rPr>
              <a:t>this variable </a:t>
            </a:r>
            <a:r>
              <a:rPr lang="en-US" sz="2200" dirty="0" smtClean="0">
                <a:latin typeface="Corbel" pitchFamily="34" charset="0"/>
              </a:rPr>
              <a:t>should have the name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TEMPLATES_DIR</a:t>
            </a:r>
            <a:r>
              <a:rPr lang="en-US" sz="2200" dirty="0" smtClean="0">
                <a:latin typeface="Corbel" pitchFamily="34" charset="0"/>
              </a:rPr>
              <a:t> , we can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give any name</a:t>
            </a:r>
            <a:r>
              <a:rPr lang="en-US" sz="2200" dirty="0" smtClean="0">
                <a:latin typeface="Corbel" pitchFamily="34" charset="0"/>
              </a:rPr>
              <a:t> to it.</a:t>
            </a:r>
            <a:endParaRPr lang="en-IN" sz="22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latin typeface="Corbel" pitchFamily="34" charset="0"/>
              </a:rPr>
              <a:t>Step 1-Activating </a:t>
            </a:r>
            <a:r>
              <a:rPr lang="en-US" sz="2400" b="1" dirty="0" err="1" smtClean="0">
                <a:latin typeface="Corbel" pitchFamily="34" charset="0"/>
              </a:rPr>
              <a:t>Django</a:t>
            </a:r>
            <a:r>
              <a:rPr lang="en-US" sz="2400" b="1" dirty="0" smtClean="0">
                <a:latin typeface="Corbel" pitchFamily="34" charset="0"/>
              </a:rPr>
              <a:t> Environment</a:t>
            </a:r>
            <a:br>
              <a:rPr lang="en-US" sz="2400" b="1" dirty="0" smtClean="0">
                <a:latin typeface="Corbel" pitchFamily="34" charset="0"/>
              </a:rPr>
            </a:br>
            <a:r>
              <a:rPr lang="en-US" sz="2400" b="1" dirty="0" smtClean="0">
                <a:latin typeface="Corbel" pitchFamily="34" charset="0"/>
              </a:rPr>
              <a:t>In VS Code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Before</a:t>
            </a:r>
            <a:r>
              <a:rPr lang="en-US" sz="2400" dirty="0" smtClean="0">
                <a:latin typeface="Corbel" pitchFamily="34" charset="0"/>
              </a:rPr>
              <a:t> writing our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template based app </a:t>
            </a:r>
            <a:r>
              <a:rPr lang="en-US" sz="2400" dirty="0" smtClean="0">
                <a:latin typeface="Corbel" pitchFamily="34" charset="0"/>
              </a:rPr>
              <a:t>, we must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as usual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activate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virtual environment </a:t>
            </a:r>
            <a:r>
              <a:rPr lang="en-US" sz="2400" dirty="0" smtClean="0">
                <a:latin typeface="Corbel" pitchFamily="34" charset="0"/>
              </a:rPr>
              <a:t>for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our project folder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VS Code.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dirty="0" smtClean="0">
                <a:latin typeface="Corbel" pitchFamily="34" charset="0"/>
              </a:rPr>
              <a:t>To do this , follow the steps given below: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lvl="1" fontAlgn="base"/>
            <a:r>
              <a:rPr lang="en-US" dirty="0" smtClean="0">
                <a:latin typeface="Corbel" pitchFamily="34" charset="0"/>
              </a:rPr>
              <a:t>Launch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VS Code </a:t>
            </a:r>
            <a:r>
              <a:rPr lang="en-US" dirty="0" smtClean="0">
                <a:latin typeface="Corbel" pitchFamily="34" charset="0"/>
              </a:rPr>
              <a:t>and open the project folder </a:t>
            </a:r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myvsdjangoproject</a:t>
            </a:r>
            <a:endParaRPr lang="en-IN" dirty="0" smtClean="0">
              <a:latin typeface="Corbel" pitchFamily="34" charset="0"/>
            </a:endParaRPr>
          </a:p>
          <a:p>
            <a:pPr lvl="1" fontAlgn="base"/>
            <a:endParaRPr lang="en-IN" dirty="0" smtClean="0">
              <a:latin typeface="Corbel" pitchFamily="34" charset="0"/>
            </a:endParaRPr>
          </a:p>
          <a:p>
            <a:pPr lvl="1" fontAlgn="base"/>
            <a:endParaRPr lang="en-IN" dirty="0" smtClean="0">
              <a:latin typeface="Corbel" pitchFamily="34" charset="0"/>
            </a:endParaRPr>
          </a:p>
          <a:p>
            <a:pPr lvl="1" fontAlgn="base"/>
            <a:r>
              <a:rPr lang="en-IN" dirty="0" smtClean="0">
                <a:latin typeface="Corbel" pitchFamily="34" charset="0"/>
              </a:rPr>
              <a:t>In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VS Code</a:t>
            </a:r>
            <a:r>
              <a:rPr lang="en-IN" dirty="0" smtClean="0">
                <a:latin typeface="Corbel" pitchFamily="34" charset="0"/>
              </a:rPr>
              <a:t>, open the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Command Palette </a:t>
            </a:r>
            <a:r>
              <a:rPr lang="en-IN" dirty="0" smtClean="0">
                <a:latin typeface="Corbel" pitchFamily="34" charset="0"/>
              </a:rPr>
              <a:t>(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View</a:t>
            </a:r>
            <a:r>
              <a:rPr lang="en-IN" dirty="0" smtClean="0">
                <a:latin typeface="Corbel" pitchFamily="34" charset="0"/>
              </a:rPr>
              <a:t> &gt; 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Command Palette</a:t>
            </a:r>
            <a:r>
              <a:rPr lang="en-IN" dirty="0" smtClean="0">
                <a:latin typeface="Corbel" pitchFamily="34" charset="0"/>
              </a:rPr>
              <a:t> or (</a:t>
            </a:r>
            <a:r>
              <a:rPr lang="en-IN" b="1" dirty="0" err="1" smtClean="0">
                <a:solidFill>
                  <a:srgbClr val="00B050"/>
                </a:solidFill>
                <a:latin typeface="Corbel" pitchFamily="34" charset="0"/>
              </a:rPr>
              <a:t>Ctrl+Shift+P</a:t>
            </a:r>
            <a:r>
              <a:rPr lang="en-IN" dirty="0" smtClean="0">
                <a:latin typeface="Corbel" pitchFamily="34" charset="0"/>
              </a:rPr>
              <a:t>)). </a:t>
            </a:r>
          </a:p>
          <a:p>
            <a:pPr lvl="1" fontAlgn="base"/>
            <a:endParaRPr lang="en-IN" dirty="0" smtClean="0">
              <a:latin typeface="Corbel" pitchFamily="34" charset="0"/>
            </a:endParaRPr>
          </a:p>
          <a:p>
            <a:pPr lvl="1" fontAlgn="base"/>
            <a:r>
              <a:rPr lang="en-IN" dirty="0" smtClean="0">
                <a:latin typeface="Corbel" pitchFamily="34" charset="0"/>
              </a:rPr>
              <a:t>Then select the 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Python: Select Interpreter</a:t>
            </a:r>
            <a:r>
              <a:rPr lang="en-IN" dirty="0" smtClean="0">
                <a:latin typeface="Corbel" pitchFamily="34" charset="0"/>
              </a:rPr>
              <a:t> command:</a:t>
            </a:r>
            <a:endParaRPr lang="en-US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latin typeface="Corbel" pitchFamily="34" charset="0"/>
              </a:rPr>
              <a:t>Step 1-Activating </a:t>
            </a:r>
            <a:r>
              <a:rPr lang="en-US" sz="2400" b="1" dirty="0" err="1" smtClean="0">
                <a:latin typeface="Corbel" pitchFamily="34" charset="0"/>
              </a:rPr>
              <a:t>Django</a:t>
            </a:r>
            <a:r>
              <a:rPr lang="en-US" sz="2400" b="1" dirty="0" smtClean="0">
                <a:latin typeface="Corbel" pitchFamily="34" charset="0"/>
              </a:rPr>
              <a:t> Environment</a:t>
            </a:r>
            <a:br>
              <a:rPr lang="en-US" sz="2400" b="1" dirty="0" smtClean="0">
                <a:latin typeface="Corbel" pitchFamily="34" charset="0"/>
              </a:rPr>
            </a:br>
            <a:r>
              <a:rPr lang="en-US" sz="2400" b="1" dirty="0" smtClean="0">
                <a:latin typeface="Corbel" pitchFamily="34" charset="0"/>
              </a:rPr>
              <a:t>In VS Code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dirty="0" smtClean="0">
                <a:latin typeface="Corbel" pitchFamily="34" charset="0"/>
              </a:rPr>
              <a:t>The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command presents </a:t>
            </a:r>
            <a:r>
              <a:rPr lang="en-IN" dirty="0" smtClean="0">
                <a:latin typeface="Corbel" pitchFamily="34" charset="0"/>
              </a:rPr>
              <a:t>a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list of available interpreters </a:t>
            </a:r>
            <a:r>
              <a:rPr lang="en-IN" dirty="0" smtClean="0">
                <a:latin typeface="Corbel" pitchFamily="34" charset="0"/>
              </a:rPr>
              <a:t>that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VS Code</a:t>
            </a:r>
            <a:r>
              <a:rPr lang="en-IN" dirty="0" smtClean="0">
                <a:latin typeface="Corbel" pitchFamily="34" charset="0"/>
              </a:rPr>
              <a:t> can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locate automatically</a:t>
            </a:r>
            <a:r>
              <a:rPr lang="en-IN" dirty="0" smtClean="0">
                <a:latin typeface="Corbel" pitchFamily="34" charset="0"/>
              </a:rPr>
              <a:t>.</a:t>
            </a:r>
          </a:p>
          <a:p>
            <a:pPr lvl="1" fontAlgn="base"/>
            <a:endParaRPr lang="en-US" dirty="0" smtClean="0">
              <a:latin typeface="Corbel" pitchFamily="34" charset="0"/>
            </a:endParaRPr>
          </a:p>
          <a:p>
            <a:pPr lvl="1" fontAlgn="base"/>
            <a:endParaRPr lang="en-IN" dirty="0" smtClean="0">
              <a:latin typeface="Corbel" pitchFamily="34" charset="0"/>
            </a:endParaRPr>
          </a:p>
          <a:p>
            <a:pPr lvl="1" fontAlgn="base"/>
            <a:r>
              <a:rPr lang="en-IN" dirty="0" smtClean="0">
                <a:latin typeface="Corbel" pitchFamily="34" charset="0"/>
              </a:rPr>
              <a:t>Select the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virtual environment </a:t>
            </a:r>
            <a:r>
              <a:rPr lang="en-IN" dirty="0" smtClean="0">
                <a:latin typeface="Corbel" pitchFamily="34" charset="0"/>
              </a:rPr>
              <a:t>in our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project folder</a:t>
            </a:r>
            <a:r>
              <a:rPr lang="en-IN" dirty="0" smtClean="0">
                <a:latin typeface="Corbel" pitchFamily="34" charset="0"/>
              </a:rPr>
              <a:t>.</a:t>
            </a:r>
          </a:p>
          <a:p>
            <a:pPr lvl="1" fontAlgn="base"/>
            <a:endParaRPr lang="en-US" dirty="0" smtClean="0">
              <a:latin typeface="Corbel" pitchFamily="34" charset="0"/>
            </a:endParaRPr>
          </a:p>
          <a:p>
            <a:pPr lvl="1" fontAlgn="base"/>
            <a:endParaRPr lang="en-IN" dirty="0" smtClean="0">
              <a:latin typeface="Corbel" pitchFamily="34" charset="0"/>
            </a:endParaRPr>
          </a:p>
          <a:p>
            <a:pPr lvl="1" fontAlgn="base"/>
            <a:r>
              <a:rPr lang="en-IN" dirty="0" smtClean="0">
                <a:latin typeface="Corbel" pitchFamily="34" charset="0"/>
              </a:rPr>
              <a:t>Run 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Terminal: New Terminal</a:t>
            </a:r>
            <a:r>
              <a:rPr lang="en-IN" dirty="0" smtClean="0">
                <a:latin typeface="Corbel" pitchFamily="34" charset="0"/>
              </a:rPr>
              <a:t> (</a:t>
            </a:r>
            <a:r>
              <a:rPr lang="en-IN" dirty="0" err="1" smtClean="0">
                <a:latin typeface="Corbel" pitchFamily="34" charset="0"/>
              </a:rPr>
              <a:t>Ctrl+Shift</a:t>
            </a:r>
            <a:r>
              <a:rPr lang="en-IN" dirty="0" smtClean="0">
                <a:latin typeface="Corbel" pitchFamily="34" charset="0"/>
              </a:rPr>
              <a:t>+`) from the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Command Palette</a:t>
            </a:r>
            <a:r>
              <a:rPr lang="en-IN" dirty="0" smtClean="0">
                <a:latin typeface="Corbel" pitchFamily="34" charset="0"/>
              </a:rPr>
              <a:t>, which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creates a terminal </a:t>
            </a:r>
            <a:r>
              <a:rPr lang="en-IN" dirty="0" smtClean="0">
                <a:latin typeface="Corbel" pitchFamily="34" charset="0"/>
              </a:rPr>
              <a:t>and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automatically activates the virtual environment </a:t>
            </a:r>
            <a:r>
              <a:rPr lang="en-IN" dirty="0" smtClean="0">
                <a:latin typeface="Corbel" pitchFamily="34" charset="0"/>
              </a:rPr>
              <a:t>by running its activation script.</a:t>
            </a:r>
          </a:p>
          <a:p>
            <a:pPr lvl="1" fontAlgn="base"/>
            <a:endParaRPr lang="en-US" sz="2400" dirty="0" smtClean="0"/>
          </a:p>
          <a:p>
            <a:pPr lvl="1" fontAlgn="base"/>
            <a:endParaRPr lang="en-IN" dirty="0" smtClean="0">
              <a:latin typeface="Corbel" pitchFamily="34" charset="0"/>
            </a:endParaRPr>
          </a:p>
          <a:p>
            <a:pPr lvl="1" fontAlgn="base"/>
            <a:endParaRPr lang="en-US" dirty="0" smtClean="0">
              <a:latin typeface="Corbel" pitchFamily="34" charset="0"/>
            </a:endParaRPr>
          </a:p>
          <a:p>
            <a:pPr lvl="1" fontAlgn="base">
              <a:buNone/>
            </a:pPr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Developing Our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Introduction To Templates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Benefit Of Templates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Configuring Templates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Steps Needed For Template Based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Step 2-Creating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Project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VS Code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Now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next task </a:t>
            </a:r>
            <a:r>
              <a:rPr lang="en-IN" sz="2400" dirty="0" smtClean="0">
                <a:latin typeface="Corbel" pitchFamily="34" charset="0"/>
              </a:rPr>
              <a:t>is 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project</a:t>
            </a:r>
            <a:r>
              <a:rPr lang="en-IN" sz="2400" dirty="0" smtClean="0">
                <a:latin typeface="Corbel" pitchFamily="34" charset="0"/>
              </a:rPr>
              <a:t>, which is done by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typing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following command </a:t>
            </a:r>
            <a:r>
              <a:rPr lang="en-IN" sz="2400" dirty="0" smtClean="0">
                <a:latin typeface="Corbel" pitchFamily="34" charset="0"/>
              </a:rPr>
              <a:t>at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VS Code </a:t>
            </a:r>
            <a:r>
              <a:rPr lang="en-IN" sz="2400" dirty="0" smtClean="0">
                <a:latin typeface="Corbel" pitchFamily="34" charset="0"/>
              </a:rPr>
              <a:t>terminal in the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myvsdjangoproject</a:t>
            </a:r>
            <a:r>
              <a:rPr lang="en-IN" sz="2400" dirty="0" smtClean="0">
                <a:latin typeface="Corbel" pitchFamily="34" charset="0"/>
              </a:rPr>
              <a:t> directory:</a:t>
            </a:r>
          </a:p>
          <a:p>
            <a:pPr marL="274320" lvl="1" fontAlgn="base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48640" lvl="2" fontAlgn="base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2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48640" lvl="2" fontAlgn="base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-admin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startproject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demoproject5</a:t>
            </a:r>
            <a:endParaRPr lang="en-IN" sz="22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marL="274320" lvl="1" fontAlgn="base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274320" lvl="1" fontAlgn="base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Doing this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will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generate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same file/folder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structure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as we saw before </a:t>
            </a: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lvl="1" fontAlgn="base"/>
            <a:endParaRPr lang="en-US" sz="1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US" sz="1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US" sz="1900" dirty="0" smtClean="0">
              <a:latin typeface="Corbel" pitchFamily="34" charset="0"/>
            </a:endParaRPr>
          </a:p>
          <a:p>
            <a:pPr lvl="1" fontAlgn="base"/>
            <a:endParaRPr lang="en-US" sz="1900" dirty="0" smtClean="0">
              <a:latin typeface="Corbel" pitchFamily="34" charset="0"/>
            </a:endParaRPr>
          </a:p>
          <a:p>
            <a:pPr lvl="1" fontAlgn="base"/>
            <a:endParaRPr lang="en-IN" sz="1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fontAlgn="base"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Step 2-Creating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Project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VS Code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>
              <a:buNone/>
            </a:pPr>
            <a:endParaRPr lang="en-US" sz="2000" dirty="0" smtClean="0"/>
          </a:p>
          <a:p>
            <a:pPr lvl="1" fontAlgn="base"/>
            <a:endParaRPr lang="en-US" sz="2000" dirty="0" smtClean="0"/>
          </a:p>
          <a:p>
            <a:pPr lvl="1" fontAlgn="base">
              <a:buNone/>
            </a:pPr>
            <a:endParaRPr lang="en-IN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3- Creating The App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As before </a:t>
            </a:r>
            <a:r>
              <a:rPr lang="en-IN" sz="2400" dirty="0" smtClean="0">
                <a:latin typeface="Corbel" pitchFamily="34" charset="0"/>
              </a:rPr>
              <a:t>we must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create an app </a:t>
            </a:r>
            <a:r>
              <a:rPr lang="en-IN" sz="2400" dirty="0" smtClean="0">
                <a:latin typeface="Corbel" pitchFamily="34" charset="0"/>
              </a:rPr>
              <a:t>inside our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demoproject5</a:t>
            </a:r>
            <a:r>
              <a:rPr lang="en-IN" sz="2400" dirty="0" smtClean="0">
                <a:latin typeface="Corbel" pitchFamily="34" charset="0"/>
              </a:rPr>
              <a:t> folder by using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following command :</a:t>
            </a:r>
          </a:p>
          <a:p>
            <a:pPr lvl="1" fontAlgn="base"/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b="1" i="1" dirty="0" err="1" smtClean="0">
                <a:solidFill>
                  <a:srgbClr val="7030A0"/>
                </a:solidFill>
                <a:latin typeface="Corbel" pitchFamily="34" charset="0"/>
              </a:rPr>
              <a:t>appname</a:t>
            </a:r>
            <a:endParaRPr lang="en-IN" sz="2400" b="1" i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fontAlgn="base">
              <a:buNone/>
            </a:pPr>
            <a:endParaRPr lang="en-US" sz="2400" dirty="0" smtClean="0">
              <a:latin typeface="Corbel" pitchFamily="34" charset="0"/>
            </a:endParaRPr>
          </a:p>
          <a:p>
            <a:pPr fontAlgn="base">
              <a:buNone/>
            </a:pPr>
            <a:r>
              <a:rPr lang="en-US" sz="2400" dirty="0" smtClean="0">
                <a:latin typeface="Corbel" pitchFamily="34" charset="0"/>
              </a:rPr>
              <a:t>where </a:t>
            </a:r>
            <a:r>
              <a:rPr lang="en-IN" sz="2400" b="1" i="1" dirty="0" err="1" smtClean="0">
                <a:solidFill>
                  <a:srgbClr val="7030A0"/>
                </a:solidFill>
                <a:latin typeface="Corbel" pitchFamily="34" charset="0"/>
              </a:rPr>
              <a:t>appname</a:t>
            </a:r>
            <a:r>
              <a:rPr lang="en-IN" sz="2400" b="1" i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is the name of our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app</a:t>
            </a:r>
          </a:p>
          <a:p>
            <a:pPr fontAlgn="base"/>
            <a:endParaRPr lang="en-US" sz="2200" b="1" dirty="0" smtClean="0">
              <a:latin typeface="Corbel" pitchFamily="34" charset="0"/>
            </a:endParaRPr>
          </a:p>
          <a:p>
            <a:pPr lvl="1" fontAlgn="base"/>
            <a:endParaRPr lang="en-IN" sz="19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3- Creating The App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our case </a:t>
            </a:r>
            <a:r>
              <a:rPr lang="en-US" sz="2400" dirty="0" smtClean="0">
                <a:latin typeface="Corbel" pitchFamily="34" charset="0"/>
              </a:rPr>
              <a:t>, we will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create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2 apps </a:t>
            </a:r>
            <a:r>
              <a:rPr lang="en-US" sz="2400" dirty="0" smtClean="0">
                <a:latin typeface="Corbel" pitchFamily="34" charset="0"/>
              </a:rPr>
              <a:t>called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courses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trainers.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dirty="0" smtClean="0">
                <a:latin typeface="Corbel" pitchFamily="34" charset="0"/>
              </a:rPr>
              <a:t>Go to the outer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demoproject5</a:t>
            </a:r>
            <a:r>
              <a:rPr lang="en-US" sz="2400" dirty="0" smtClean="0">
                <a:latin typeface="Corbel" pitchFamily="34" charset="0"/>
              </a:rPr>
              <a:t> folder and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type </a:t>
            </a:r>
            <a:r>
              <a:rPr lang="en-US" sz="2400" dirty="0" smtClean="0">
                <a:latin typeface="Corbel" pitchFamily="34" charset="0"/>
              </a:rPr>
              <a:t>the following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two commands</a:t>
            </a:r>
          </a:p>
          <a:p>
            <a:pPr lvl="1" fontAlgn="base"/>
            <a:endParaRPr lang="en-IN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IN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IN" b="1" dirty="0" err="1" smtClean="0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  </a:t>
            </a:r>
            <a:r>
              <a:rPr lang="en-IN" b="1" i="1" dirty="0" smtClean="0">
                <a:solidFill>
                  <a:srgbClr val="7030A0"/>
                </a:solidFill>
                <a:latin typeface="Corbel" pitchFamily="34" charset="0"/>
              </a:rPr>
              <a:t>courses</a:t>
            </a:r>
          </a:p>
          <a:p>
            <a:pPr lvl="1" fontAlgn="base"/>
            <a:endParaRPr lang="en-IN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IN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IN" b="1" dirty="0" err="1" smtClean="0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  </a:t>
            </a:r>
            <a:r>
              <a:rPr lang="en-IN" b="1" i="1" dirty="0" smtClean="0">
                <a:solidFill>
                  <a:srgbClr val="7030A0"/>
                </a:solidFill>
                <a:latin typeface="Corbel" pitchFamily="34" charset="0"/>
              </a:rPr>
              <a:t>trainers</a:t>
            </a:r>
          </a:p>
          <a:p>
            <a:pPr fontAlgn="base"/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fontAlgn="base"/>
            <a:r>
              <a:rPr lang="en-US" sz="2400" dirty="0" smtClean="0">
                <a:latin typeface="Corbel" pitchFamily="34" charset="0"/>
              </a:rPr>
              <a:t>When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we execute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above command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 smtClean="0">
                <a:latin typeface="Corbel" pitchFamily="34" charset="0"/>
              </a:rPr>
              <a:t> will create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appropriate file/folder structure </a:t>
            </a:r>
            <a:r>
              <a:rPr lang="en-US" sz="2400" dirty="0" smtClean="0">
                <a:latin typeface="Corbel" pitchFamily="34" charset="0"/>
              </a:rPr>
              <a:t>for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our app</a:t>
            </a:r>
            <a:endParaRPr lang="en-IN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fontAlgn="base"/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 fontAlgn="base"/>
            <a:endParaRPr lang="en-IN" sz="1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IN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IN" b="1" i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 fontAlgn="base"/>
            <a:endParaRPr lang="en-IN" sz="19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3- Creating The App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200" b="1" dirty="0" smtClean="0">
              <a:solidFill>
                <a:srgbClr val="00B050"/>
              </a:solidFill>
            </a:endParaRPr>
          </a:p>
          <a:p>
            <a:pPr lvl="1" fontAlgn="base"/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786874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4: Activating The App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As done before </a:t>
            </a:r>
            <a:r>
              <a:rPr lang="en-US" sz="2400" dirty="0" smtClean="0">
                <a:latin typeface="Corbel" pitchFamily="34" charset="0"/>
              </a:rPr>
              <a:t>, after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creating the app </a:t>
            </a:r>
            <a:r>
              <a:rPr lang="en-US" sz="2400" dirty="0" smtClean="0">
                <a:latin typeface="Corbel" pitchFamily="34" charset="0"/>
              </a:rPr>
              <a:t>we must let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 smtClean="0">
                <a:latin typeface="Corbel" pitchFamily="34" charset="0"/>
              </a:rPr>
              <a:t> know about it by making the entry in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INSTALLED_APPS</a:t>
            </a:r>
            <a:r>
              <a:rPr lang="en-US" sz="2400" dirty="0" smtClean="0">
                <a:latin typeface="Corbel" pitchFamily="34" charset="0"/>
              </a:rPr>
              <a:t> list of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settings.py </a:t>
            </a:r>
            <a:r>
              <a:rPr lang="en-US" sz="2400" dirty="0" smtClean="0">
                <a:latin typeface="Corbel" pitchFamily="34" charset="0"/>
              </a:rPr>
              <a:t>file of the default app given by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4: Activating The App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>
                <a:latin typeface="Corbel" pitchFamily="34" charset="0"/>
              </a:rPr>
              <a:t>Open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settings.py</a:t>
            </a:r>
            <a:r>
              <a:rPr lang="en-US" sz="2400" dirty="0" smtClean="0">
                <a:latin typeface="Corbel" pitchFamily="34" charset="0"/>
              </a:rPr>
              <a:t> file in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demoproject5</a:t>
            </a:r>
            <a:r>
              <a:rPr lang="en-US" sz="2400" dirty="0" smtClean="0">
                <a:latin typeface="Corbel" pitchFamily="34" charset="0"/>
              </a:rPr>
              <a:t> app of our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demoproject5 </a:t>
            </a:r>
            <a:r>
              <a:rPr lang="en-US" sz="2400" dirty="0" smtClean="0">
                <a:latin typeface="Corbel" pitchFamily="34" charset="0"/>
              </a:rPr>
              <a:t>folder 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make the entry </a:t>
            </a:r>
            <a:r>
              <a:rPr lang="en-US" sz="2400" dirty="0" smtClean="0">
                <a:latin typeface="Corbel" pitchFamily="34" charset="0"/>
              </a:rPr>
              <a:t>shown in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green color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INSTALLED_APPS</a:t>
            </a:r>
            <a:r>
              <a:rPr lang="en-US" sz="2400" dirty="0" smtClean="0">
                <a:latin typeface="Corbel" pitchFamily="34" charset="0"/>
              </a:rPr>
              <a:t> list</a:t>
            </a:r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Code: 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INSTALLED_APPS = [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django.contrib.admin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django.contrib.auth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django.contrib.contenttypes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django.contrib.sessions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django.contrib.messages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django.contrib.staticfiles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B050"/>
                </a:solidFill>
                <a:latin typeface="Corbel" pitchFamily="34" charset="0"/>
              </a:rPr>
              <a:t>‘courses',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B050"/>
                </a:solidFill>
                <a:latin typeface="Corbel" pitchFamily="34" charset="0"/>
              </a:rPr>
              <a:t>‘trainers’</a:t>
            </a:r>
            <a:endParaRPr lang="en-IN" sz="18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]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>
                <a:latin typeface="Corbel" pitchFamily="34" charset="0"/>
              </a:rPr>
              <a:t>Step 5: Creating The templates</a:t>
            </a:r>
            <a:br>
              <a:rPr lang="en-US" sz="2600" b="1" dirty="0" smtClean="0">
                <a:latin typeface="Corbel" pitchFamily="34" charset="0"/>
              </a:rPr>
            </a:br>
            <a:r>
              <a:rPr lang="en-US" sz="2600" b="1" dirty="0" smtClean="0">
                <a:latin typeface="Corbel" pitchFamily="34" charset="0"/>
              </a:rPr>
              <a:t>Directory</a:t>
            </a:r>
            <a:endParaRPr lang="en-IN" sz="26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next step </a:t>
            </a:r>
            <a:r>
              <a:rPr lang="en-US" sz="2400" dirty="0" smtClean="0">
                <a:latin typeface="Corbel" pitchFamily="34" charset="0"/>
              </a:rPr>
              <a:t>is to create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templates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folder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dirty="0" smtClean="0">
                <a:latin typeface="Corbel" pitchFamily="34" charset="0"/>
              </a:rPr>
              <a:t>Now since we are using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single folder approach </a:t>
            </a:r>
            <a:r>
              <a:rPr lang="en-US" sz="2400" dirty="0" smtClean="0">
                <a:latin typeface="Corbel" pitchFamily="34" charset="0"/>
              </a:rPr>
              <a:t>of using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US" sz="2400" dirty="0" smtClean="0">
                <a:latin typeface="Corbel" pitchFamily="34" charset="0"/>
              </a:rPr>
              <a:t> , so we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must follow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below mentioned steps </a:t>
            </a:r>
            <a:r>
              <a:rPr lang="en-US" sz="2400" dirty="0" smtClean="0">
                <a:latin typeface="Corbel" pitchFamily="34" charset="0"/>
              </a:rPr>
              <a:t>as discussed before:</a:t>
            </a:r>
          </a:p>
          <a:p>
            <a:pPr fontAlgn="base"/>
            <a:endParaRPr lang="en-US" sz="2000" dirty="0" smtClean="0">
              <a:latin typeface="Corbel" pitchFamily="34" charset="0"/>
            </a:endParaRPr>
          </a:p>
          <a:p>
            <a:pPr lvl="1" fontAlgn="base"/>
            <a:r>
              <a:rPr lang="en-US" sz="2100" dirty="0" smtClean="0">
                <a:latin typeface="Corbel" pitchFamily="34" charset="0"/>
              </a:rPr>
              <a:t>Go to the </a:t>
            </a:r>
            <a:r>
              <a:rPr lang="en-US" sz="2100" b="1" dirty="0" smtClean="0">
                <a:solidFill>
                  <a:srgbClr val="7030A0"/>
                </a:solidFill>
                <a:latin typeface="Corbel" pitchFamily="34" charset="0"/>
              </a:rPr>
              <a:t>main project folder </a:t>
            </a:r>
            <a:r>
              <a:rPr lang="en-US" sz="2100" dirty="0" smtClean="0">
                <a:latin typeface="Corbel" pitchFamily="34" charset="0"/>
              </a:rPr>
              <a:t>called </a:t>
            </a:r>
            <a:r>
              <a:rPr lang="en-US" sz="2100" b="1" dirty="0" smtClean="0">
                <a:solidFill>
                  <a:srgbClr val="C00000"/>
                </a:solidFill>
                <a:latin typeface="Corbel" pitchFamily="34" charset="0"/>
              </a:rPr>
              <a:t>demoproject5</a:t>
            </a:r>
            <a:r>
              <a:rPr lang="en-US" sz="2100" dirty="0" smtClean="0">
                <a:latin typeface="Corbel" pitchFamily="34" charset="0"/>
              </a:rPr>
              <a:t> and </a:t>
            </a:r>
            <a:r>
              <a:rPr lang="en-US" sz="2100" b="1" dirty="0" smtClean="0">
                <a:solidFill>
                  <a:srgbClr val="0070C0"/>
                </a:solidFill>
                <a:latin typeface="Corbel" pitchFamily="34" charset="0"/>
              </a:rPr>
              <a:t>create a folder</a:t>
            </a:r>
            <a:r>
              <a:rPr lang="en-US" sz="2100" dirty="0" smtClean="0">
                <a:latin typeface="Corbel" pitchFamily="34" charset="0"/>
              </a:rPr>
              <a:t> there called </a:t>
            </a:r>
            <a:r>
              <a:rPr lang="en-US" sz="2100" b="1" dirty="0" smtClean="0">
                <a:solidFill>
                  <a:srgbClr val="C00000"/>
                </a:solidFill>
                <a:latin typeface="Corbel" pitchFamily="34" charset="0"/>
              </a:rPr>
              <a:t>templates</a:t>
            </a:r>
          </a:p>
          <a:p>
            <a:pPr lvl="1" fontAlgn="base"/>
            <a:endParaRPr lang="en-US" sz="2100" dirty="0" smtClean="0">
              <a:solidFill>
                <a:schemeClr val="bg2">
                  <a:lumMod val="50000"/>
                </a:schemeClr>
              </a:solidFill>
              <a:latin typeface="Corbel" pitchFamily="34" charset="0"/>
            </a:endParaRPr>
          </a:p>
          <a:p>
            <a:pPr lvl="1" fontAlgn="base"/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This can </a:t>
            </a:r>
            <a:r>
              <a:rPr lang="en-US" sz="2100" b="1" dirty="0" smtClean="0">
                <a:solidFill>
                  <a:srgbClr val="002060"/>
                </a:solidFill>
                <a:latin typeface="Corbel" pitchFamily="34" charset="0"/>
              </a:rPr>
              <a:t>simply be done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by choosing </a:t>
            </a:r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create folder </a:t>
            </a:r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option of </a:t>
            </a:r>
            <a:r>
              <a:rPr lang="en-US" sz="2100" b="1" dirty="0" smtClean="0">
                <a:solidFill>
                  <a:srgbClr val="0070C0"/>
                </a:solidFill>
                <a:latin typeface="Corbel" pitchFamily="34" charset="0"/>
              </a:rPr>
              <a:t>VS Code</a:t>
            </a:r>
          </a:p>
          <a:p>
            <a:pPr lvl="1" fontAlgn="base"/>
            <a:endParaRPr lang="en-US" sz="21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 fontAlgn="base"/>
            <a:r>
              <a:rPr lang="en-US" sz="2100" b="1" dirty="0" smtClean="0">
                <a:solidFill>
                  <a:srgbClr val="7030A0"/>
                </a:solidFill>
                <a:latin typeface="Corbel" pitchFamily="34" charset="0"/>
              </a:rPr>
              <a:t>Make sure </a:t>
            </a:r>
            <a:r>
              <a:rPr lang="en-US" sz="2100" dirty="0" smtClean="0">
                <a:latin typeface="Corbel" pitchFamily="34" charset="0"/>
              </a:rPr>
              <a:t>the </a:t>
            </a:r>
            <a:r>
              <a:rPr lang="en-US" sz="2100" b="1" dirty="0" smtClean="0">
                <a:solidFill>
                  <a:srgbClr val="00B050"/>
                </a:solidFill>
                <a:latin typeface="Corbel" pitchFamily="34" charset="0"/>
              </a:rPr>
              <a:t>name</a:t>
            </a:r>
            <a:r>
              <a:rPr lang="en-US" sz="2100" dirty="0" smtClean="0">
                <a:latin typeface="Corbel" pitchFamily="34" charset="0"/>
              </a:rPr>
              <a:t> is exactly </a:t>
            </a:r>
            <a:r>
              <a:rPr lang="en-US" sz="21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templates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>
                <a:latin typeface="Corbel" pitchFamily="34" charset="0"/>
              </a:rPr>
              <a:t>Step 5: Creating The templates</a:t>
            </a:r>
            <a:br>
              <a:rPr lang="en-US" sz="2600" b="1" dirty="0" smtClean="0">
                <a:latin typeface="Corbel" pitchFamily="34" charset="0"/>
              </a:rPr>
            </a:br>
            <a:r>
              <a:rPr lang="en-US" sz="2600" b="1" dirty="0" smtClean="0">
                <a:latin typeface="Corbel" pitchFamily="34" charset="0"/>
              </a:rPr>
              <a:t>Directory</a:t>
            </a:r>
            <a:endParaRPr lang="en-IN" sz="26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2400" dirty="0" smtClean="0"/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Step 6: Updating The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settings.py File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As discussed previously </a:t>
            </a:r>
            <a:r>
              <a:rPr lang="en-US" sz="2400" dirty="0" smtClean="0">
                <a:latin typeface="Corbel" pitchFamily="34" charset="0"/>
              </a:rPr>
              <a:t>, after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creating templates folder </a:t>
            </a:r>
            <a:r>
              <a:rPr lang="en-US" sz="2400" dirty="0" smtClean="0">
                <a:latin typeface="Corbel" pitchFamily="34" charset="0"/>
              </a:rPr>
              <a:t>we must inform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 smtClean="0">
                <a:latin typeface="Corbel" pitchFamily="34" charset="0"/>
              </a:rPr>
              <a:t> about it.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dirty="0" smtClean="0">
                <a:latin typeface="Corbel" pitchFamily="34" charset="0"/>
              </a:rPr>
              <a:t>To do this we must follow the following steps:</a:t>
            </a:r>
          </a:p>
          <a:p>
            <a:pPr lvl="1" fontAlgn="base"/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Open</a:t>
            </a:r>
            <a:r>
              <a:rPr lang="en-US" dirty="0" smtClean="0">
                <a:latin typeface="Corbel" pitchFamily="34" charset="0"/>
              </a:rPr>
              <a:t>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settings.py</a:t>
            </a:r>
            <a:r>
              <a:rPr lang="en-US" dirty="0" smtClean="0">
                <a:latin typeface="Corbel" pitchFamily="34" charset="0"/>
              </a:rPr>
              <a:t> file in the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demoproject5</a:t>
            </a:r>
            <a:r>
              <a:rPr lang="en-US" dirty="0" smtClean="0">
                <a:latin typeface="Corbel" pitchFamily="34" charset="0"/>
              </a:rPr>
              <a:t> app</a:t>
            </a:r>
          </a:p>
          <a:p>
            <a:pPr lvl="1" fontAlgn="base"/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Write</a:t>
            </a:r>
            <a:r>
              <a:rPr lang="en-US" dirty="0" smtClean="0">
                <a:latin typeface="Corbel" pitchFamily="34" charset="0"/>
              </a:rPr>
              <a:t> the 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code</a:t>
            </a:r>
            <a:r>
              <a:rPr lang="en-US" dirty="0" smtClean="0">
                <a:latin typeface="Corbel" pitchFamily="34" charset="0"/>
              </a:rPr>
              <a:t> shown in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green color</a:t>
            </a:r>
          </a:p>
          <a:p>
            <a:pPr lvl="1">
              <a:buNone/>
            </a:pPr>
            <a:endParaRPr lang="en-IN" sz="20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TEMPLATES_DIR=</a:t>
            </a:r>
            <a:r>
              <a:rPr lang="en-IN" sz="2000" b="1" dirty="0" err="1" smtClean="0">
                <a:solidFill>
                  <a:srgbClr val="00B050"/>
                </a:solidFill>
                <a:latin typeface="Corbel" pitchFamily="34" charset="0"/>
              </a:rPr>
              <a:t>os.path.join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(BASE_DIR, 'templates')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TEMPLATES = [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	{ ...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		'DIRS': [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TEMPLATES_DIR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],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	... },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]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To Templates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In all our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previous examples</a:t>
            </a:r>
            <a:r>
              <a:rPr lang="en-IN" sz="2400" dirty="0" smtClean="0">
                <a:latin typeface="Corbel" pitchFamily="34" charset="0"/>
              </a:rPr>
              <a:t>, we set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 code </a:t>
            </a:r>
            <a:r>
              <a:rPr lang="en-IN" sz="2400" dirty="0" smtClean="0">
                <a:latin typeface="Corbel" pitchFamily="34" charset="0"/>
              </a:rPr>
              <a:t>in our </a:t>
            </a:r>
            <a:r>
              <a:rPr lang="en-IN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</a:t>
            </a:r>
            <a:r>
              <a:rPr lang="en-IN" sz="2400" dirty="0" smtClean="0">
                <a:latin typeface="Corbel" pitchFamily="34" charset="0"/>
              </a:rPr>
              <a:t> file of the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App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IN" sz="18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endParaRPr lang="en-IN" sz="18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homePageView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return 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HttpResponse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("&lt;h1&gt;Welcome To Sharma Computer Academy!&lt;/h1&gt;")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Although</a:t>
            </a:r>
            <a:r>
              <a:rPr lang="en-IN" sz="2400" dirty="0" smtClean="0">
                <a:latin typeface="Corbel" pitchFamily="34" charset="0"/>
              </a:rPr>
              <a:t> this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technique</a:t>
            </a:r>
            <a:r>
              <a:rPr lang="en-IN" sz="2400" dirty="0" smtClean="0">
                <a:latin typeface="Corbel" pitchFamily="34" charset="0"/>
              </a:rPr>
              <a:t> was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convenient</a:t>
            </a:r>
            <a:r>
              <a:rPr lang="en-IN" sz="2400" dirty="0" smtClean="0">
                <a:latin typeface="Corbel" pitchFamily="34" charset="0"/>
              </a:rPr>
              <a:t> for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purpose</a:t>
            </a:r>
            <a:r>
              <a:rPr lang="en-IN" sz="2400" dirty="0" smtClean="0">
                <a:latin typeface="Corbel" pitchFamily="34" charset="0"/>
              </a:rPr>
              <a:t> of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learning</a:t>
            </a:r>
            <a:r>
              <a:rPr lang="en-IN" sz="2400" dirty="0" smtClean="0">
                <a:latin typeface="Corbel" pitchFamily="34" charset="0"/>
              </a:rPr>
              <a:t> how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views work</a:t>
            </a:r>
            <a:r>
              <a:rPr lang="en-IN" sz="2400" dirty="0" smtClean="0">
                <a:latin typeface="Corbel" pitchFamily="34" charset="0"/>
              </a:rPr>
              <a:t>, but it’s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not a good idea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hard-code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sz="2400" dirty="0" smtClean="0">
                <a:latin typeface="Corbel" pitchFamily="34" charset="0"/>
              </a:rPr>
              <a:t> directly into your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views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US" sz="2200" dirty="0" smtClean="0">
              <a:latin typeface="Corbel" pitchFamily="34" charset="0"/>
            </a:endParaRPr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Step 6: Updating The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settings.py File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7" name="Content Placeholder 6" descr="djangoscreen36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21769" cy="4929222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Step 7: Creating The HTML Files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Once we’ve done </a:t>
            </a:r>
            <a:r>
              <a:rPr lang="en-IN" sz="2400" dirty="0" smtClean="0">
                <a:latin typeface="Corbel" pitchFamily="34" charset="0"/>
              </a:rPr>
              <a:t>creating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templates</a:t>
            </a:r>
            <a:r>
              <a:rPr lang="en-IN" sz="2400" dirty="0" smtClean="0">
                <a:latin typeface="Corbel" pitchFamily="34" charset="0"/>
              </a:rPr>
              <a:t> folder structure then we can create an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sz="2400" dirty="0" smtClean="0">
                <a:latin typeface="Corbel" pitchFamily="34" charset="0"/>
              </a:rPr>
              <a:t> files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needed by </a:t>
            </a:r>
            <a:r>
              <a:rPr lang="en-IN" sz="2400" dirty="0" smtClean="0">
                <a:latin typeface="Corbel" pitchFamily="34" charset="0"/>
              </a:rPr>
              <a:t>our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apps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We will start </a:t>
            </a:r>
            <a:r>
              <a:rPr lang="en-US" sz="2400" dirty="0" smtClean="0">
                <a:latin typeface="Corbel" pitchFamily="34" charset="0"/>
              </a:rPr>
              <a:t>by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creating 2 html files each </a:t>
            </a:r>
            <a:r>
              <a:rPr lang="en-US" sz="2400" dirty="0" smtClean="0">
                <a:latin typeface="Corbel" pitchFamily="34" charset="0"/>
              </a:rPr>
              <a:t>for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courses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trainers</a:t>
            </a:r>
            <a:r>
              <a:rPr lang="en-US" sz="2400" dirty="0" smtClean="0">
                <a:latin typeface="Corbel" pitchFamily="34" charset="0"/>
              </a:rPr>
              <a:t> apps called: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lvl="1" fontAlgn="base"/>
            <a:r>
              <a:rPr lang="en-US" b="1" dirty="0" smtClean="0">
                <a:latin typeface="Corbel" pitchFamily="34" charset="0"/>
              </a:rPr>
              <a:t>frontendcourses.html</a:t>
            </a:r>
          </a:p>
          <a:p>
            <a:pPr lvl="1" fontAlgn="base"/>
            <a:r>
              <a:rPr lang="en-US" b="1" dirty="0" smtClean="0">
                <a:latin typeface="Corbel" pitchFamily="34" charset="0"/>
              </a:rPr>
              <a:t>backendcourses.html</a:t>
            </a:r>
          </a:p>
          <a:p>
            <a:pPr lvl="1" fontAlgn="base"/>
            <a:r>
              <a:rPr lang="en-US" b="1" dirty="0" smtClean="0">
                <a:latin typeface="Corbel" pitchFamily="34" charset="0"/>
              </a:rPr>
              <a:t>frontendtrainers.html</a:t>
            </a:r>
          </a:p>
          <a:p>
            <a:pPr lvl="1" fontAlgn="base"/>
            <a:r>
              <a:rPr lang="en-US" b="1" dirty="0" smtClean="0">
                <a:latin typeface="Corbel" pitchFamily="34" charset="0"/>
              </a:rPr>
              <a:t>backendtrainers.html</a:t>
            </a:r>
            <a:endParaRPr lang="en-IN" b="1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Step 7: Creating The HTML Files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Initially</a:t>
            </a:r>
            <a:r>
              <a:rPr lang="en-US" sz="2400" dirty="0" smtClean="0">
                <a:latin typeface="Corbel" pitchFamily="34" charset="0"/>
              </a:rPr>
              <a:t> we will only keep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HTML data </a:t>
            </a:r>
            <a:r>
              <a:rPr lang="en-US" sz="2400" dirty="0" smtClean="0">
                <a:latin typeface="Corbel" pitchFamily="34" charset="0"/>
              </a:rPr>
              <a:t>in these files but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later on </a:t>
            </a:r>
            <a:r>
              <a:rPr lang="en-IN" sz="2400" dirty="0" smtClean="0">
                <a:latin typeface="Corbel" pitchFamily="34" charset="0"/>
              </a:rPr>
              <a:t>we will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insert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template tags </a:t>
            </a:r>
            <a:r>
              <a:rPr lang="en-IN" sz="2400" dirty="0" smtClean="0">
                <a:latin typeface="Corbel" pitchFamily="34" charset="0"/>
              </a:rPr>
              <a:t>(</a:t>
            </a:r>
            <a:r>
              <a:rPr lang="en-IN" sz="2400" dirty="0" err="1" smtClean="0">
                <a:latin typeface="Corbel" pitchFamily="34" charset="0"/>
              </a:rPr>
              <a:t>a.k.a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dirty="0" err="1" smtClean="0">
                <a:latin typeface="Corbel" pitchFamily="34" charset="0"/>
              </a:rPr>
              <a:t>Django</a:t>
            </a:r>
            <a:r>
              <a:rPr lang="en-IN" sz="2400" dirty="0" smtClean="0">
                <a:latin typeface="Corbel" pitchFamily="34" charset="0"/>
              </a:rPr>
              <a:t> Template Variable).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These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 variables </a:t>
            </a:r>
            <a:r>
              <a:rPr lang="en-IN" sz="2400" dirty="0" smtClean="0">
                <a:latin typeface="Corbel" pitchFamily="34" charset="0"/>
              </a:rPr>
              <a:t>will allow us to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inject</a:t>
            </a:r>
            <a:r>
              <a:rPr lang="en-IN" sz="2400" dirty="0" smtClean="0">
                <a:latin typeface="Corbel" pitchFamily="34" charset="0"/>
              </a:rPr>
              <a:t> content into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sz="2400" dirty="0" smtClean="0">
                <a:latin typeface="Corbel" pitchFamily="34" charset="0"/>
              </a:rPr>
              <a:t> directly from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 smtClean="0">
                <a:latin typeface="Corbel" pitchFamily="34" charset="0"/>
              </a:rPr>
              <a:t> views!</a:t>
            </a:r>
          </a:p>
          <a:p>
            <a:pPr fontAlgn="base"/>
            <a:endParaRPr lang="en-IN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7: Creating The HTML File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sz="1900" b="1" u="sng" dirty="0" smtClean="0">
                <a:solidFill>
                  <a:srgbClr val="7030A0"/>
                </a:solidFill>
                <a:latin typeface="Corbel" pitchFamily="34" charset="0"/>
              </a:rPr>
              <a:t>#frontendcourses.html</a:t>
            </a:r>
            <a:endParaRPr lang="en-IN" sz="19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&lt;!DOCTYPE html&gt;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 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lang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="en"&gt;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charset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="UTF-8"&gt;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name="viewport" content="width=device-width, initial-scale=1.0"&gt;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&lt;title&gt;Front End Courses&lt;/title&gt;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&lt;h2&gt; Welcome To Sharma Computer Academy&lt;/h2&gt;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&lt;h3&gt;Our Front-End Courses&lt;/h3&gt;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&gt;HTML 5&lt;/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&gt;CSS 3&lt;/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&gt;Modern Java Script&lt;/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JQuery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&gt;Ajax&lt;/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&lt;/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  <a:p>
            <a:pPr fontAlgn="base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7: Creating The HTML File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sz="1900" b="1" u="sng" dirty="0" smtClean="0">
                <a:solidFill>
                  <a:srgbClr val="7030A0"/>
                </a:solidFill>
                <a:latin typeface="Corbel" pitchFamily="34" charset="0"/>
              </a:rPr>
              <a:t>#backendcourses.html</a:t>
            </a:r>
            <a:endParaRPr lang="en-IN" sz="19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&lt;!DOCTYPE html&gt;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 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lang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="en"&gt;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</a:t>
            </a:r>
            <a:r>
              <a:rPr lang="en-IN" sz="15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charset</a:t>
            </a: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="UTF-8"&gt;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name="viewport" content="width=device-width, initial-scale=1.0"&gt;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&lt;title&gt;Back End Courses&lt;/title&gt;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&lt;h2&gt; Welcome To Sharma Computer Academy&lt;/h2&gt;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&lt;h3&gt;Our Back-End Courses&lt;/h3&gt;</a:t>
            </a:r>
          </a:p>
          <a:p>
            <a:pPr>
              <a:buNone/>
            </a:pPr>
            <a:r>
              <a:rPr lang="it-IT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&lt;ul&gt;</a:t>
            </a:r>
          </a:p>
          <a:p>
            <a:pPr>
              <a:buNone/>
            </a:pPr>
            <a:r>
              <a:rPr lang="it-IT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	&lt;li&gt;Django&lt;/li&gt;</a:t>
            </a:r>
          </a:p>
          <a:p>
            <a:pPr>
              <a:buNone/>
            </a:pPr>
            <a:r>
              <a:rPr lang="it-IT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	&lt;li&gt;JEE&lt;/li&gt;</a:t>
            </a:r>
          </a:p>
          <a:p>
            <a:pPr>
              <a:buNone/>
            </a:pPr>
            <a:r>
              <a:rPr lang="it-IT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	&lt;li&gt;Spring Core&lt;/li&gt;</a:t>
            </a:r>
          </a:p>
          <a:p>
            <a:pPr>
              <a:buNone/>
            </a:pPr>
            <a:r>
              <a:rPr lang="it-IT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	&lt;li&gt;Spring Boot&lt;/li&gt;</a:t>
            </a:r>
          </a:p>
          <a:p>
            <a:pPr>
              <a:buNone/>
            </a:pPr>
            <a:r>
              <a:rPr lang="it-IT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	&lt;li&gt;ASP.Net&lt;/li&gt;</a:t>
            </a:r>
          </a:p>
          <a:p>
            <a:pPr>
              <a:buNone/>
            </a:pPr>
            <a:r>
              <a:rPr lang="it-IT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	&lt;li&gt;Node JS&lt;/li&gt;</a:t>
            </a:r>
          </a:p>
          <a:p>
            <a:pPr>
              <a:buNone/>
            </a:pPr>
            <a:r>
              <a:rPr lang="it-IT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&lt;/ul&gt;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15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  <a:p>
            <a:pPr fontAlgn="base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7: Creating The HTML File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1900" b="1" u="sng" dirty="0" smtClean="0">
                <a:solidFill>
                  <a:srgbClr val="7030A0"/>
                </a:solidFill>
                <a:latin typeface="Corbel" pitchFamily="34" charset="0"/>
              </a:rPr>
              <a:t>#frontendtrainers.html</a:t>
            </a:r>
            <a:endParaRPr lang="en-IN" sz="19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&lt;!DOCTYPE html&gt;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lang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="en"&gt;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charset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="UTF-8"&gt;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name="viewport" content="width=device-width, initial-scale=1.0"&gt;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&lt;title&gt;Front End Trainers&lt;/title&gt;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&lt;h2&gt; Welcome To Sharma Computer Academy&lt;/h2&gt;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&lt;h3&gt;Our Front-End Trainers&lt;/h3&gt;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&gt;Mr.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Paramjeet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Singh&lt;/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&gt;Ms.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Seema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Sharma&lt;/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&gt;Mr.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Sanjeev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Sharma&lt;/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&gt;Mr.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Kapoor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&lt;/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  <a:p>
            <a:pPr fontAlgn="base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7: Creating The HTML File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1900" b="1" u="sng" dirty="0" smtClean="0">
                <a:solidFill>
                  <a:srgbClr val="7030A0"/>
                </a:solidFill>
                <a:latin typeface="Corbel" pitchFamily="34" charset="0"/>
              </a:rPr>
              <a:t>#backendtrainers.html</a:t>
            </a:r>
            <a:endParaRPr lang="en-IN" sz="19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&lt;!DOCTYPE html&gt;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lang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="en"&gt;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charset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="UTF-8"&gt;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&lt;meta name="viewport" content="width=device-width, initial-scale=1.0"&gt;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&lt;title&gt;Back End Trainers&lt;/title&gt;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&lt;h2&gt; Welcome To Sharma Computer Academy&lt;/h2&gt;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&lt;h3&gt;Our Back-End Trainers&lt;/h3&gt;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&gt;Mr.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Naman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Garg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&gt;Mr.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Aftaab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&gt;Mr.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Arif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&gt;Mr.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Kapoor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&lt;/</a:t>
            </a:r>
            <a:r>
              <a:rPr lang="en-IN" sz="1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ul</a:t>
            </a: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1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  <a:p>
            <a:pPr fontAlgn="base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8:Creating The 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View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Now we have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in place</a:t>
            </a:r>
            <a:r>
              <a:rPr lang="en-IN" sz="2400" dirty="0" smtClean="0">
                <a:latin typeface="Corbel" pitchFamily="34" charset="0"/>
              </a:rPr>
              <a:t>, so we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need to update </a:t>
            </a:r>
            <a:r>
              <a:rPr lang="en-IN" sz="2400" dirty="0" smtClean="0">
                <a:latin typeface="Corbel" pitchFamily="34" charset="0"/>
              </a:rPr>
              <a:t>our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fontAlgn="base"/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fontAlgn="base"/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Previously</a:t>
            </a:r>
            <a:r>
              <a:rPr lang="en-IN" sz="2400" dirty="0" smtClean="0">
                <a:latin typeface="Corbel" pitchFamily="34" charset="0"/>
              </a:rPr>
              <a:t> we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simply returned </a:t>
            </a:r>
            <a:r>
              <a:rPr lang="en-IN" sz="2400" dirty="0" smtClean="0">
                <a:latin typeface="Corbel" pitchFamily="34" charset="0"/>
              </a:rPr>
              <a:t>some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 text </a:t>
            </a:r>
            <a:r>
              <a:rPr lang="en-IN" sz="2400" dirty="0" smtClean="0">
                <a:latin typeface="Corbel" pitchFamily="34" charset="0"/>
              </a:rPr>
              <a:t>from our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file, but 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when we wish </a:t>
            </a:r>
            <a:r>
              <a:rPr lang="en-IN" sz="2400" dirty="0" smtClean="0">
                <a:latin typeface="Corbel" pitchFamily="34" charset="0"/>
              </a:rPr>
              <a:t>to use a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</a:t>
            </a:r>
            <a:r>
              <a:rPr lang="en-IN" sz="2400" dirty="0" smtClean="0">
                <a:latin typeface="Corbel" pitchFamily="34" charset="0"/>
              </a:rPr>
              <a:t>, we have to call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function</a:t>
            </a:r>
            <a:r>
              <a:rPr lang="en-IN" sz="2400" dirty="0" smtClean="0">
                <a:latin typeface="Corbel" pitchFamily="34" charset="0"/>
              </a:rPr>
              <a:t> called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render() </a:t>
            </a:r>
          </a:p>
          <a:p>
            <a:pPr lvl="1" fontAlgn="base"/>
            <a:endParaRPr lang="en-IN" dirty="0" smtClean="0">
              <a:latin typeface="Corbel" pitchFamily="34" charset="0"/>
            </a:endParaRP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8:Creating The 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View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 smtClean="0">
                <a:latin typeface="Corbel" pitchFamily="34" charset="0"/>
              </a:rPr>
              <a:t>The function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render() </a:t>
            </a:r>
            <a:r>
              <a:rPr lang="en-US" sz="2400" dirty="0" smtClean="0">
                <a:latin typeface="Corbel" pitchFamily="34" charset="0"/>
              </a:rPr>
              <a:t>is available in the module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django.shortcuts</a:t>
            </a:r>
            <a:r>
              <a:rPr lang="en-US" sz="2400" dirty="0" smtClean="0">
                <a:latin typeface="Corbel" pitchFamily="34" charset="0"/>
              </a:rPr>
              <a:t> and has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following syntax</a:t>
            </a:r>
            <a:r>
              <a:rPr lang="en-US" sz="2400" dirty="0" smtClean="0">
                <a:latin typeface="Corbel" pitchFamily="34" charset="0"/>
              </a:rPr>
              <a:t>:</a:t>
            </a:r>
          </a:p>
          <a:p>
            <a:pPr fontAlgn="base"/>
            <a:endParaRPr lang="en-US" sz="24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Syntax: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render(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request,template_file_name,context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render()</a:t>
            </a:r>
            <a:r>
              <a:rPr lang="en-IN" sz="2400" dirty="0" smtClean="0">
                <a:latin typeface="Corbel" pitchFamily="34" charset="0"/>
              </a:rPr>
              <a:t> function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accepts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following parameters</a:t>
            </a:r>
            <a:r>
              <a:rPr lang="en-IN" sz="2400" dirty="0" smtClean="0">
                <a:latin typeface="Corbel" pitchFamily="34" charset="0"/>
              </a:rPr>
              <a:t>:</a:t>
            </a:r>
          </a:p>
          <a:p>
            <a:pPr lvl="1"/>
            <a:r>
              <a:rPr lang="en-IN" dirty="0" smtClean="0">
                <a:latin typeface="Corbel" pitchFamily="34" charset="0"/>
              </a:rPr>
              <a:t>The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original request object</a:t>
            </a:r>
            <a:r>
              <a:rPr lang="en-IN" dirty="0" smtClean="0">
                <a:latin typeface="Corbel" pitchFamily="34" charset="0"/>
              </a:rPr>
              <a:t>, which is an </a:t>
            </a:r>
            <a:r>
              <a:rPr lang="en-IN" b="1" dirty="0" err="1" smtClean="0">
                <a:solidFill>
                  <a:srgbClr val="7030A0"/>
                </a:solidFill>
                <a:latin typeface="Corbel" pitchFamily="34" charset="0"/>
              </a:rPr>
              <a:t>HttpRequest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.</a:t>
            </a:r>
          </a:p>
          <a:p>
            <a:pPr lvl="1"/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IN" dirty="0" smtClean="0">
                <a:latin typeface="Corbel" pitchFamily="34" charset="0"/>
              </a:rPr>
              <a:t> of the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HTML template file</a:t>
            </a:r>
          </a:p>
          <a:p>
            <a:pPr lvl="1"/>
            <a:r>
              <a:rPr lang="en-IN" dirty="0" smtClean="0">
                <a:latin typeface="Corbel" pitchFamily="34" charset="0"/>
              </a:rPr>
              <a:t>An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optional context variable</a:t>
            </a:r>
            <a:r>
              <a:rPr lang="en-IN" dirty="0" smtClean="0">
                <a:latin typeface="Corbel" pitchFamily="34" charset="0"/>
              </a:rPr>
              <a:t>, which is a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 dictionary</a:t>
            </a:r>
            <a:r>
              <a:rPr lang="en-IN" dirty="0" smtClean="0">
                <a:latin typeface="Corbel" pitchFamily="34" charset="0"/>
              </a:rPr>
              <a:t>,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containing</a:t>
            </a:r>
            <a:r>
              <a:rPr lang="en-IN" dirty="0" smtClean="0">
                <a:latin typeface="Corbel" pitchFamily="34" charset="0"/>
              </a:rPr>
              <a:t> the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data</a:t>
            </a:r>
            <a:r>
              <a:rPr lang="en-IN" dirty="0" smtClean="0">
                <a:latin typeface="Corbel" pitchFamily="34" charset="0"/>
              </a:rPr>
              <a:t> to i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nsert</a:t>
            </a:r>
            <a:r>
              <a:rPr lang="en-IN" dirty="0" smtClean="0">
                <a:latin typeface="Corbel" pitchFamily="34" charset="0"/>
              </a:rPr>
              <a:t> into the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template</a:t>
            </a:r>
            <a:r>
              <a:rPr lang="en-IN" dirty="0" smtClean="0">
                <a:latin typeface="Corbel" pitchFamily="34" charset="0"/>
              </a:rPr>
              <a:t> file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We'll talk about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context</a:t>
            </a:r>
            <a:r>
              <a:rPr lang="en-IN" sz="2400" dirty="0" smtClean="0">
                <a:latin typeface="Corbel" pitchFamily="34" charset="0"/>
              </a:rPr>
              <a:t> variable in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future</a:t>
            </a:r>
            <a:r>
              <a:rPr lang="en-IN" sz="2400" dirty="0" smtClean="0">
                <a:latin typeface="Corbel" pitchFamily="34" charset="0"/>
              </a:rPr>
              <a:t> lectures</a:t>
            </a:r>
          </a:p>
          <a:p>
            <a:pPr fontAlgn="base"/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8:Creating The 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View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Following</a:t>
            </a:r>
            <a:r>
              <a:rPr lang="en-IN" sz="2400" dirty="0" smtClean="0">
                <a:latin typeface="Corbel" pitchFamily="34" charset="0"/>
              </a:rPr>
              <a:t> is the code for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</a:t>
            </a:r>
            <a:r>
              <a:rPr lang="en-IN" sz="2400" dirty="0" smtClean="0">
                <a:latin typeface="Corbel" pitchFamily="34" charset="0"/>
              </a:rPr>
              <a:t>, of our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courses</a:t>
            </a:r>
            <a:r>
              <a:rPr lang="en-IN" sz="2400" dirty="0" smtClean="0">
                <a:latin typeface="Corbel" pitchFamily="34" charset="0"/>
              </a:rPr>
              <a:t> app where we are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simply passing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original request object </a:t>
            </a:r>
            <a:r>
              <a:rPr lang="en-IN" sz="2400" dirty="0" smtClean="0">
                <a:latin typeface="Corbel" pitchFamily="34" charset="0"/>
              </a:rPr>
              <a:t>and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name</a:t>
            </a:r>
            <a:r>
              <a:rPr lang="en-IN" sz="2400" dirty="0" smtClean="0">
                <a:latin typeface="Corbel" pitchFamily="34" charset="0"/>
              </a:rPr>
              <a:t> of our site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</a:t>
            </a:r>
            <a:r>
              <a:rPr lang="en-IN" sz="2400" dirty="0" smtClean="0">
                <a:latin typeface="Corbel" pitchFamily="34" charset="0"/>
              </a:rPr>
              <a:t>. </a:t>
            </a:r>
            <a:endParaRPr lang="en-US" sz="2400" dirty="0" smtClean="0">
              <a:latin typeface="Corbel" pitchFamily="34" charset="0"/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courses/views.py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render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showFrontEndCourses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return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 render(</a:t>
            </a: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request,'frontendcourses.html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')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showBackEndCourses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return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 render(</a:t>
            </a: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request,'backendcourses.html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')</a:t>
            </a:r>
          </a:p>
          <a:p>
            <a:pPr fontAlgn="base">
              <a:buNone/>
            </a:pPr>
            <a:endParaRPr lang="en-IN" sz="22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To Templates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reasons</a:t>
            </a:r>
            <a:r>
              <a:rPr lang="en-US" sz="2400" dirty="0" smtClean="0">
                <a:latin typeface="Corbel" pitchFamily="34" charset="0"/>
              </a:rPr>
              <a:t> are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multiple</a:t>
            </a:r>
            <a:r>
              <a:rPr lang="en-US" sz="2400" dirty="0" smtClean="0">
                <a:latin typeface="Corbel" pitchFamily="34" charset="0"/>
              </a:rPr>
              <a:t>:</a:t>
            </a:r>
          </a:p>
          <a:p>
            <a:pPr lvl="1" fontAlgn="base"/>
            <a:endParaRPr lang="en-IN" sz="1900" dirty="0" smtClean="0">
              <a:latin typeface="Corbel" pitchFamily="34" charset="0"/>
            </a:endParaRPr>
          </a:p>
          <a:p>
            <a:pPr lvl="1" fontAlgn="base"/>
            <a:r>
              <a:rPr lang="en-IN" dirty="0" smtClean="0">
                <a:latin typeface="Corbel" pitchFamily="34" charset="0"/>
              </a:rPr>
              <a:t>Any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change to the design of the page </a:t>
            </a:r>
            <a:r>
              <a:rPr lang="en-IN" dirty="0" smtClean="0">
                <a:latin typeface="Corbel" pitchFamily="34" charset="0"/>
              </a:rPr>
              <a:t>requires a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change to the Python code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. </a:t>
            </a:r>
          </a:p>
          <a:p>
            <a:pPr lvl="1" fontAlgn="base"/>
            <a:endParaRPr lang="en-IN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/>
            <a:r>
              <a:rPr lang="en-IN" dirty="0" smtClean="0">
                <a:latin typeface="Corbel" pitchFamily="34" charset="0"/>
              </a:rPr>
              <a:t>The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design of a site </a:t>
            </a:r>
            <a:r>
              <a:rPr lang="en-IN" dirty="0" smtClean="0">
                <a:latin typeface="Corbel" pitchFamily="34" charset="0"/>
              </a:rPr>
              <a:t>tends to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change far more frequently</a:t>
            </a:r>
            <a:r>
              <a:rPr lang="en-IN" dirty="0" smtClean="0">
                <a:latin typeface="Corbel" pitchFamily="34" charset="0"/>
              </a:rPr>
              <a:t> than the underlying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Python code</a:t>
            </a:r>
            <a:r>
              <a:rPr lang="en-IN" dirty="0" smtClean="0">
                <a:latin typeface="Corbel" pitchFamily="34" charset="0"/>
              </a:rPr>
              <a:t>, so it would be </a:t>
            </a:r>
            <a:r>
              <a:rPr lang="en-IN" b="1" dirty="0" smtClean="0">
                <a:solidFill>
                  <a:schemeClr val="accent1"/>
                </a:solidFill>
                <a:latin typeface="Corbel" pitchFamily="34" charset="0"/>
              </a:rPr>
              <a:t>convenient</a:t>
            </a:r>
            <a:r>
              <a:rPr lang="en-IN" dirty="0" smtClean="0">
                <a:latin typeface="Corbel" pitchFamily="34" charset="0"/>
              </a:rPr>
              <a:t> if the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design could change </a:t>
            </a:r>
            <a:r>
              <a:rPr lang="en-IN" dirty="0" smtClean="0">
                <a:latin typeface="Corbel" pitchFamily="34" charset="0"/>
              </a:rPr>
              <a:t>without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modifying</a:t>
            </a:r>
            <a:r>
              <a:rPr lang="en-IN" dirty="0" smtClean="0">
                <a:latin typeface="Corbel" pitchFamily="34" charset="0"/>
              </a:rPr>
              <a:t> the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Python code</a:t>
            </a:r>
            <a:r>
              <a:rPr lang="en-IN" dirty="0" smtClean="0">
                <a:latin typeface="Corbel" pitchFamily="34" charset="0"/>
              </a:rPr>
              <a:t>.</a:t>
            </a:r>
          </a:p>
          <a:p>
            <a:pPr lvl="1" fontAlgn="base"/>
            <a:endParaRPr lang="en-IN" dirty="0" smtClean="0">
              <a:latin typeface="Corbel" pitchFamily="34" charset="0"/>
            </a:endParaRPr>
          </a:p>
          <a:p>
            <a:pPr lvl="1" fontAlgn="base"/>
            <a:r>
              <a:rPr lang="en-IN" dirty="0" smtClean="0">
                <a:latin typeface="Corbel" pitchFamily="34" charset="0"/>
              </a:rPr>
              <a:t>Writing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Python code</a:t>
            </a:r>
            <a:r>
              <a:rPr lang="en-IN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dirty="0" smtClean="0">
                <a:latin typeface="Corbel" pitchFamily="34" charset="0"/>
              </a:rPr>
              <a:t>and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designing HTML </a:t>
            </a:r>
            <a:r>
              <a:rPr lang="en-IN" dirty="0" smtClean="0">
                <a:latin typeface="Corbel" pitchFamily="34" charset="0"/>
              </a:rPr>
              <a:t>are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two different disciplines</a:t>
            </a:r>
            <a:r>
              <a:rPr lang="en-IN" dirty="0" smtClean="0">
                <a:latin typeface="Corbel" pitchFamily="34" charset="0"/>
              </a:rPr>
              <a:t>, and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most professional web development environments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split these responsibilities </a:t>
            </a:r>
            <a:r>
              <a:rPr lang="en-IN" dirty="0" smtClean="0">
                <a:latin typeface="Corbel" pitchFamily="34" charset="0"/>
              </a:rPr>
              <a:t>between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separate people</a:t>
            </a:r>
            <a:r>
              <a:rPr lang="en-IN" dirty="0" smtClean="0">
                <a:latin typeface="Corbel" pitchFamily="34" charset="0"/>
              </a:rPr>
              <a:t>. </a:t>
            </a:r>
          </a:p>
          <a:p>
            <a:pPr lvl="1" fontAlgn="base"/>
            <a:endParaRPr lang="en-IN" sz="21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8:Creating The 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View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Similarly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following</a:t>
            </a:r>
            <a:r>
              <a:rPr lang="en-IN" sz="2400" dirty="0" smtClean="0">
                <a:latin typeface="Corbel" pitchFamily="34" charset="0"/>
              </a:rPr>
              <a:t> is the code for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</a:t>
            </a:r>
            <a:r>
              <a:rPr lang="en-IN" sz="2400" dirty="0" smtClean="0">
                <a:latin typeface="Corbel" pitchFamily="34" charset="0"/>
              </a:rPr>
              <a:t>, of our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trainers</a:t>
            </a:r>
            <a:r>
              <a:rPr lang="en-IN" sz="2400" dirty="0" smtClean="0">
                <a:latin typeface="Corbel" pitchFamily="34" charset="0"/>
              </a:rPr>
              <a:t> app</a:t>
            </a:r>
            <a:endParaRPr lang="en-US" sz="2400" dirty="0" smtClean="0">
              <a:latin typeface="Corbel" pitchFamily="34" charset="0"/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trainers/views.py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render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showFrontEndTrainers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return 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render(</a:t>
            </a: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request,'frontendtrainers.html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')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showBackEndTrainers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return 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render(</a:t>
            </a: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request,'backendtrainers.html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')</a:t>
            </a:r>
          </a:p>
          <a:p>
            <a:pPr fontAlgn="base">
              <a:buNone/>
            </a:pPr>
            <a:endParaRPr lang="en-IN" sz="22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Step 9:Configuring The View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</a:t>
            </a:r>
            <a:r>
              <a:rPr lang="en-US" sz="2800" b="1" dirty="0" err="1" smtClean="0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After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creating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updating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</a:t>
            </a:r>
            <a:r>
              <a:rPr lang="en-IN" sz="2400" dirty="0" smtClean="0">
                <a:latin typeface="Corbel" pitchFamily="34" charset="0"/>
              </a:rPr>
              <a:t> as shown in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previous slide </a:t>
            </a:r>
            <a:r>
              <a:rPr lang="en-IN" sz="2400" dirty="0" smtClean="0">
                <a:latin typeface="Corbel" pitchFamily="34" charset="0"/>
              </a:rPr>
              <a:t>we need to tell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 smtClean="0">
                <a:latin typeface="Corbel" pitchFamily="34" charset="0"/>
              </a:rPr>
              <a:t> this is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view</a:t>
            </a:r>
            <a:r>
              <a:rPr lang="en-IN" sz="2400" dirty="0" smtClean="0">
                <a:latin typeface="Corbel" pitchFamily="34" charset="0"/>
              </a:rPr>
              <a:t> we want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displayed</a:t>
            </a:r>
            <a:r>
              <a:rPr lang="en-IN" sz="2400" dirty="0" smtClean="0">
                <a:latin typeface="Corbel" pitchFamily="34" charset="0"/>
              </a:rPr>
              <a:t> when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someone navigates </a:t>
            </a:r>
            <a:r>
              <a:rPr lang="en-IN" sz="2400" dirty="0" smtClean="0">
                <a:latin typeface="Corbel" pitchFamily="34" charset="0"/>
              </a:rPr>
              <a:t>to a particular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As usual </a:t>
            </a:r>
            <a:r>
              <a:rPr lang="en-US" sz="2400" dirty="0" smtClean="0">
                <a:latin typeface="Corbel" pitchFamily="34" charset="0"/>
              </a:rPr>
              <a:t>we do this </a:t>
            </a:r>
            <a:r>
              <a:rPr lang="en-IN" sz="2400" dirty="0" smtClean="0">
                <a:latin typeface="Corbel" pitchFamily="34" charset="0"/>
              </a:rPr>
              <a:t>by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configuring</a:t>
            </a:r>
            <a:r>
              <a:rPr lang="en-IN" sz="2400" dirty="0" smtClean="0">
                <a:latin typeface="Corbel" pitchFamily="34" charset="0"/>
              </a:rPr>
              <a:t> our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URLs </a:t>
            </a:r>
            <a:r>
              <a:rPr lang="en-IN" sz="2400" dirty="0" smtClean="0">
                <a:latin typeface="Corbel" pitchFamily="34" charset="0"/>
              </a:rPr>
              <a:t>at 2 places:</a:t>
            </a:r>
          </a:p>
          <a:p>
            <a:pPr lvl="1" fontAlgn="base"/>
            <a:endParaRPr lang="en-IN" sz="1900" dirty="0" smtClean="0">
              <a:latin typeface="Corbel" pitchFamily="34" charset="0"/>
            </a:endParaRPr>
          </a:p>
          <a:p>
            <a:pPr lvl="1" fontAlgn="base"/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Inside</a:t>
            </a:r>
            <a:r>
              <a:rPr lang="en-IN" dirty="0" smtClean="0">
                <a:latin typeface="Corbel" pitchFamily="34" charset="0"/>
              </a:rPr>
              <a:t> the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courses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dirty="0" smtClean="0">
                <a:latin typeface="Corbel" pitchFamily="34" charset="0"/>
              </a:rPr>
              <a:t>and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trainers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  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app’s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IN" dirty="0" smtClean="0">
                <a:latin typeface="Corbel" pitchFamily="34" charset="0"/>
              </a:rPr>
              <a:t> file</a:t>
            </a:r>
          </a:p>
          <a:p>
            <a:pPr lvl="1" fontAlgn="base"/>
            <a:endParaRPr lang="en-IN" dirty="0" smtClean="0">
              <a:latin typeface="Corbel" pitchFamily="34" charset="0"/>
            </a:endParaRPr>
          </a:p>
          <a:p>
            <a:pPr lvl="1" fontAlgn="base"/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Inside </a:t>
            </a:r>
            <a:r>
              <a:rPr lang="en-IN" dirty="0" smtClean="0">
                <a:latin typeface="Corbel" pitchFamily="34" charset="0"/>
              </a:rPr>
              <a:t>the site’s main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urls.py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Step 9:Configuring The View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</a:t>
            </a:r>
            <a:r>
              <a:rPr lang="en-US" sz="2800" b="1" dirty="0" err="1" smtClean="0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VS Code </a:t>
            </a:r>
            <a:r>
              <a:rPr lang="en-IN" sz="2400" dirty="0" smtClean="0">
                <a:latin typeface="Corbel" pitchFamily="34" charset="0"/>
              </a:rPr>
              <a:t>create a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new file </a:t>
            </a:r>
            <a:r>
              <a:rPr lang="en-IN" sz="2400" dirty="0" smtClean="0">
                <a:latin typeface="Corbel" pitchFamily="34" charset="0"/>
              </a:rPr>
              <a:t>called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IN" sz="2400" dirty="0" smtClean="0">
                <a:latin typeface="Corbel" pitchFamily="34" charset="0"/>
              </a:rPr>
              <a:t> in both , 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courses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trainers</a:t>
            </a:r>
            <a:r>
              <a:rPr lang="en-IN" sz="2400" dirty="0" smtClean="0">
                <a:latin typeface="Corbel" pitchFamily="34" charset="0"/>
              </a:rPr>
              <a:t> apps folder ,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write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following code </a:t>
            </a:r>
            <a:r>
              <a:rPr lang="en-IN" sz="2400" dirty="0" smtClean="0">
                <a:latin typeface="Corbel" pitchFamily="34" charset="0"/>
              </a:rPr>
              <a:t>in it.</a:t>
            </a:r>
          </a:p>
          <a:p>
            <a:pPr fontAlgn="base"/>
            <a:endParaRPr lang="en-US" sz="2400" b="1" u="sng" dirty="0" smtClean="0">
              <a:latin typeface="Corbel" pitchFamily="34" charset="0"/>
            </a:endParaRPr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(courses/urls.py)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path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. import views</a:t>
            </a:r>
          </a:p>
          <a:p>
            <a:pPr>
              <a:buNone/>
            </a:pP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[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path('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showfe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/',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views.showFrontEndCourses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   path('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showbe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/',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views.showBackEndCourses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 fontAlgn="base"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Step 9:Configuring The View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</a:t>
            </a:r>
            <a:r>
              <a:rPr lang="en-US" sz="2800" b="1" dirty="0" err="1" smtClean="0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(trainers/urls.py)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path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. import views</a:t>
            </a:r>
          </a:p>
          <a:p>
            <a:pPr>
              <a:buNone/>
            </a:pP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[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path('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showfe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/',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views.showFrontEndTrainers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   path('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showbe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/', 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views.showBackEndTrianers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 fontAlgn="base">
              <a:buNone/>
            </a:pP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Step 9:Configuring The Sites Main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urls.py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File</a:t>
            </a:r>
            <a:endParaRPr lang="en-IN" sz="28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As we know </a:t>
            </a:r>
            <a:r>
              <a:rPr lang="en-US" sz="2400" dirty="0" smtClean="0">
                <a:latin typeface="Corbel" pitchFamily="34" charset="0"/>
              </a:rPr>
              <a:t>whenever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request arrives </a:t>
            </a:r>
            <a:r>
              <a:rPr lang="en-US" sz="2400" dirty="0" smtClean="0">
                <a:latin typeface="Corbel" pitchFamily="34" charset="0"/>
              </a:rPr>
              <a:t>it first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hits</a:t>
            </a:r>
            <a:r>
              <a:rPr lang="en-US" sz="2400" dirty="0" smtClean="0">
                <a:latin typeface="Corbel" pitchFamily="34" charset="0"/>
              </a:rPr>
              <a:t> the main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US" sz="2400" dirty="0" smtClean="0">
                <a:latin typeface="Corbel" pitchFamily="34" charset="0"/>
              </a:rPr>
              <a:t> file , that is , the file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US" sz="2400" dirty="0" smtClean="0">
                <a:latin typeface="Corbel" pitchFamily="34" charset="0"/>
              </a:rPr>
              <a:t> in the </a:t>
            </a:r>
            <a:r>
              <a:rPr lang="en-US" sz="2400" smtClean="0">
                <a:latin typeface="Corbel" pitchFamily="34" charset="0"/>
              </a:rPr>
              <a:t>directory </a:t>
            </a:r>
            <a:r>
              <a:rPr lang="en-US" sz="2400" b="1" smtClean="0">
                <a:solidFill>
                  <a:srgbClr val="C00000"/>
                </a:solidFill>
                <a:latin typeface="Corbel" pitchFamily="34" charset="0"/>
              </a:rPr>
              <a:t>demoproject5</a:t>
            </a:r>
            <a:r>
              <a:rPr lang="en-US" sz="2400" smtClean="0">
                <a:latin typeface="Corbel" pitchFamily="34" charset="0"/>
              </a:rPr>
              <a:t>.</a:t>
            </a:r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dirty="0" smtClean="0">
                <a:latin typeface="Corbel" pitchFamily="34" charset="0"/>
              </a:rPr>
              <a:t>So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we must configure </a:t>
            </a:r>
            <a:r>
              <a:rPr lang="en-US" sz="2400" dirty="0" smtClean="0">
                <a:latin typeface="Corbel" pitchFamily="34" charset="0"/>
              </a:rPr>
              <a:t>this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file</a:t>
            </a:r>
            <a:r>
              <a:rPr lang="en-US" sz="2400" dirty="0" smtClean="0">
                <a:latin typeface="Corbel" pitchFamily="34" charset="0"/>
              </a:rPr>
              <a:t> also so that it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simply redirects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request</a:t>
            </a:r>
            <a:r>
              <a:rPr lang="en-US" sz="2400" dirty="0" smtClean="0">
                <a:latin typeface="Corbel" pitchFamily="34" charset="0"/>
              </a:rPr>
              <a:t> to our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courses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and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trainer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app’s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US" sz="2400" dirty="0" smtClean="0">
                <a:latin typeface="Corbel" pitchFamily="34" charset="0"/>
              </a:rPr>
              <a:t> file whenever a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matching request </a:t>
            </a:r>
            <a:r>
              <a:rPr lang="en-US" sz="2400" dirty="0" smtClean="0">
                <a:latin typeface="Corbel" pitchFamily="34" charset="0"/>
              </a:rPr>
              <a:t>arrives</a:t>
            </a:r>
            <a:endParaRPr lang="en-IN" sz="2400" dirty="0" smtClean="0">
              <a:latin typeface="Corbel" pitchFamily="34" charset="0"/>
            </a:endParaRPr>
          </a:p>
          <a:p>
            <a:pPr fontAlgn="base"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Step 9:Configuring The Sites Main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urls.py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File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VS Code </a:t>
            </a:r>
            <a:r>
              <a:rPr lang="en-IN" sz="2400" dirty="0" smtClean="0">
                <a:latin typeface="Corbel" pitchFamily="34" charset="0"/>
              </a:rPr>
              <a:t>open the file called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IN" sz="2400" dirty="0" smtClean="0">
                <a:latin typeface="Corbel" pitchFamily="34" charset="0"/>
              </a:rPr>
              <a:t> in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demoproject5</a:t>
            </a:r>
            <a:r>
              <a:rPr lang="en-IN" sz="2400" dirty="0" smtClean="0">
                <a:latin typeface="Corbel" pitchFamily="34" charset="0"/>
              </a:rPr>
              <a:t> folder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update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code </a:t>
            </a:r>
            <a:r>
              <a:rPr lang="en-IN" sz="2400" dirty="0" smtClean="0">
                <a:latin typeface="Corbel" pitchFamily="34" charset="0"/>
              </a:rPr>
              <a:t>in it as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shown below </a:t>
            </a:r>
            <a:r>
              <a:rPr lang="en-IN" sz="2400" dirty="0" smtClean="0">
                <a:latin typeface="Corbel" pitchFamily="34" charset="0"/>
              </a:rPr>
              <a:t>in green.</a:t>
            </a:r>
          </a:p>
          <a:p>
            <a:pPr fontAlgn="base"/>
            <a:endParaRPr lang="en-US" sz="2400" b="1" u="sng" dirty="0" smtClean="0">
              <a:latin typeface="Corbel" pitchFamily="34" charset="0"/>
            </a:endParaRPr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(demoproject5/urls.py)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django.contrib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admin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path,include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[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path('admin/', 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admin.site.urls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path('courses/',include('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courses.urls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')),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    path('trainers/',include('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trainers.urls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')),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10:Running The Server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1900" dirty="0" smtClean="0">
                <a:latin typeface="Corbel" pitchFamily="34" charset="0"/>
              </a:rPr>
              <a:t>To run the app, go to the 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project folder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demoproject5</a:t>
            </a:r>
            <a:r>
              <a:rPr lang="en-IN" sz="1900" dirty="0" smtClean="0">
                <a:latin typeface="Corbel" pitchFamily="34" charset="0"/>
              </a:rPr>
              <a:t> by using </a:t>
            </a:r>
            <a:r>
              <a:rPr lang="en-IN" sz="1900" b="1" dirty="0" err="1" smtClean="0">
                <a:solidFill>
                  <a:srgbClr val="C00000"/>
                </a:solidFill>
                <a:latin typeface="Corbel" pitchFamily="34" charset="0"/>
              </a:rPr>
              <a:t>cd</a:t>
            </a:r>
            <a:r>
              <a:rPr lang="en-IN" sz="1900" dirty="0" smtClean="0">
                <a:latin typeface="Corbel" pitchFamily="34" charset="0"/>
              </a:rPr>
              <a:t> command and type the </a:t>
            </a:r>
            <a:r>
              <a:rPr lang="en-IN" sz="1900" b="1" dirty="0" err="1" smtClean="0">
                <a:solidFill>
                  <a:srgbClr val="C00000"/>
                </a:solidFill>
                <a:latin typeface="Corbel" pitchFamily="34" charset="0"/>
              </a:rPr>
              <a:t>runserver</a:t>
            </a:r>
            <a:r>
              <a:rPr lang="en-IN" sz="1900" dirty="0" smtClean="0">
                <a:latin typeface="Corbel" pitchFamily="34" charset="0"/>
              </a:rPr>
              <a:t> command in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VS Code terminal </a:t>
            </a:r>
          </a:p>
          <a:p>
            <a:pPr lvl="1" fontAlgn="base"/>
            <a:endParaRPr lang="en-IN" sz="1900" dirty="0" smtClean="0">
              <a:latin typeface="Corbel" pitchFamily="34" charset="0"/>
            </a:endParaRPr>
          </a:p>
          <a:p>
            <a:pPr lvl="2" fontAlgn="base"/>
            <a:r>
              <a:rPr lang="en-US" sz="1700" b="1" dirty="0" err="1" smtClean="0">
                <a:solidFill>
                  <a:srgbClr val="00B050"/>
                </a:solidFill>
                <a:latin typeface="Corbel" pitchFamily="34" charset="0"/>
              </a:rPr>
              <a:t>cd</a:t>
            </a:r>
            <a:r>
              <a:rPr lang="en-US" sz="1700" b="1" dirty="0" smtClean="0">
                <a:solidFill>
                  <a:srgbClr val="00B050"/>
                </a:solidFill>
                <a:latin typeface="Corbel" pitchFamily="34" charset="0"/>
              </a:rPr>
              <a:t> demoproject5</a:t>
            </a:r>
            <a:endParaRPr lang="en-IN" sz="17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lvl="2" fontAlgn="base"/>
            <a:r>
              <a:rPr lang="en-IN" sz="1700" b="1" dirty="0" smtClean="0">
                <a:solidFill>
                  <a:srgbClr val="00B050"/>
                </a:solidFill>
                <a:latin typeface="Corbel" pitchFamily="34" charset="0"/>
              </a:rPr>
              <a:t>python manage.py </a:t>
            </a:r>
            <a:r>
              <a:rPr lang="en-IN" sz="1700" b="1" dirty="0" err="1" smtClean="0">
                <a:solidFill>
                  <a:srgbClr val="00B050"/>
                </a:solidFill>
                <a:latin typeface="Corbel" pitchFamily="34" charset="0"/>
              </a:rPr>
              <a:t>runserver</a:t>
            </a:r>
            <a:r>
              <a:rPr lang="en-IN" sz="1700" b="1" dirty="0" smtClean="0">
                <a:solidFill>
                  <a:srgbClr val="00B050"/>
                </a:solidFill>
                <a:latin typeface="Corbel" pitchFamily="34" charset="0"/>
              </a:rPr>
              <a:t>. </a:t>
            </a:r>
          </a:p>
          <a:p>
            <a:pPr lvl="1" fontAlgn="base"/>
            <a:endParaRPr lang="en-IN" sz="1900" dirty="0" smtClean="0">
              <a:latin typeface="Corbel" pitchFamily="34" charset="0"/>
            </a:endParaRPr>
          </a:p>
          <a:p>
            <a:pPr lvl="1" fontAlgn="base"/>
            <a:r>
              <a:rPr lang="en-IN" sz="1900" dirty="0" smtClean="0">
                <a:latin typeface="Corbel" pitchFamily="34" charset="0"/>
              </a:rPr>
              <a:t>The server runs on the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default port 8000</a:t>
            </a:r>
            <a:r>
              <a:rPr lang="en-IN" sz="1900" dirty="0" smtClean="0">
                <a:latin typeface="Corbel" pitchFamily="34" charset="0"/>
              </a:rPr>
              <a:t>, and we’ll see output like the following output in the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terminal window</a:t>
            </a:r>
            <a:r>
              <a:rPr lang="en-IN" sz="1900" dirty="0" smtClean="0">
                <a:latin typeface="Corbel" pitchFamily="34" charset="0"/>
              </a:rPr>
              <a:t>:</a:t>
            </a:r>
            <a:endParaRPr lang="en-US" sz="1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286256"/>
            <a:ext cx="8858312" cy="23362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11: Opening The Page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Ctrl+click</a:t>
            </a:r>
            <a:r>
              <a:rPr lang="en-IN" sz="2000" dirty="0" smtClean="0">
                <a:latin typeface="Corbel" pitchFamily="34" charset="0"/>
              </a:rPr>
              <a:t> the 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http://127.0.0.1:8000/</a:t>
            </a:r>
            <a:r>
              <a:rPr lang="en-IN" sz="2000" dirty="0" smtClean="0">
                <a:latin typeface="Corbel" pitchFamily="34" charset="0"/>
              </a:rPr>
              <a:t> URL in the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terminal output window </a:t>
            </a:r>
            <a:r>
              <a:rPr lang="en-IN" sz="2000" dirty="0" smtClean="0">
                <a:latin typeface="Corbel" pitchFamily="34" charset="0"/>
              </a:rPr>
              <a:t>to </a:t>
            </a:r>
          </a:p>
          <a:p>
            <a:pPr fontAlgn="base">
              <a:buNone/>
            </a:pPr>
            <a:r>
              <a:rPr lang="en-IN" sz="2000" dirty="0" smtClean="0">
                <a:latin typeface="Corbel" pitchFamily="34" charset="0"/>
              </a:rPr>
              <a:t>open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default browser </a:t>
            </a:r>
            <a:r>
              <a:rPr lang="en-IN" sz="2000" dirty="0" smtClean="0">
                <a:latin typeface="Corbel" pitchFamily="34" charset="0"/>
              </a:rPr>
              <a:t>and type the </a:t>
            </a:r>
            <a:r>
              <a:rPr lang="en-IN" sz="2000" dirty="0" err="1" smtClean="0">
                <a:latin typeface="Corbel" pitchFamily="34" charset="0"/>
              </a:rPr>
              <a:t>url</a:t>
            </a:r>
            <a:r>
              <a:rPr lang="en-IN" sz="2000" dirty="0" smtClean="0"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http://127.0.0.1:8000/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courses/showfe</a:t>
            </a: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86058"/>
            <a:ext cx="8858312" cy="3583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11: Opening The Page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Type</a:t>
            </a:r>
            <a:r>
              <a:rPr lang="en-IN" sz="2000" dirty="0" smtClean="0">
                <a:latin typeface="Corbel" pitchFamily="34" charset="0"/>
              </a:rPr>
              <a:t> the </a:t>
            </a:r>
            <a:r>
              <a:rPr lang="en-IN" sz="2000" dirty="0" err="1" smtClean="0">
                <a:latin typeface="Corbel" pitchFamily="34" charset="0"/>
              </a:rPr>
              <a:t>url</a:t>
            </a:r>
            <a:r>
              <a:rPr lang="en-IN" sz="2000" dirty="0" smtClean="0"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http://127.0.0.1:8000/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courses/showbe</a:t>
            </a: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86058"/>
            <a:ext cx="8858312" cy="3583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11: Opening The Page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Type</a:t>
            </a:r>
            <a:r>
              <a:rPr lang="en-IN" sz="2000" dirty="0" smtClean="0">
                <a:latin typeface="Corbel" pitchFamily="34" charset="0"/>
              </a:rPr>
              <a:t> the </a:t>
            </a:r>
            <a:r>
              <a:rPr lang="en-IN" sz="2000" dirty="0" err="1" smtClean="0">
                <a:latin typeface="Corbel" pitchFamily="34" charset="0"/>
              </a:rPr>
              <a:t>url</a:t>
            </a:r>
            <a:r>
              <a:rPr lang="en-IN" sz="2000" dirty="0" smtClean="0"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http://127.0.0.1:8000/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trainers/showfe</a:t>
            </a: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8"/>
            <a:ext cx="8715436" cy="3583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To Templates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endParaRPr lang="en-IN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/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Web Designers </a:t>
            </a:r>
            <a:r>
              <a:rPr lang="en-IN" dirty="0" smtClean="0">
                <a:latin typeface="Corbel" pitchFamily="34" charset="0"/>
              </a:rPr>
              <a:t>(HTML/CSS coders)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shouldn’t be required </a:t>
            </a:r>
            <a:r>
              <a:rPr lang="en-IN" dirty="0" smtClean="0">
                <a:latin typeface="Corbel" pitchFamily="34" charset="0"/>
              </a:rPr>
              <a:t>to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edit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Python code </a:t>
            </a:r>
            <a:r>
              <a:rPr lang="en-IN" dirty="0" smtClean="0">
                <a:latin typeface="Corbel" pitchFamily="34" charset="0"/>
              </a:rPr>
              <a:t>to get their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job done</a:t>
            </a:r>
            <a:r>
              <a:rPr lang="en-IN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US" sz="2200" dirty="0" smtClean="0"/>
          </a:p>
          <a:p>
            <a:pPr lvl="1" fontAlgn="base"/>
            <a:endParaRPr lang="en-IN" dirty="0" smtClean="0">
              <a:latin typeface="Corbel" pitchFamily="34" charset="0"/>
            </a:endParaRPr>
          </a:p>
          <a:p>
            <a:pPr lvl="1" fontAlgn="base"/>
            <a:r>
              <a:rPr lang="en-IN" dirty="0" smtClean="0">
                <a:latin typeface="Corbel" pitchFamily="34" charset="0"/>
              </a:rPr>
              <a:t>It’s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most efficient </a:t>
            </a:r>
            <a:r>
              <a:rPr lang="en-IN" dirty="0" smtClean="0">
                <a:latin typeface="Corbel" pitchFamily="34" charset="0"/>
              </a:rPr>
              <a:t>if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developers</a:t>
            </a:r>
            <a:r>
              <a:rPr lang="en-IN" dirty="0" smtClean="0">
                <a:latin typeface="Corbel" pitchFamily="34" charset="0"/>
              </a:rPr>
              <a:t> can work on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Python code </a:t>
            </a:r>
            <a:r>
              <a:rPr lang="en-IN" dirty="0" smtClean="0">
                <a:latin typeface="Corbel" pitchFamily="34" charset="0"/>
              </a:rPr>
              <a:t>and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designers</a:t>
            </a:r>
            <a:r>
              <a:rPr lang="en-IN" dirty="0" smtClean="0">
                <a:latin typeface="Corbel" pitchFamily="34" charset="0"/>
              </a:rPr>
              <a:t> can work on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HTML and CSS 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at the same time</a:t>
            </a:r>
            <a:r>
              <a:rPr lang="en-IN" dirty="0" smtClean="0">
                <a:latin typeface="Corbel" pitchFamily="34" charset="0"/>
              </a:rPr>
              <a:t>, rather than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one person waiting for the other </a:t>
            </a:r>
            <a:r>
              <a:rPr lang="en-IN" dirty="0" smtClean="0">
                <a:latin typeface="Corbel" pitchFamily="34" charset="0"/>
              </a:rPr>
              <a:t>to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finish editing </a:t>
            </a:r>
            <a:r>
              <a:rPr lang="en-IN" dirty="0" smtClean="0">
                <a:latin typeface="Corbel" pitchFamily="34" charset="0"/>
              </a:rPr>
              <a:t>a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single file </a:t>
            </a:r>
            <a:r>
              <a:rPr lang="en-IN" dirty="0" smtClean="0">
                <a:latin typeface="Corbel" pitchFamily="34" charset="0"/>
              </a:rPr>
              <a:t>that contains both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IN" dirty="0" smtClean="0">
                <a:latin typeface="Corbel" pitchFamily="34" charset="0"/>
              </a:rPr>
              <a:t> and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dirty="0" smtClean="0">
                <a:latin typeface="Corbel" pitchFamily="34" charset="0"/>
              </a:rPr>
              <a:t>.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endParaRPr lang="en-IN" sz="22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 11: Opening The Page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Type</a:t>
            </a:r>
            <a:r>
              <a:rPr lang="en-IN" sz="2000" dirty="0" smtClean="0">
                <a:latin typeface="Corbel" pitchFamily="34" charset="0"/>
              </a:rPr>
              <a:t> the </a:t>
            </a:r>
            <a:r>
              <a:rPr lang="en-IN" sz="2000" dirty="0" err="1" smtClean="0">
                <a:latin typeface="Corbel" pitchFamily="34" charset="0"/>
              </a:rPr>
              <a:t>url</a:t>
            </a:r>
            <a:r>
              <a:rPr lang="en-IN" sz="2000" dirty="0" smtClean="0"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http://127.0.0.1:8000/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trainers/showbe</a:t>
            </a: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86058"/>
            <a:ext cx="8786874" cy="3583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orbel" pitchFamily="34" charset="0"/>
              </a:rPr>
              <a:t>Write a </a:t>
            </a:r>
            <a:r>
              <a:rPr lang="en-US" sz="2400" b="1" dirty="0" err="1" smtClean="0">
                <a:latin typeface="Corbel" pitchFamily="34" charset="0"/>
              </a:rPr>
              <a:t>Django</a:t>
            </a:r>
            <a:r>
              <a:rPr lang="en-US" sz="2400" b="1" dirty="0" smtClean="0">
                <a:latin typeface="Corbel" pitchFamily="34" charset="0"/>
              </a:rPr>
              <a:t> App using templates which displays the message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Help Page </a:t>
            </a:r>
          </a:p>
          <a:p>
            <a:endParaRPr lang="en-US" sz="2400" b="1" dirty="0" smtClean="0">
              <a:latin typeface="Corbel" pitchFamily="34" charset="0"/>
            </a:endParaRPr>
          </a:p>
          <a:p>
            <a:r>
              <a:rPr lang="en-US" sz="2400" b="1" dirty="0" smtClean="0">
                <a:latin typeface="Corbel" pitchFamily="34" charset="0"/>
              </a:rPr>
              <a:t>Do the following:</a:t>
            </a:r>
          </a:p>
          <a:p>
            <a:pPr lvl="1" fontAlgn="base"/>
            <a:endParaRPr lang="en-IN" sz="1500" dirty="0" smtClean="0">
              <a:latin typeface="Corbel" pitchFamily="34" charset="0"/>
            </a:endParaRPr>
          </a:p>
          <a:p>
            <a:pPr lvl="1" fontAlgn="base"/>
            <a:r>
              <a:rPr lang="en-IN" dirty="0" smtClean="0">
                <a:latin typeface="Corbel" pitchFamily="34" charset="0"/>
              </a:rPr>
              <a:t>Create a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IN" dirty="0" smtClean="0">
                <a:latin typeface="Corbel" pitchFamily="34" charset="0"/>
              </a:rPr>
              <a:t> directory and connect it to the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settings.py</a:t>
            </a:r>
            <a:r>
              <a:rPr lang="en-IN" dirty="0" smtClean="0">
                <a:latin typeface="Corbel" pitchFamily="34" charset="0"/>
              </a:rPr>
              <a:t> file</a:t>
            </a:r>
          </a:p>
          <a:p>
            <a:pPr lvl="1" fontAlgn="base"/>
            <a:endParaRPr lang="en-IN" dirty="0" smtClean="0">
              <a:latin typeface="Corbel" pitchFamily="34" charset="0"/>
            </a:endParaRPr>
          </a:p>
          <a:p>
            <a:pPr lvl="1" fontAlgn="base"/>
            <a:r>
              <a:rPr lang="en-IN" dirty="0" smtClean="0">
                <a:latin typeface="Corbel" pitchFamily="34" charset="0"/>
              </a:rPr>
              <a:t>Create a new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view</a:t>
            </a:r>
            <a:r>
              <a:rPr lang="en-IN" dirty="0" smtClean="0">
                <a:latin typeface="Corbel" pitchFamily="34" charset="0"/>
              </a:rPr>
              <a:t> called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help</a:t>
            </a:r>
            <a:r>
              <a:rPr lang="en-IN" dirty="0" smtClean="0">
                <a:latin typeface="Corbel" pitchFamily="34" charset="0"/>
              </a:rPr>
              <a:t> and use </a:t>
            </a:r>
            <a:r>
              <a:rPr lang="en-IN" dirty="0" err="1" smtClean="0">
                <a:latin typeface="Corbel" pitchFamily="34" charset="0"/>
              </a:rPr>
              <a:t>url</a:t>
            </a:r>
            <a:r>
              <a:rPr lang="en-IN" dirty="0" smtClean="0">
                <a:latin typeface="Corbel" pitchFamily="34" charset="0"/>
              </a:rPr>
              <a:t> mapping to render it for any page with the extension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/help</a:t>
            </a:r>
          </a:p>
          <a:p>
            <a:pPr lvl="1" fontAlgn="base"/>
            <a:endParaRPr lang="en-IN" dirty="0" smtClean="0">
              <a:latin typeface="Corbel" pitchFamily="34" charset="0"/>
            </a:endParaRPr>
          </a:p>
          <a:p>
            <a:pPr lvl="1" fontAlgn="base"/>
            <a:r>
              <a:rPr lang="en-IN" dirty="0" smtClean="0">
                <a:latin typeface="Corbel" pitchFamily="34" charset="0"/>
              </a:rPr>
              <a:t>Return the message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“Help Page” </a:t>
            </a:r>
            <a:r>
              <a:rPr lang="en-IN" dirty="0" smtClean="0">
                <a:latin typeface="Corbel" pitchFamily="34" charset="0"/>
              </a:rPr>
              <a:t>from your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template</a:t>
            </a:r>
            <a:r>
              <a:rPr lang="en-IN" dirty="0" smtClean="0">
                <a:latin typeface="Corbel" pitchFamily="34" charset="0"/>
              </a:rPr>
              <a:t>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html file</a:t>
            </a:r>
            <a:r>
              <a:rPr lang="en-IN" dirty="0" smtClean="0">
                <a:latin typeface="Corbel" pitchFamily="34" charset="0"/>
              </a:rPr>
              <a:t>.</a:t>
            </a:r>
          </a:p>
          <a:p>
            <a:endParaRPr lang="en-IN" sz="19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To Templates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For these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reasons</a:t>
            </a:r>
            <a:r>
              <a:rPr lang="en-IN" sz="2400" dirty="0" smtClean="0">
                <a:latin typeface="Corbel" pitchFamily="34" charset="0"/>
              </a:rPr>
              <a:t>, it’s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much cleaner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more maintainable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separate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design of the page </a:t>
            </a:r>
            <a:r>
              <a:rPr lang="en-IN" sz="2400" dirty="0" smtClean="0">
                <a:latin typeface="Corbel" pitchFamily="34" charset="0"/>
              </a:rPr>
              <a:t>from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Python code </a:t>
            </a:r>
            <a:r>
              <a:rPr lang="en-IN" sz="2400" dirty="0" smtClean="0">
                <a:latin typeface="Corbel" pitchFamily="34" charset="0"/>
              </a:rPr>
              <a:t>itself.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And this 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achieved</a:t>
            </a:r>
            <a:r>
              <a:rPr lang="en-IN" sz="2400" dirty="0" smtClean="0">
                <a:latin typeface="Corbel" pitchFamily="34" charset="0"/>
              </a:rPr>
              <a:t> using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Django’s</a:t>
            </a: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b="1" i="1" dirty="0" smtClean="0">
                <a:solidFill>
                  <a:srgbClr val="7030A0"/>
                </a:solidFill>
                <a:latin typeface="Corbel" pitchFamily="34" charset="0"/>
              </a:rPr>
              <a:t>template system</a:t>
            </a:r>
            <a:endParaRPr lang="en-US" sz="2200" b="1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To Templates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u="sng" dirty="0" err="1" smtClean="0">
                <a:solidFill>
                  <a:srgbClr val="7030A0"/>
                </a:solidFill>
                <a:latin typeface="Corbel" pitchFamily="34" charset="0"/>
              </a:rPr>
              <a:t>Django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 template system </a:t>
            </a:r>
            <a:r>
              <a:rPr lang="en-IN" sz="2400" dirty="0" smtClean="0">
                <a:latin typeface="Corbel" pitchFamily="34" charset="0"/>
              </a:rPr>
              <a:t>makes it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possible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separate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 code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goes in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views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 smtClean="0">
                <a:latin typeface="Corbel" pitchFamily="34" charset="0"/>
              </a:rPr>
              <a:t> code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goes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templates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link</a:t>
            </a:r>
            <a:r>
              <a:rPr lang="en-IN" sz="2400" dirty="0" smtClean="0">
                <a:latin typeface="Corbel" pitchFamily="34" charset="0"/>
              </a:rPr>
              <a:t> the two,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 smtClean="0">
                <a:latin typeface="Corbel" pitchFamily="34" charset="0"/>
              </a:rPr>
              <a:t> relies on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render() </a:t>
            </a:r>
            <a:r>
              <a:rPr lang="en-IN" sz="2400" dirty="0" smtClean="0">
                <a:latin typeface="Corbel" pitchFamily="34" charset="0"/>
              </a:rPr>
              <a:t>function and the </a:t>
            </a:r>
            <a:r>
              <a:rPr lang="en-IN" sz="2400" b="1" u="sng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Template language.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endParaRPr lang="en-US" sz="22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To Templates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template</a:t>
            </a:r>
            <a:r>
              <a:rPr lang="en-IN" sz="2400" dirty="0" smtClean="0">
                <a:latin typeface="Corbel" pitchFamily="34" charset="0"/>
              </a:rPr>
              <a:t> will contain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static parts of an html page </a:t>
            </a:r>
            <a:r>
              <a:rPr lang="en-IN" sz="2400" dirty="0" smtClean="0">
                <a:latin typeface="Corbel" pitchFamily="34" charset="0"/>
              </a:rPr>
              <a:t>(parts that are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always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same</a:t>
            </a:r>
            <a:r>
              <a:rPr lang="en-IN" sz="2400" dirty="0" smtClean="0">
                <a:latin typeface="Corbel" pitchFamily="34" charset="0"/>
              </a:rPr>
              <a:t>)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endParaRPr lang="en-US" sz="22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Then there are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template tags</a:t>
            </a:r>
            <a:r>
              <a:rPr lang="en-IN" sz="2400" dirty="0" smtClean="0">
                <a:latin typeface="Corbel" pitchFamily="34" charset="0"/>
              </a:rPr>
              <a:t>, which have their own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special syntax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This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syntax</a:t>
            </a:r>
            <a:r>
              <a:rPr lang="en-IN" sz="2400" dirty="0" smtClean="0">
                <a:latin typeface="Corbel" pitchFamily="34" charset="0"/>
              </a:rPr>
              <a:t> allows you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inject dynamic content </a:t>
            </a:r>
            <a:r>
              <a:rPr lang="en-IN" sz="2400" dirty="0" smtClean="0">
                <a:latin typeface="Corbel" pitchFamily="34" charset="0"/>
              </a:rPr>
              <a:t>that your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Django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App’s views </a:t>
            </a:r>
            <a:r>
              <a:rPr lang="en-IN" sz="2400" dirty="0" smtClean="0">
                <a:latin typeface="Corbel" pitchFamily="34" charset="0"/>
              </a:rPr>
              <a:t>will produce, effecting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final HTML</a:t>
            </a:r>
          </a:p>
          <a:p>
            <a:endParaRPr lang="en-US" sz="2200" dirty="0" smtClean="0"/>
          </a:p>
          <a:p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Steps Needed For </a:t>
            </a:r>
            <a:r>
              <a:rPr lang="en-US" sz="3200" b="1" dirty="0" err="1" smtClean="0">
                <a:latin typeface="Corbel" pitchFamily="34" charset="0"/>
              </a:rPr>
              <a:t>Templating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orbel" pitchFamily="34" charset="0"/>
              </a:rPr>
              <a:t>To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create</a:t>
            </a:r>
            <a:r>
              <a:rPr lang="en-US" sz="2200" dirty="0" smtClean="0">
                <a:latin typeface="Corbel" pitchFamily="34" charset="0"/>
              </a:rPr>
              <a:t> and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run</a:t>
            </a:r>
            <a:r>
              <a:rPr lang="en-US" sz="2200" dirty="0" smtClean="0">
                <a:latin typeface="Corbel" pitchFamily="34" charset="0"/>
              </a:rPr>
              <a:t> a </a:t>
            </a:r>
            <a:r>
              <a:rPr lang="en-US" sz="22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 app using Templates</a:t>
            </a:r>
            <a:r>
              <a:rPr lang="en-US" sz="2200" dirty="0" smtClean="0">
                <a:latin typeface="Corbel" pitchFamily="34" charset="0"/>
              </a:rPr>
              <a:t>, we need to follow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11 steps:</a:t>
            </a:r>
            <a:endParaRPr lang="en-US" sz="18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Activating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Environment in VS Code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Creating a </a:t>
            </a:r>
            <a:r>
              <a:rPr lang="en-US" sz="2000" b="1" dirty="0" err="1" smtClean="0">
                <a:solidFill>
                  <a:srgbClr val="7030A0"/>
                </a:solidFill>
                <a:latin typeface="Corbel" pitchFamily="34" charset="0"/>
              </a:rPr>
              <a:t>Django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 Project in VS Code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Creating the app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Activating the app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C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reate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 the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 directory structure.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4"/>
                </a:solidFill>
                <a:latin typeface="Corbel" pitchFamily="34" charset="0"/>
              </a:rPr>
              <a:t>Configuring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settings.py</a:t>
            </a:r>
            <a:r>
              <a:rPr lang="en-US" sz="2000" b="1" dirty="0" smtClean="0">
                <a:solidFill>
                  <a:schemeClr val="accent4"/>
                </a:solidFill>
                <a:latin typeface="Corbel" pitchFamily="34" charset="0"/>
              </a:rPr>
              <a:t> for templates</a:t>
            </a:r>
          </a:p>
          <a:p>
            <a:pPr marL="457200" indent="-457200">
              <a:buFont typeface="Wingdings 2"/>
              <a:buAutoNum type="arabicPeriod"/>
            </a:pP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Create the HTML file inside the </a:t>
            </a:r>
            <a:r>
              <a:rPr lang="en-US" sz="2000" b="1" u="sng" dirty="0" smtClean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000" b="1" dirty="0" smtClean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directory</a:t>
            </a:r>
            <a:endParaRPr lang="en-IN" sz="2000" b="1" dirty="0" smtClean="0">
              <a:solidFill>
                <a:schemeClr val="accent5">
                  <a:lumMod val="75000"/>
                </a:schemeClr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Creating the view to render the template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/>
                </a:solidFill>
                <a:latin typeface="Corbel" pitchFamily="34" charset="0"/>
              </a:rPr>
              <a:t>Configuring the View in </a:t>
            </a:r>
            <a:r>
              <a:rPr lang="en-US" sz="2000" b="1" dirty="0" err="1" smtClean="0">
                <a:solidFill>
                  <a:schemeClr val="accent1"/>
                </a:solidFill>
                <a:latin typeface="Corbel" pitchFamily="34" charset="0"/>
              </a:rPr>
              <a:t>Url</a:t>
            </a:r>
            <a:endParaRPr lang="en-US" sz="2000" b="1" dirty="0" smtClean="0">
              <a:solidFill>
                <a:schemeClr val="accent1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Running the server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Opening the page in browser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5034</TotalTime>
  <Words>1663</Words>
  <Application>Microsoft Office PowerPoint</Application>
  <PresentationFormat>On-screen Show (4:3)</PresentationFormat>
  <Paragraphs>483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Civic</vt:lpstr>
      <vt:lpstr>Slide 1</vt:lpstr>
      <vt:lpstr>Today’s Agenda</vt:lpstr>
      <vt:lpstr>Introduction To Templates</vt:lpstr>
      <vt:lpstr>Introduction To Templates</vt:lpstr>
      <vt:lpstr>Introduction To Templates</vt:lpstr>
      <vt:lpstr>Introduction To Templates</vt:lpstr>
      <vt:lpstr>Introduction To Templates</vt:lpstr>
      <vt:lpstr>Introduction To Templates</vt:lpstr>
      <vt:lpstr>Steps Needed For Templating</vt:lpstr>
      <vt:lpstr>Steps Needed For Templating</vt:lpstr>
      <vt:lpstr>Template Directory Structure</vt:lpstr>
      <vt:lpstr>Template Directory Structure</vt:lpstr>
      <vt:lpstr>Template Directory Structure</vt:lpstr>
      <vt:lpstr>Configuring Settings File</vt:lpstr>
      <vt:lpstr>Code Explained</vt:lpstr>
      <vt:lpstr>Code Explained</vt:lpstr>
      <vt:lpstr>Code Explained</vt:lpstr>
      <vt:lpstr>Step 1-Activating Django Environment In VS Code</vt:lpstr>
      <vt:lpstr>Step 1-Activating Django Environment In VS Code</vt:lpstr>
      <vt:lpstr>Step 2-Creating Django Project  In VS Code</vt:lpstr>
      <vt:lpstr>Step 2-Creating Django Project  In VS Code</vt:lpstr>
      <vt:lpstr>Step 3- Creating The App</vt:lpstr>
      <vt:lpstr>Step 3- Creating The App</vt:lpstr>
      <vt:lpstr>Step 3- Creating The App</vt:lpstr>
      <vt:lpstr>Step 4: Activating The App</vt:lpstr>
      <vt:lpstr>Step 4: Activating The App</vt:lpstr>
      <vt:lpstr>Step 5: Creating The templates Directory</vt:lpstr>
      <vt:lpstr>Step 5: Creating The templates Directory</vt:lpstr>
      <vt:lpstr>Step 6: Updating The  settings.py File</vt:lpstr>
      <vt:lpstr>Step 6: Updating The  settings.py File</vt:lpstr>
      <vt:lpstr>Step 7: Creating The HTML Files</vt:lpstr>
      <vt:lpstr>Step 7: Creating The HTML Files</vt:lpstr>
      <vt:lpstr>Step 7: Creating The HTML File</vt:lpstr>
      <vt:lpstr>Step 7: Creating The HTML File</vt:lpstr>
      <vt:lpstr>Step 7: Creating The HTML File</vt:lpstr>
      <vt:lpstr>Step 7: Creating The HTML File</vt:lpstr>
      <vt:lpstr>Step 8:Creating The View</vt:lpstr>
      <vt:lpstr>Step 8:Creating The View</vt:lpstr>
      <vt:lpstr>Step 8:Creating The View</vt:lpstr>
      <vt:lpstr>Step 8:Creating The View</vt:lpstr>
      <vt:lpstr>Step 9:Configuring The View In Url</vt:lpstr>
      <vt:lpstr>Step 9:Configuring The View In Url</vt:lpstr>
      <vt:lpstr>Step 9:Configuring The View In Url</vt:lpstr>
      <vt:lpstr>Step 9:Configuring The Sites Main  urls.py File</vt:lpstr>
      <vt:lpstr>Step 9:Configuring The Sites Main  urls.py File</vt:lpstr>
      <vt:lpstr>Step 10:Running The Server</vt:lpstr>
      <vt:lpstr>Step 11: Opening The Page</vt:lpstr>
      <vt:lpstr>Step 11: Opening The Page</vt:lpstr>
      <vt:lpstr>Step 11: Opening The Page</vt:lpstr>
      <vt:lpstr>Step 11: Opening The Page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407</cp:revision>
  <dcterms:created xsi:type="dcterms:W3CDTF">2015-12-21T13:46:48Z</dcterms:created>
  <dcterms:modified xsi:type="dcterms:W3CDTF">2020-08-22T15:00:08Z</dcterms:modified>
</cp:coreProperties>
</file>