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380" r:id="rId4"/>
    <p:sldId id="381" r:id="rId5"/>
    <p:sldId id="384" r:id="rId6"/>
    <p:sldId id="382" r:id="rId7"/>
    <p:sldId id="383" r:id="rId8"/>
    <p:sldId id="385" r:id="rId9"/>
    <p:sldId id="386" r:id="rId10"/>
    <p:sldId id="387" r:id="rId11"/>
    <p:sldId id="388" r:id="rId12"/>
    <p:sldId id="389" r:id="rId13"/>
    <p:sldId id="362" r:id="rId14"/>
    <p:sldId id="363" r:id="rId15"/>
    <p:sldId id="392" r:id="rId16"/>
    <p:sldId id="352" r:id="rId17"/>
    <p:sldId id="393" r:id="rId18"/>
    <p:sldId id="394" r:id="rId19"/>
    <p:sldId id="390" r:id="rId20"/>
    <p:sldId id="391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orbel" pitchFamily="34" charset="0"/>
              </a:rPr>
              <a:t>Java </a:t>
            </a:r>
            <a:r>
              <a:rPr lang="en-US" sz="4000" dirty="0" err="1" smtClean="0">
                <a:latin typeface="Corbel" pitchFamily="34" charset="0"/>
              </a:rPr>
              <a:t>ee</a:t>
            </a:r>
            <a:endParaRPr lang="en-US" sz="4000" dirty="0" smtClean="0">
              <a:latin typeface="Corbel" pitchFamily="34" charset="0"/>
            </a:endParaRPr>
          </a:p>
          <a:p>
            <a:r>
              <a:rPr lang="en-US" sz="2800" dirty="0" smtClean="0">
                <a:latin typeface="Corbel" pitchFamily="34" charset="0"/>
              </a:rPr>
              <a:t>(ADVANCE JAVA)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Corbel" pitchFamily="34" charset="0"/>
              </a:rPr>
              <a:t>Lecture-11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Important Point!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None of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 )</a:t>
            </a:r>
            <a:r>
              <a:rPr lang="en-US" sz="2400" dirty="0" smtClean="0">
                <a:latin typeface="Corbel" pitchFamily="34" charset="0"/>
              </a:rPr>
              <a:t> methods have been made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abstract</a:t>
            </a:r>
            <a:r>
              <a:rPr lang="en-US" sz="2400" dirty="0" smtClean="0">
                <a:latin typeface="Corbel" pitchFamily="34" charset="0"/>
              </a:rPr>
              <a:t> but still the class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 smtClean="0">
                <a:latin typeface="Corbel" pitchFamily="34" charset="0"/>
              </a:rPr>
              <a:t> has been declared as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abstract class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Can you tell why ?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Important Point!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This is because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none</a:t>
            </a:r>
            <a:r>
              <a:rPr lang="en-US" sz="2400" dirty="0" smtClean="0">
                <a:latin typeface="Corbel" pitchFamily="34" charset="0"/>
              </a:rPr>
              <a:t> of the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 )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methods contain any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proper implementation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They all have all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default behaviours </a:t>
            </a:r>
            <a:r>
              <a:rPr lang="en-IN" sz="2400" dirty="0" smtClean="0">
                <a:latin typeface="Corbel" pitchFamily="34" charset="0"/>
              </a:rPr>
              <a:t>of returning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HTTP 405 </a:t>
            </a:r>
            <a:r>
              <a:rPr lang="en-IN" sz="2400" b="1" i="1" dirty="0" smtClean="0">
                <a:solidFill>
                  <a:srgbClr val="002060"/>
                </a:solidFill>
                <a:latin typeface="Corbel" pitchFamily="34" charset="0"/>
              </a:rPr>
              <a:t>Method Not Implemented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 error.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the designers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JEE  technology </a:t>
            </a:r>
            <a:r>
              <a:rPr lang="en-US" sz="2400" dirty="0" smtClean="0">
                <a:latin typeface="Corbel" pitchFamily="34" charset="0"/>
              </a:rPr>
              <a:t>did not want that anyone should be allowed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instantiate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 smtClean="0">
                <a:latin typeface="Corbel" pitchFamily="34" charset="0"/>
              </a:rPr>
              <a:t> class as it’s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practically of no use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orbel" pitchFamily="34" charset="0"/>
              </a:rPr>
              <a:t>Why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 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latin typeface="Corbel" pitchFamily="34" charset="0"/>
              </a:rPr>
              <a:t>Methods</a:t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400" b="1" dirty="0" smtClean="0">
                <a:latin typeface="Corbel" pitchFamily="34" charset="0"/>
              </a:rPr>
              <a:t>Have Not Been Declared As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abstract</a:t>
            </a:r>
            <a:r>
              <a:rPr lang="en-US" sz="2400" b="1" dirty="0" smtClean="0">
                <a:latin typeface="Corbel" pitchFamily="34" charset="0"/>
              </a:rPr>
              <a:t> ?</a:t>
            </a:r>
            <a:endParaRPr lang="en-IN" sz="24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This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because</a:t>
            </a:r>
            <a:r>
              <a:rPr lang="en-IN" sz="2400" dirty="0" smtClean="0">
                <a:latin typeface="Corbel" pitchFamily="34" charset="0"/>
              </a:rPr>
              <a:t> if those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methods were all  abstract</a:t>
            </a:r>
            <a:r>
              <a:rPr lang="en-IN" sz="2400" dirty="0" smtClean="0">
                <a:latin typeface="Corbel" pitchFamily="34" charset="0"/>
              </a:rPr>
              <a:t>, we would be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forced to override all of them</a:t>
            </a:r>
            <a:r>
              <a:rPr lang="en-IN" sz="2400" dirty="0" smtClean="0">
                <a:latin typeface="Corbel" pitchFamily="34" charset="0"/>
              </a:rPr>
              <a:t> , even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though</a:t>
            </a:r>
            <a:r>
              <a:rPr lang="en-IN" sz="2400" dirty="0" smtClean="0">
                <a:latin typeface="Corbel" pitchFamily="34" charset="0"/>
              </a:rPr>
              <a:t> our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business requirements don't need </a:t>
            </a:r>
            <a:r>
              <a:rPr lang="en-IN" sz="2400" dirty="0" smtClean="0">
                <a:latin typeface="Corbel" pitchFamily="34" charset="0"/>
              </a:rPr>
              <a:t>it at all.</a:t>
            </a:r>
            <a:endParaRPr lang="en-US" sz="2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LifeCycle</a:t>
            </a:r>
            <a:r>
              <a:rPr lang="en-US" sz="3200" b="1" dirty="0" smtClean="0">
                <a:latin typeface="Corbel" pitchFamily="34" charset="0"/>
              </a:rPr>
              <a:t> Of </a:t>
            </a:r>
            <a:r>
              <a:rPr lang="en-US" sz="3200" b="1" dirty="0" err="1" smtClean="0">
                <a:latin typeface="Corbel" pitchFamily="34" charset="0"/>
              </a:rPr>
              <a:t>HttpServlet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LifeCycle</a:t>
            </a:r>
            <a:r>
              <a:rPr lang="en-US" sz="3200" b="1" dirty="0" smtClean="0">
                <a:latin typeface="Corbel" pitchFamily="34" charset="0"/>
              </a:rPr>
              <a:t> Of </a:t>
            </a:r>
            <a:r>
              <a:rPr lang="en-US" sz="3200" b="1" dirty="0" err="1" smtClean="0">
                <a:latin typeface="Corbel" pitchFamily="34" charset="0"/>
              </a:rPr>
              <a:t>HttpServlet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All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steps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same as previous</a:t>
            </a:r>
            <a:r>
              <a:rPr lang="en-IN" sz="2400" dirty="0" smtClean="0">
                <a:latin typeface="Corbel" pitchFamily="34" charset="0"/>
              </a:rPr>
              <a:t>,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only difference </a:t>
            </a:r>
            <a:r>
              <a:rPr lang="en-IN" sz="2400" dirty="0" smtClean="0">
                <a:latin typeface="Corbel" pitchFamily="34" charset="0"/>
              </a:rPr>
              <a:t>is that when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Container</a:t>
            </a:r>
            <a:r>
              <a:rPr lang="en-IN" sz="2400" dirty="0" smtClean="0">
                <a:latin typeface="Corbel" pitchFamily="34" charset="0"/>
              </a:rPr>
              <a:t> calls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service( ) </a:t>
            </a:r>
            <a:r>
              <a:rPr lang="en-IN" sz="2400" dirty="0" smtClean="0">
                <a:latin typeface="Corbel" pitchFamily="34" charset="0"/>
              </a:rPr>
              <a:t>method, then the implementation of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service( ) </a:t>
            </a:r>
            <a:r>
              <a:rPr lang="en-IN" sz="2400" dirty="0" smtClean="0">
                <a:latin typeface="Corbel" pitchFamily="34" charset="0"/>
              </a:rPr>
              <a:t>given by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IN" sz="2400" dirty="0" smtClean="0">
                <a:latin typeface="Corbel" pitchFamily="34" charset="0"/>
              </a:rPr>
              <a:t> class runs since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programmer’s do not override </a:t>
            </a:r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But when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service( ) </a:t>
            </a:r>
            <a:r>
              <a:rPr lang="en-IN" sz="2400" dirty="0" smtClean="0">
                <a:latin typeface="Corbel" pitchFamily="34" charset="0"/>
              </a:rPr>
              <a:t>method calls the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doPost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 smtClean="0">
                <a:latin typeface="Corbel" pitchFamily="34" charset="0"/>
              </a:rPr>
              <a:t>method , then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our implementations </a:t>
            </a:r>
            <a:r>
              <a:rPr lang="en-IN" sz="2400" dirty="0" smtClean="0">
                <a:latin typeface="Corbel" pitchFamily="34" charset="0"/>
              </a:rPr>
              <a:t>will run as we must have overridden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 smtClean="0">
                <a:latin typeface="Corbel" pitchFamily="34" charset="0"/>
              </a:rPr>
              <a:t>methods.</a:t>
            </a:r>
          </a:p>
          <a:p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HttpServlet</a:t>
            </a:r>
            <a:r>
              <a:rPr lang="en-US" sz="3200" b="1" dirty="0" smtClean="0">
                <a:latin typeface="Corbel" pitchFamily="34" charset="0"/>
              </a:rPr>
              <a:t> V/s </a:t>
            </a:r>
            <a:r>
              <a:rPr lang="en-US" sz="3200" b="1" dirty="0" err="1" smtClean="0">
                <a:latin typeface="Corbel" pitchFamily="34" charset="0"/>
              </a:rPr>
              <a:t>GenericServlet</a:t>
            </a:r>
            <a:endParaRPr lang="en-IN" sz="32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42839" y="1428736"/>
          <a:ext cx="8858318" cy="5286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9"/>
                <a:gridCol w="4429159"/>
              </a:tblGrid>
              <a:tr h="422682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Corbel" pitchFamily="34" charset="0"/>
                        </a:rPr>
                        <a:t>GenericServlet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Corbel" pitchFamily="34" charset="0"/>
                        </a:rPr>
                        <a:t>HttpServlet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smtClean="0">
                          <a:latin typeface="Corbel" pitchFamily="34" charset="0"/>
                        </a:rPr>
                        <a:t>It is </a:t>
                      </a:r>
                      <a:r>
                        <a:rPr lang="en-IN" b="1" dirty="0" smtClean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Generalized </a:t>
                      </a:r>
                      <a:r>
                        <a:rPr lang="en-IN" b="0" dirty="0" smtClean="0">
                          <a:latin typeface="Corbel" pitchFamily="34" charset="0"/>
                        </a:rPr>
                        <a:t>(protocol independent)</a:t>
                      </a:r>
                      <a:r>
                        <a:rPr lang="en-IN" b="0" baseline="0" dirty="0" smtClean="0">
                          <a:latin typeface="Corbel" pitchFamily="34" charset="0"/>
                        </a:rPr>
                        <a:t> class i.e. It </a:t>
                      </a:r>
                      <a:r>
                        <a:rPr lang="en-IN" b="1" baseline="0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does not support specific features </a:t>
                      </a:r>
                      <a:r>
                        <a:rPr lang="en-IN" b="0" baseline="0" dirty="0" smtClean="0">
                          <a:latin typeface="Corbel" pitchFamily="34" charset="0"/>
                        </a:rPr>
                        <a:t>of a </a:t>
                      </a:r>
                      <a:r>
                        <a:rPr lang="en-IN" b="1" baseline="0" dirty="0" smtClean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particular protocol</a:t>
                      </a:r>
                      <a:r>
                        <a:rPr lang="en-IN" b="0" baseline="0" dirty="0" smtClean="0">
                          <a:latin typeface="Corbel" pitchFamily="34" charset="0"/>
                        </a:rPr>
                        <a:t>.</a:t>
                      </a:r>
                      <a:endParaRPr lang="en-IN" b="0" dirty="0"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smtClean="0">
                          <a:latin typeface="Corbel" pitchFamily="34" charset="0"/>
                        </a:rPr>
                        <a:t>It purely </a:t>
                      </a:r>
                      <a:r>
                        <a:rPr lang="en-IN" b="1" dirty="0" smtClean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supports HTTP protocol</a:t>
                      </a:r>
                      <a:r>
                        <a:rPr lang="en-IN" b="1" baseline="0" dirty="0" smtClean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 </a:t>
                      </a:r>
                      <a:r>
                        <a:rPr lang="en-IN" b="0" baseline="0" dirty="0" smtClean="0">
                          <a:latin typeface="Corbel" pitchFamily="34" charset="0"/>
                        </a:rPr>
                        <a:t>and s</a:t>
                      </a:r>
                      <a:r>
                        <a:rPr lang="en-IN" b="0" dirty="0" smtClean="0">
                          <a:latin typeface="Corbel" pitchFamily="34" charset="0"/>
                        </a:rPr>
                        <a:t>hould </a:t>
                      </a:r>
                      <a:r>
                        <a:rPr lang="en-IN" b="0" dirty="0">
                          <a:latin typeface="Corbel" pitchFamily="34" charset="0"/>
                        </a:rPr>
                        <a:t>be used with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HTTP protocol </a:t>
                      </a:r>
                      <a:r>
                        <a:rPr lang="en-IN" b="0" dirty="0" smtClean="0">
                          <a:latin typeface="Corbel" pitchFamily="34" charset="0"/>
                        </a:rPr>
                        <a:t>only</a:t>
                      </a:r>
                      <a:endParaRPr lang="en-IN" b="0" dirty="0"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All methods are concrete except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method. </a:t>
                      </a:r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method is </a:t>
                      </a:r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abstract</a:t>
                      </a:r>
                      <a:r>
                        <a:rPr lang="en-IN" b="0" dirty="0">
                          <a:latin typeface="Corbel" pitchFamily="34" charset="0"/>
                        </a:rPr>
                        <a:t> method.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All methods are </a:t>
                      </a:r>
                      <a:r>
                        <a:rPr lang="en-IN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rbel" pitchFamily="34" charset="0"/>
                        </a:rPr>
                        <a:t>concrete</a:t>
                      </a:r>
                      <a:r>
                        <a:rPr lang="en-IN" b="0" dirty="0">
                          <a:latin typeface="Corbel" pitchFamily="34" charset="0"/>
                        </a:rPr>
                        <a:t> (non-abstract). </a:t>
                      </a:r>
                    </a:p>
                  </a:txBody>
                  <a:tcPr marL="76200" marR="76200" marT="76200" marB="76200" anchor="ctr"/>
                </a:tc>
              </a:tr>
              <a:tr h="1111710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should be overridden being abstract in super interface.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service() </a:t>
                      </a:r>
                      <a:r>
                        <a:rPr lang="en-IN" b="0" dirty="0">
                          <a:latin typeface="Corbel" pitchFamily="34" charset="0"/>
                        </a:rPr>
                        <a:t>method need not be </a:t>
                      </a:r>
                      <a:r>
                        <a:rPr lang="en-IN" b="0" dirty="0" smtClean="0">
                          <a:latin typeface="Corbel" pitchFamily="34" charset="0"/>
                        </a:rPr>
                        <a:t>overridden</a:t>
                      </a:r>
                      <a:r>
                        <a:rPr lang="en-IN" b="0" baseline="0" dirty="0" smtClean="0">
                          <a:latin typeface="Corbel" pitchFamily="34" charset="0"/>
                        </a:rPr>
                        <a:t> rather we need to override </a:t>
                      </a:r>
                      <a:r>
                        <a:rPr lang="en-IN" b="1" baseline="0" dirty="0" err="1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doGet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( ) </a:t>
                      </a:r>
                      <a:r>
                        <a:rPr lang="en-IN" b="0" baseline="0" dirty="0" smtClean="0">
                          <a:latin typeface="Corbel" pitchFamily="34" charset="0"/>
                        </a:rPr>
                        <a:t>or </a:t>
                      </a:r>
                      <a:r>
                        <a:rPr lang="en-IN" b="1" baseline="0" dirty="0" err="1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doPost</a:t>
                      </a:r>
                      <a:r>
                        <a:rPr lang="en-IN" b="1" baseline="0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( ) </a:t>
                      </a:r>
                      <a:r>
                        <a:rPr lang="en-IN" b="0" baseline="0" dirty="0" smtClean="0">
                          <a:latin typeface="Corbel" pitchFamily="34" charset="0"/>
                        </a:rPr>
                        <a:t>methods</a:t>
                      </a:r>
                      <a:endParaRPr lang="en-IN" b="0" dirty="0"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</a:tr>
              <a:tr h="799041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Defined </a:t>
                      </a:r>
                      <a:r>
                        <a:rPr lang="en-IN" b="0" dirty="0" smtClean="0">
                          <a:latin typeface="Corbel" pitchFamily="34" charset="0"/>
                        </a:rPr>
                        <a:t> in </a:t>
                      </a:r>
                      <a:r>
                        <a:rPr lang="en-IN" b="1" dirty="0" err="1" smtClean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javax.servlet</a:t>
                      </a:r>
                      <a:r>
                        <a:rPr lang="en-IN" b="0" dirty="0" smtClean="0">
                          <a:latin typeface="Corbel" pitchFamily="34" charset="0"/>
                        </a:rPr>
                        <a:t> </a:t>
                      </a:r>
                      <a:r>
                        <a:rPr lang="en-IN" b="0" dirty="0">
                          <a:latin typeface="Corbel" pitchFamily="34" charset="0"/>
                        </a:rPr>
                        <a:t>package.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 smtClean="0">
                          <a:latin typeface="Corbel" pitchFamily="34" charset="0"/>
                        </a:rPr>
                        <a:t>Defined </a:t>
                      </a:r>
                      <a:r>
                        <a:rPr lang="en-IN" b="1" dirty="0" smtClean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in  </a:t>
                      </a:r>
                      <a:r>
                        <a:rPr lang="en-IN" b="1" dirty="0" err="1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javax.servlet.http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  <a:latin typeface="Corbel" pitchFamily="34" charset="0"/>
                        </a:rPr>
                        <a:t> </a:t>
                      </a:r>
                      <a:r>
                        <a:rPr lang="en-IN" b="0" dirty="0">
                          <a:latin typeface="Corbel" pitchFamily="34" charset="0"/>
                        </a:rPr>
                        <a:t>package.</a:t>
                      </a:r>
                    </a:p>
                  </a:txBody>
                  <a:tcPr marL="76200" marR="76200" marT="76200" marB="76200" anchor="ctr"/>
                </a:tc>
              </a:tr>
              <a:tr h="729560"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Not </a:t>
                      </a:r>
                      <a:r>
                        <a:rPr lang="en-IN" dirty="0" smtClean="0">
                          <a:latin typeface="Corbel" pitchFamily="34" charset="0"/>
                        </a:rPr>
                        <a:t>in use nowadays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  <a:latin typeface="Corbel" pitchFamily="34" charset="0"/>
                        </a:rPr>
                        <a:t>Practically used </a:t>
                      </a:r>
                      <a:r>
                        <a:rPr lang="en-IN" dirty="0" smtClean="0">
                          <a:latin typeface="Corbel" pitchFamily="34" charset="0"/>
                        </a:rPr>
                        <a:t>in today’s  java based</a:t>
                      </a:r>
                      <a:r>
                        <a:rPr lang="en-IN" baseline="0" dirty="0" smtClean="0">
                          <a:latin typeface="Corbel" pitchFamily="34" charset="0"/>
                        </a:rPr>
                        <a:t> </a:t>
                      </a:r>
                      <a:r>
                        <a:rPr lang="en-IN" dirty="0" smtClean="0">
                          <a:latin typeface="Corbel" pitchFamily="34" charset="0"/>
                        </a:rPr>
                        <a:t>web applications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Prototypes Of </a:t>
            </a:r>
            <a:r>
              <a:rPr lang="en-US" sz="3200" b="1" dirty="0" err="1" smtClean="0">
                <a:latin typeface="Corbel" pitchFamily="34" charset="0"/>
              </a:rPr>
              <a:t>doGet</a:t>
            </a:r>
            <a:r>
              <a:rPr lang="en-US" sz="3200" b="1" dirty="0" smtClean="0">
                <a:latin typeface="Corbel" pitchFamily="34" charset="0"/>
              </a:rPr>
              <a:t>() And </a:t>
            </a:r>
            <a:r>
              <a:rPr lang="en-US" sz="3200" b="1" dirty="0" err="1" smtClean="0">
                <a:latin typeface="Corbel" pitchFamily="34" charset="0"/>
              </a:rPr>
              <a:t>doPost</a:t>
            </a:r>
            <a:r>
              <a:rPr lang="en-US" sz="3200" b="1" dirty="0" smtClean="0">
                <a:latin typeface="Corbel" pitchFamily="34" charset="0"/>
              </a:rPr>
              <a:t>()</a:t>
            </a:r>
            <a:endParaRPr lang="en-IN" sz="32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protected</a:t>
            </a:r>
            <a:r>
              <a:rPr lang="en-US" sz="2400" dirty="0" smtClean="0">
                <a:latin typeface="Corbel" pitchFamily="34" charset="0"/>
              </a:rPr>
              <a:t> void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doPost</a:t>
            </a:r>
            <a:r>
              <a:rPr lang="en-US" sz="2400" dirty="0" smtClean="0">
                <a:latin typeface="Corbel" pitchFamily="34" charset="0"/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req,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HttpServletResponse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resp</a:t>
            </a:r>
            <a:r>
              <a:rPr lang="en-US" sz="2400" dirty="0" smtClean="0">
                <a:latin typeface="Corbel" pitchFamily="34" charset="0"/>
              </a:rPr>
              <a:t>)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throws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ServletException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IOException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purotected</a:t>
            </a:r>
            <a:r>
              <a:rPr lang="en-US" sz="2400" dirty="0" smtClean="0">
                <a:latin typeface="Corbel" pitchFamily="34" charset="0"/>
              </a:rPr>
              <a:t> void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US" sz="2400" dirty="0" smtClean="0">
                <a:latin typeface="Corbel" pitchFamily="34" charset="0"/>
              </a:rPr>
              <a:t>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req,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HttpServletResponse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err="1" smtClean="0">
                <a:latin typeface="Corbel" pitchFamily="34" charset="0"/>
              </a:rPr>
              <a:t>resp</a:t>
            </a:r>
            <a:r>
              <a:rPr lang="en-US" sz="2400" dirty="0" smtClean="0">
                <a:latin typeface="Corbel" pitchFamily="34" charset="0"/>
              </a:rPr>
              <a:t>)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throws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ServletException</a:t>
            </a:r>
            <a:r>
              <a:rPr lang="en-US" sz="2400" dirty="0" err="1" smtClean="0">
                <a:latin typeface="Corbel" pitchFamily="34" charset="0"/>
              </a:rPr>
              <a:t>,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IOException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>
                <a:latin typeface="Corbel" pitchFamily="34" charset="0"/>
              </a:rPr>
              <a:t>Develop an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Http based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Servlet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that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displays current date and time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RED</a:t>
            </a:r>
            <a:r>
              <a:rPr lang="en-US" sz="2400" dirty="0" smtClean="0">
                <a:latin typeface="Corbel" pitchFamily="34" charset="0"/>
              </a:rPr>
              <a:t> color whenever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 smtClean="0">
                <a:latin typeface="Corbel" pitchFamily="34" charset="0"/>
              </a:rPr>
              <a:t> arrives.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javax.servlet.http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MyDateTimeServlet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extends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protected  void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req,HttpServletResponse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throws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IOException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ServletException</a:t>
            </a: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("text/html");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("&lt;html&gt;&lt;head&gt;&lt;title&gt;Date Time Display&lt;/title&gt;");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("&lt;style type='text/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'&gt;");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("h3{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 red;}");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("&lt;/style&gt;&lt;/head&gt;");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Date today=new Date();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String 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str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=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today.toString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("Current date and time : &lt;h3&gt;"+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+"&lt;/h3&gt;");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("&lt;/body&gt;&lt;/html&gt;");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Differences With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GenericServlet</a:t>
            </a: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Introduction To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doGet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( ) and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doPost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( )</a:t>
            </a:r>
          </a:p>
          <a:p>
            <a:pPr>
              <a:buSzPct val="100000"/>
            </a:pPr>
            <a:endParaRPr lang="en-US" sz="2400" b="1" dirty="0" smtClean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Writing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Servlet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By Extending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HttpServlet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smtClean="0">
                <a:latin typeface="Corbel" pitchFamily="34" charset="0"/>
              </a:rPr>
              <a:t>Output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35784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End Of Lecture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0755-4271659</a:t>
            </a:r>
            <a:r>
              <a:rPr lang="en-US" sz="2000" b="1" smtClean="0">
                <a:solidFill>
                  <a:srgbClr val="0070C0"/>
                </a:solidFill>
                <a:latin typeface="Corbel" pitchFamily="34" charset="0"/>
              </a:rPr>
              <a:t>, 9826686245</a:t>
            </a:r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800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Calling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Servlets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Using HTML Page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Obtaining Client Info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Methods Of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ServletRequest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HttpServletRequest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Reading Form Parameters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</a:t>
            </a:r>
            <a:r>
              <a:rPr lang="en-US" sz="3200" b="1" dirty="0" err="1" smtClean="0">
                <a:latin typeface="Corbel" pitchFamily="34" charset="0"/>
              </a:rPr>
              <a:t>To“HttpServlet</a:t>
            </a:r>
            <a:r>
              <a:rPr lang="en-US" sz="3200" b="1" dirty="0" smtClean="0">
                <a:latin typeface="Corbel" pitchFamily="34" charset="0"/>
              </a:rPr>
              <a:t>” Class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As we all know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protocol </a:t>
            </a:r>
            <a:r>
              <a:rPr lang="en-US" sz="2400" dirty="0" smtClean="0">
                <a:latin typeface="Corbel" pitchFamily="34" charset="0"/>
              </a:rPr>
              <a:t>that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mostly used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communication</a:t>
            </a:r>
            <a:r>
              <a:rPr lang="en-US" sz="2400" dirty="0" smtClean="0">
                <a:latin typeface="Corbel" pitchFamily="34" charset="0"/>
              </a:rPr>
              <a:t> over the internet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HTTP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Oracle-SUN</a:t>
            </a:r>
            <a:r>
              <a:rPr lang="en-US" sz="2400" dirty="0" smtClean="0">
                <a:latin typeface="Corbel" pitchFamily="34" charset="0"/>
              </a:rPr>
              <a:t>  has provided us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derived class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GenericServlet</a:t>
            </a:r>
            <a:r>
              <a:rPr lang="en-US" sz="2400" dirty="0" smtClean="0">
                <a:latin typeface="Corbel" pitchFamily="34" charset="0"/>
              </a:rPr>
              <a:t> called as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class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extends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GenericServlet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provides us </a:t>
            </a:r>
            <a:r>
              <a:rPr lang="en-US" sz="2400" dirty="0" smtClean="0">
                <a:latin typeface="Corbel" pitchFamily="34" charset="0"/>
              </a:rPr>
              <a:t>some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special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()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methods </a:t>
            </a:r>
            <a:r>
              <a:rPr lang="en-US" sz="2400" dirty="0" smtClean="0">
                <a:latin typeface="Corbel" pitchFamily="34" charset="0"/>
              </a:rPr>
              <a:t>which are based on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Http commands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</a:t>
            </a:r>
            <a:r>
              <a:rPr lang="en-US" sz="3200" b="1" dirty="0" err="1" smtClean="0">
                <a:latin typeface="Corbel" pitchFamily="34" charset="0"/>
              </a:rPr>
              <a:t>To“HttpServlet</a:t>
            </a:r>
            <a:r>
              <a:rPr lang="en-US" sz="3200" b="1" dirty="0" smtClean="0">
                <a:latin typeface="Corbel" pitchFamily="34" charset="0"/>
              </a:rPr>
              <a:t>” Class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There are total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7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US" sz="2400" dirty="0" smtClean="0">
                <a:latin typeface="Corbel" pitchFamily="34" charset="0"/>
              </a:rPr>
              <a:t>methods given by the class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 smtClean="0">
                <a:latin typeface="Corbel" pitchFamily="34" charset="0"/>
              </a:rPr>
              <a:t>  each representing a specific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HTTP command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6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These methods are:</a:t>
            </a:r>
          </a:p>
          <a:p>
            <a:pPr lvl="1"/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doGet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doPost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doHead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doPut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doDelete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doOptions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IN" b="1" dirty="0" err="1" smtClean="0">
                <a:solidFill>
                  <a:srgbClr val="7030A0"/>
                </a:solidFill>
                <a:latin typeface="Corbel" pitchFamily="34" charset="0"/>
              </a:rPr>
              <a:t>doTrace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dirty="0" smtClean="0">
                <a:latin typeface="Corbel" pitchFamily="34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Introduction </a:t>
            </a:r>
            <a:r>
              <a:rPr lang="en-US" sz="3200" b="1" dirty="0" err="1" smtClean="0">
                <a:latin typeface="Corbel" pitchFamily="34" charset="0"/>
              </a:rPr>
              <a:t>To“HttpServlet</a:t>
            </a:r>
            <a:r>
              <a:rPr lang="en-US" sz="3200" b="1" dirty="0" smtClean="0">
                <a:latin typeface="Corbel" pitchFamily="34" charset="0"/>
              </a:rPr>
              <a:t>” Class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But out of them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two mostly used </a:t>
            </a:r>
            <a:r>
              <a:rPr lang="en-US" sz="2400" dirty="0" smtClean="0">
                <a:latin typeface="Corbel" pitchFamily="34" charset="0"/>
              </a:rPr>
              <a:t>are the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doPost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 smtClean="0">
                <a:latin typeface="Corbel" pitchFamily="34" charset="0"/>
              </a:rPr>
              <a:t>methods 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because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maximum request </a:t>
            </a:r>
            <a:r>
              <a:rPr lang="en-US" sz="2400" dirty="0" smtClean="0">
                <a:latin typeface="Corbel" pitchFamily="34" charset="0"/>
              </a:rPr>
              <a:t>given by user is either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Post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IN" sz="2400" dirty="0" smtClean="0">
                <a:latin typeface="Corbel" pitchFamily="34" charset="0"/>
              </a:rPr>
              <a:t> class reads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HTTP request</a:t>
            </a:r>
            <a:r>
              <a:rPr lang="en-IN" sz="2400" dirty="0" smtClean="0">
                <a:latin typeface="Corbel" pitchFamily="34" charset="0"/>
              </a:rPr>
              <a:t>, and determines if the request is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 GET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POST </a:t>
            </a:r>
            <a:r>
              <a:rPr lang="en-IN" sz="2400" b="1" dirty="0" smtClean="0">
                <a:latin typeface="Corbel" pitchFamily="34" charset="0"/>
              </a:rPr>
              <a:t>etc  </a:t>
            </a:r>
            <a:r>
              <a:rPr lang="en-IN" sz="2400" dirty="0" smtClean="0">
                <a:latin typeface="Corbel" pitchFamily="34" charset="0"/>
              </a:rPr>
              <a:t>and then calls one the corresponding method. </a:t>
            </a: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Diagram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creen08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58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 Important Point !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>
                <a:latin typeface="Corbel" pitchFamily="34" charset="0"/>
              </a:rPr>
              <a:t>While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extending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 smtClean="0">
                <a:latin typeface="Corbel" pitchFamily="34" charset="0"/>
              </a:rPr>
              <a:t> class we must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never override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service() </a:t>
            </a:r>
            <a:r>
              <a:rPr lang="en-US" sz="2400" dirty="0" smtClean="0">
                <a:latin typeface="Corbel" pitchFamily="34" charset="0"/>
              </a:rPr>
              <a:t>method.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because the class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dirty="0" smtClean="0">
                <a:latin typeface="Corbel" pitchFamily="34" charset="0"/>
              </a:rPr>
              <a:t> itself has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overridden </a:t>
            </a:r>
            <a:r>
              <a:rPr lang="en-US" sz="2400" dirty="0" smtClean="0">
                <a:latin typeface="Corbel" pitchFamily="34" charset="0"/>
              </a:rPr>
              <a:t>the method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service()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such a way </a:t>
            </a:r>
            <a:r>
              <a:rPr lang="en-US" sz="2400" dirty="0" smtClean="0">
                <a:latin typeface="Corbel" pitchFamily="34" charset="0"/>
              </a:rPr>
              <a:t>that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first detects </a:t>
            </a:r>
            <a:r>
              <a:rPr lang="en-US" sz="2400" dirty="0" smtClean="0">
                <a:latin typeface="Corbel" pitchFamily="34" charset="0"/>
              </a:rPr>
              <a:t>the kind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 smtClean="0">
                <a:latin typeface="Corbel" pitchFamily="34" charset="0"/>
              </a:rPr>
              <a:t> generated by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browser </a:t>
            </a:r>
            <a:r>
              <a:rPr lang="en-US" sz="2400" dirty="0" smtClean="0">
                <a:latin typeface="Corbel" pitchFamily="34" charset="0"/>
              </a:rPr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</a:t>
            </a:r>
            <a:r>
              <a:rPr lang="en-US" sz="2400" dirty="0" smtClean="0"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Post</a:t>
            </a:r>
            <a:r>
              <a:rPr lang="en-US" sz="2400" dirty="0" smtClean="0">
                <a:latin typeface="Corbel" pitchFamily="34" charset="0"/>
              </a:rPr>
              <a:t>) and then calls the required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</a:t>
            </a:r>
            <a:r>
              <a:rPr lang="en-US" sz="2400" b="1" dirty="0" err="1" smtClean="0">
                <a:solidFill>
                  <a:srgbClr val="002060"/>
                </a:solidFill>
                <a:latin typeface="Corbel" pitchFamily="34" charset="0"/>
              </a:rPr>
              <a:t>XXX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()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method.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Diagram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images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Another Important Point!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HttpServlet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is an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abstract class </a:t>
            </a:r>
            <a:r>
              <a:rPr lang="en-US" sz="2400" dirty="0" smtClean="0">
                <a:latin typeface="Corbel" pitchFamily="34" charset="0"/>
              </a:rPr>
              <a:t>but it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doesn’t contain </a:t>
            </a:r>
            <a:r>
              <a:rPr lang="en-US" sz="2400" dirty="0" smtClean="0">
                <a:latin typeface="Corbel" pitchFamily="34" charset="0"/>
              </a:rPr>
              <a:t>any</a:t>
            </a:r>
            <a:r>
              <a:rPr lang="en-US" sz="2400" b="1" i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abstract methods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4113</TotalTime>
  <Words>749</Words>
  <Application>Microsoft Office PowerPoint</Application>
  <PresentationFormat>On-screen Show (4:3)</PresentationFormat>
  <Paragraphs>121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Introduction To“HttpServlet” Class</vt:lpstr>
      <vt:lpstr>Introduction To“HttpServlet” Class</vt:lpstr>
      <vt:lpstr>Introduction To“HttpServlet” Class</vt:lpstr>
      <vt:lpstr>Diagram</vt:lpstr>
      <vt:lpstr>An Important Point !</vt:lpstr>
      <vt:lpstr>Diagram</vt:lpstr>
      <vt:lpstr>Another Important Point!</vt:lpstr>
      <vt:lpstr>Another Important Point!</vt:lpstr>
      <vt:lpstr>Another Important Point!</vt:lpstr>
      <vt:lpstr>Why doXXX( ) Methods Have Not Been Declared As abstract ?</vt:lpstr>
      <vt:lpstr>LifeCycle Of HttpServlet</vt:lpstr>
      <vt:lpstr>LifeCycle Of HttpServlet</vt:lpstr>
      <vt:lpstr>HttpServlet V/s GenericServlet</vt:lpstr>
      <vt:lpstr>Prototypes Of doGet() And doPost()</vt:lpstr>
      <vt:lpstr>Exercise</vt:lpstr>
      <vt:lpstr>Solution</vt:lpstr>
      <vt:lpstr>Solution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340</cp:revision>
  <dcterms:created xsi:type="dcterms:W3CDTF">2016-02-04T12:02:26Z</dcterms:created>
  <dcterms:modified xsi:type="dcterms:W3CDTF">2020-07-09T07:02:30Z</dcterms:modified>
</cp:coreProperties>
</file>