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1"/>
  </p:notesMasterIdLst>
  <p:sldIdLst>
    <p:sldId id="257" r:id="rId2"/>
    <p:sldId id="258" r:id="rId3"/>
    <p:sldId id="425" r:id="rId4"/>
    <p:sldId id="438" r:id="rId5"/>
    <p:sldId id="439" r:id="rId6"/>
    <p:sldId id="437" r:id="rId7"/>
    <p:sldId id="426" r:id="rId8"/>
    <p:sldId id="427" r:id="rId9"/>
    <p:sldId id="428" r:id="rId10"/>
    <p:sldId id="429" r:id="rId11"/>
    <p:sldId id="431" r:id="rId12"/>
    <p:sldId id="432" r:id="rId13"/>
    <p:sldId id="433" r:id="rId14"/>
    <p:sldId id="440" r:id="rId15"/>
    <p:sldId id="441" r:id="rId16"/>
    <p:sldId id="434" r:id="rId17"/>
    <p:sldId id="435" r:id="rId18"/>
    <p:sldId id="436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049" autoAdjust="0"/>
    <p:restoredTop sz="93768" autoAdjust="0"/>
  </p:normalViewPr>
  <p:slideViewPr>
    <p:cSldViewPr>
      <p:cViewPr varScale="1">
        <p:scale>
          <a:sx n="85" d="100"/>
          <a:sy n="85" d="100"/>
        </p:scale>
        <p:origin x="-165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13-07-2020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7/13/2020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7/13/2020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7/13/2020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Java </a:t>
            </a:r>
            <a:r>
              <a:rPr lang="en-US" sz="4000" dirty="0" err="1" smtClean="0"/>
              <a:t>ee</a:t>
            </a:r>
            <a:endParaRPr lang="en-US" sz="4000" dirty="0" smtClean="0"/>
          </a:p>
          <a:p>
            <a:r>
              <a:rPr lang="en-US" sz="2800" dirty="0" smtClean="0"/>
              <a:t>(ADVANCE JAVA)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Lecture-13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coding for step1 which also needs to be done only one time can be done inside the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method.  This is because the method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is also called only once which is when the first request arrives.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But there is an important point to remember which is that the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method has been already  designed in our base class </a:t>
            </a:r>
            <a:r>
              <a:rPr lang="en-US" b="1" dirty="0" err="1" smtClean="0">
                <a:solidFill>
                  <a:srgbClr val="C00000"/>
                </a:solidFill>
              </a:rPr>
              <a:t>HttpServlet</a:t>
            </a:r>
            <a:r>
              <a:rPr lang="en-US" dirty="0" smtClean="0"/>
              <a:t> and there is some very important initialization code  written into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Now, if we override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 </a:t>
            </a:r>
            <a:r>
              <a:rPr lang="en-US" dirty="0" smtClean="0"/>
              <a:t>then the initialization code will not get a chance to run .</a:t>
            </a:r>
          </a:p>
          <a:p>
            <a:endParaRPr lang="en-IN" dirty="0" smtClean="0"/>
          </a:p>
          <a:p>
            <a:r>
              <a:rPr lang="en-IN" dirty="0" smtClean="0"/>
              <a:t>So java has recommend two solutions for this: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We can call the parent class version of </a:t>
            </a:r>
            <a:r>
              <a:rPr lang="en-IN" b="1" dirty="0" smtClean="0">
                <a:solidFill>
                  <a:srgbClr val="7030A0"/>
                </a:solidFill>
              </a:rPr>
              <a:t>init(</a:t>
            </a:r>
            <a:r>
              <a:rPr lang="en-IN" b="1" dirty="0" err="1" smtClean="0">
                <a:solidFill>
                  <a:srgbClr val="7030A0"/>
                </a:solidFill>
              </a:rPr>
              <a:t>ServletConfig</a:t>
            </a:r>
            <a:r>
              <a:rPr lang="en-IN" b="1" dirty="0" smtClean="0">
                <a:solidFill>
                  <a:srgbClr val="7030A0"/>
                </a:solidFill>
              </a:rPr>
              <a:t>)</a:t>
            </a:r>
            <a:r>
              <a:rPr lang="en-IN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from our </a:t>
            </a:r>
            <a:r>
              <a:rPr lang="en-IN" dirty="0" err="1" smtClean="0"/>
              <a:t>servlet</a:t>
            </a:r>
            <a:r>
              <a:rPr lang="en-IN" dirty="0" smtClean="0"/>
              <a:t> </a:t>
            </a:r>
            <a:r>
              <a:rPr lang="en-IN" b="1" dirty="0" smtClean="0">
                <a:solidFill>
                  <a:srgbClr val="C00000"/>
                </a:solidFill>
              </a:rPr>
              <a:t>init(</a:t>
            </a:r>
            <a:r>
              <a:rPr lang="en-IN" b="1" dirty="0" err="1" smtClean="0">
                <a:solidFill>
                  <a:srgbClr val="C00000"/>
                </a:solidFill>
              </a:rPr>
              <a:t>ServletConfig</a:t>
            </a:r>
            <a:r>
              <a:rPr lang="en-IN" b="1" dirty="0" smtClean="0">
                <a:solidFill>
                  <a:srgbClr val="C00000"/>
                </a:solidFill>
              </a:rPr>
              <a:t>)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using the keyword </a:t>
            </a:r>
            <a:r>
              <a:rPr lang="en-IN" b="1" dirty="0" smtClean="0">
                <a:solidFill>
                  <a:srgbClr val="00B050"/>
                </a:solidFill>
              </a:rPr>
              <a:t>super</a:t>
            </a:r>
            <a:r>
              <a:rPr lang="en-IN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IN" dirty="0" smtClean="0"/>
          </a:p>
          <a:p>
            <a:pPr marL="514350" indent="-514350">
              <a:buFont typeface="+mj-lt"/>
              <a:buAutoNum type="arabicPeriod"/>
            </a:pPr>
            <a:r>
              <a:rPr lang="en-IN" dirty="0" smtClean="0"/>
              <a:t>There is one more </a:t>
            </a:r>
            <a:r>
              <a:rPr lang="en-IN" b="1" dirty="0" smtClean="0">
                <a:solidFill>
                  <a:srgbClr val="C00000"/>
                </a:solidFill>
              </a:rPr>
              <a:t>init( ) </a:t>
            </a:r>
            <a:r>
              <a:rPr lang="en-IN" dirty="0" smtClean="0"/>
              <a:t>method which is having blank body inside </a:t>
            </a:r>
            <a:r>
              <a:rPr lang="en-IN" b="1" dirty="0" err="1" smtClean="0">
                <a:solidFill>
                  <a:srgbClr val="7030A0"/>
                </a:solidFill>
              </a:rPr>
              <a:t>HttpServlet</a:t>
            </a:r>
            <a:r>
              <a:rPr lang="en-IN" dirty="0" smtClean="0"/>
              <a:t> the prototype of  this </a:t>
            </a:r>
            <a:r>
              <a:rPr lang="en-IN" b="1" dirty="0" smtClean="0">
                <a:solidFill>
                  <a:srgbClr val="C00000"/>
                </a:solidFill>
              </a:rPr>
              <a:t>init( ) </a:t>
            </a:r>
            <a:r>
              <a:rPr lang="en-IN" dirty="0" smtClean="0"/>
              <a:t>is :</a:t>
            </a:r>
          </a:p>
          <a:p>
            <a:pPr marL="514350" indent="-514350">
              <a:buNone/>
            </a:pPr>
            <a:endParaRPr lang="en-IN" dirty="0" smtClean="0"/>
          </a:p>
          <a:p>
            <a:pPr marL="514350" indent="-514350">
              <a:buNone/>
            </a:pPr>
            <a:r>
              <a:rPr lang="en-IN" dirty="0" smtClean="0"/>
              <a:t>	</a:t>
            </a:r>
            <a:r>
              <a:rPr lang="en-IN" b="1" dirty="0" smtClean="0">
                <a:solidFill>
                  <a:srgbClr val="0070C0"/>
                </a:solidFill>
              </a:rPr>
              <a:t>public void init() throws </a:t>
            </a:r>
            <a:r>
              <a:rPr lang="en-IN" b="1" dirty="0" err="1" smtClean="0">
                <a:solidFill>
                  <a:srgbClr val="0070C0"/>
                </a:solidFill>
              </a:rPr>
              <a:t>ServletException</a:t>
            </a:r>
            <a:endParaRPr lang="en-IN" b="1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IN" dirty="0" smtClean="0"/>
              <a:t>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   </a:t>
            </a:r>
          </a:p>
          <a:p>
            <a:r>
              <a:rPr lang="en-IN" dirty="0" smtClean="0"/>
              <a:t>And the parameterized version of </a:t>
            </a:r>
            <a:r>
              <a:rPr lang="en-IN" b="1" dirty="0" smtClean="0">
                <a:solidFill>
                  <a:srgbClr val="C00000"/>
                </a:solidFill>
              </a:rPr>
              <a:t>init(</a:t>
            </a:r>
            <a:r>
              <a:rPr lang="en-IN" b="1" dirty="0" err="1" smtClean="0">
                <a:solidFill>
                  <a:srgbClr val="C00000"/>
                </a:solidFill>
              </a:rPr>
              <a:t>ServletConfig</a:t>
            </a:r>
            <a:r>
              <a:rPr lang="en-IN" b="1" dirty="0" smtClean="0">
                <a:solidFill>
                  <a:srgbClr val="C00000"/>
                </a:solidFill>
              </a:rPr>
              <a:t> )</a:t>
            </a:r>
            <a:r>
              <a:rPr lang="en-IN" dirty="0" smtClean="0"/>
              <a:t> defined inside </a:t>
            </a:r>
            <a:r>
              <a:rPr lang="en-IN" b="1" dirty="0" err="1" smtClean="0">
                <a:solidFill>
                  <a:srgbClr val="7030A0"/>
                </a:solidFill>
              </a:rPr>
              <a:t>HttpServlet</a:t>
            </a:r>
            <a:r>
              <a:rPr lang="en-IN" b="1" dirty="0" smtClean="0">
                <a:solidFill>
                  <a:srgbClr val="7030A0"/>
                </a:solidFill>
              </a:rPr>
              <a:t> </a:t>
            </a:r>
            <a:r>
              <a:rPr lang="en-IN" dirty="0" smtClean="0"/>
              <a:t>class contains a call to non-parameterized version of init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So instead of overriding </a:t>
            </a:r>
            <a:r>
              <a:rPr lang="en-US" b="1" dirty="0" smtClean="0">
                <a:solidFill>
                  <a:srgbClr val="C00000"/>
                </a:solidFill>
              </a:rPr>
              <a:t>init(</a:t>
            </a:r>
            <a:r>
              <a:rPr lang="en-US" b="1" dirty="0" err="1" smtClean="0">
                <a:solidFill>
                  <a:srgbClr val="C00000"/>
                </a:solidFill>
              </a:rPr>
              <a:t>ServletConfig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  <a:r>
              <a:rPr lang="en-US" dirty="0" smtClean="0"/>
              <a:t> we should override </a:t>
            </a:r>
            <a:r>
              <a:rPr lang="en-US" b="1" dirty="0" smtClean="0">
                <a:solidFill>
                  <a:srgbClr val="C00000"/>
                </a:solidFill>
              </a:rPr>
              <a:t>init() 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1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this case both the </a:t>
            </a:r>
            <a:r>
              <a:rPr lang="en-US" b="1" dirty="0" smtClean="0">
                <a:solidFill>
                  <a:srgbClr val="C00000"/>
                </a:solidFill>
              </a:rPr>
              <a:t>init( ) </a:t>
            </a:r>
            <a:r>
              <a:rPr lang="en-US" dirty="0" smtClean="0"/>
              <a:t>methods will run.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At first the parameterized version of </a:t>
            </a:r>
            <a:r>
              <a:rPr lang="en-US" b="1" dirty="0" smtClean="0">
                <a:solidFill>
                  <a:srgbClr val="C00000"/>
                </a:solidFill>
              </a:rPr>
              <a:t>init( )</a:t>
            </a:r>
            <a:r>
              <a:rPr lang="en-US" dirty="0" smtClean="0"/>
              <a:t>will be called by the container and then from </a:t>
            </a:r>
            <a:r>
              <a:rPr lang="en-US" dirty="0" err="1" smtClean="0"/>
              <a:t>parameterised</a:t>
            </a:r>
            <a:r>
              <a:rPr lang="en-US" dirty="0" smtClean="0"/>
              <a:t> the non parameterized version </a:t>
            </a:r>
            <a:r>
              <a:rPr lang="en-US" b="1" dirty="0" smtClean="0">
                <a:solidFill>
                  <a:srgbClr val="C00000"/>
                </a:solidFill>
              </a:rPr>
              <a:t>init( )</a:t>
            </a:r>
            <a:r>
              <a:rPr lang="en-US" dirty="0" smtClean="0"/>
              <a:t>will be called.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Suppose you have a table called </a:t>
            </a:r>
            <a:r>
              <a:rPr lang="en-US" b="1" dirty="0" smtClean="0">
                <a:solidFill>
                  <a:srgbClr val="C00000"/>
                </a:solidFill>
              </a:rPr>
              <a:t>USERS</a:t>
            </a:r>
            <a:r>
              <a:rPr lang="en-US" dirty="0" smtClean="0"/>
              <a:t>( </a:t>
            </a:r>
            <a:r>
              <a:rPr lang="en-US" b="1" dirty="0" err="1" smtClean="0">
                <a:solidFill>
                  <a:srgbClr val="C00000"/>
                </a:solidFill>
              </a:rPr>
              <a:t>userid</a:t>
            </a:r>
            <a:r>
              <a:rPr lang="en-US" dirty="0" err="1" smtClean="0"/>
              <a:t>,</a:t>
            </a:r>
            <a:r>
              <a:rPr lang="en-US" b="1" dirty="0" err="1" smtClean="0">
                <a:solidFill>
                  <a:srgbClr val="C00000"/>
                </a:solidFill>
              </a:rPr>
              <a:t>password</a:t>
            </a:r>
            <a:r>
              <a:rPr lang="en-US" dirty="0" err="1" smtClean="0"/>
              <a:t>,</a:t>
            </a:r>
            <a:r>
              <a:rPr lang="en-US" b="1" dirty="0" err="1" smtClean="0">
                <a:solidFill>
                  <a:srgbClr val="C00000"/>
                </a:solidFill>
              </a:rPr>
              <a:t>username</a:t>
            </a:r>
            <a:r>
              <a:rPr lang="en-US" dirty="0" smtClean="0"/>
              <a:t>) in the database having some records of  registered users.</a:t>
            </a:r>
          </a:p>
          <a:p>
            <a:r>
              <a:rPr lang="en-US" dirty="0" smtClean="0"/>
              <a:t>Write a web application containing the following:</a:t>
            </a:r>
          </a:p>
          <a:p>
            <a:pPr lvl="1"/>
            <a:r>
              <a:rPr lang="en-US" dirty="0" smtClean="0"/>
              <a:t>An HTML page called </a:t>
            </a:r>
            <a:r>
              <a:rPr lang="en-US" b="1" dirty="0" smtClean="0">
                <a:solidFill>
                  <a:srgbClr val="C00000"/>
                </a:solidFill>
              </a:rPr>
              <a:t>login.html</a:t>
            </a:r>
            <a:r>
              <a:rPr lang="en-US" dirty="0" smtClean="0"/>
              <a:t> asking the user to input his </a:t>
            </a:r>
            <a:r>
              <a:rPr lang="en-US" dirty="0" err="1" smtClean="0"/>
              <a:t>userid</a:t>
            </a:r>
            <a:r>
              <a:rPr lang="en-US" dirty="0" smtClean="0"/>
              <a:t> and password.</a:t>
            </a:r>
          </a:p>
          <a:p>
            <a:pPr lvl="1"/>
            <a:r>
              <a:rPr lang="en-US" dirty="0" smtClean="0"/>
              <a:t>A </a:t>
            </a:r>
            <a:r>
              <a:rPr lang="en-US" dirty="0" err="1" smtClean="0"/>
              <a:t>servlet</a:t>
            </a:r>
            <a:r>
              <a:rPr lang="en-US" dirty="0" smtClean="0"/>
              <a:t> called </a:t>
            </a:r>
            <a:r>
              <a:rPr lang="en-US" b="1" dirty="0" err="1" smtClean="0">
                <a:solidFill>
                  <a:srgbClr val="C00000"/>
                </a:solidFill>
              </a:rPr>
              <a:t>LoginServlet</a:t>
            </a:r>
            <a:r>
              <a:rPr lang="en-US" dirty="0" smtClean="0"/>
              <a:t> , which should be called by this HTML page , validate user credentials and if the user is present it should welcome the user with his registered username , other wise it should generate a link back to </a:t>
            </a:r>
            <a:r>
              <a:rPr lang="en-US" b="1" dirty="0" smtClean="0">
                <a:solidFill>
                  <a:srgbClr val="C00000"/>
                </a:solidFill>
              </a:rPr>
              <a:t>login.html</a:t>
            </a:r>
            <a:r>
              <a:rPr lang="en-US" dirty="0" smtClean="0"/>
              <a:t> page asking the user to try again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EXERCISE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Modify the previous exercise , so that if the login fails , your code provides  the user the option to register as a new user by providing a link to </a:t>
            </a:r>
            <a:r>
              <a:rPr lang="en-US" b="1" dirty="0" smtClean="0">
                <a:solidFill>
                  <a:srgbClr val="C00000"/>
                </a:solidFill>
              </a:rPr>
              <a:t>register.html</a:t>
            </a:r>
            <a:r>
              <a:rPr lang="en-US" dirty="0" smtClean="0"/>
              <a:t>. </a:t>
            </a:r>
          </a:p>
          <a:p>
            <a:r>
              <a:rPr lang="en-US" dirty="0" smtClean="0"/>
              <a:t>When the user clicks on his link , an HTML page should open asking the user to fill in the details . After filling the details the HTML page should call </a:t>
            </a:r>
            <a:r>
              <a:rPr lang="en-US" b="1" dirty="0" err="1" smtClean="0">
                <a:solidFill>
                  <a:srgbClr val="C00000"/>
                </a:solidFill>
              </a:rPr>
              <a:t>RegistrationServlet</a:t>
            </a:r>
            <a:r>
              <a:rPr lang="en-US" dirty="0" smtClean="0"/>
              <a:t> , which should add the record of the user in USERS table.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PROGRAM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7216"/>
            <a:ext cx="8858312" cy="5287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SERVLET CODE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428736"/>
            <a:ext cx="885831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CONTI.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142844" y="1357298"/>
            <a:ext cx="8858312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End Of Lecture </a:t>
            </a:r>
            <a:endParaRPr lang="en-IN" b="1" dirty="0"/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285860"/>
            <a:ext cx="8858312" cy="1928826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733794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3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r>
              <a:rPr lang="en-US" sz="2800" b="1" u="sng" dirty="0" smtClean="0">
                <a:solidFill>
                  <a:srgbClr val="0070C0"/>
                </a:solidFill>
              </a:rPr>
              <a:t>Agenda for Next Lecture: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Initialization Parameters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</a:t>
            </a:r>
            <a:r>
              <a:rPr lang="en-US" sz="2400" b="1" dirty="0" err="1" smtClean="0">
                <a:solidFill>
                  <a:srgbClr val="0070C0"/>
                </a:solidFill>
              </a:rPr>
              <a:t>servlet</a:t>
            </a:r>
            <a:r>
              <a:rPr lang="en-US" sz="2400" b="1" dirty="0" smtClean="0">
                <a:solidFill>
                  <a:srgbClr val="0070C0"/>
                </a:solidFill>
              </a:rPr>
              <a:t> initialization parameters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Using context initialization parameters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Context Listeners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Improving the code with </a:t>
            </a:r>
            <a:r>
              <a:rPr lang="en-US" sz="2400" b="1" smtClean="0">
                <a:solidFill>
                  <a:srgbClr val="0070C0"/>
                </a:solidFill>
              </a:rPr>
              <a:t>initialization parameters</a:t>
            </a:r>
            <a:endParaRPr lang="en-US" sz="2400" b="1" dirty="0" smtClean="0">
              <a:solidFill>
                <a:srgbClr val="0070C0"/>
              </a:solidFill>
            </a:endParaRPr>
          </a:p>
          <a:p>
            <a:endParaRPr lang="en-US" sz="2800" b="1" u="sng" dirty="0" smtClean="0">
              <a:solidFill>
                <a:srgbClr val="0070C0"/>
              </a:solidFill>
            </a:endParaRPr>
          </a:p>
          <a:p>
            <a:pPr marL="342900" indent="-342900"/>
            <a:endParaRPr lang="en-US" b="1" dirty="0" smtClean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Today’s Agenda</a:t>
            </a:r>
            <a:endParaRPr lang="en-IN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endParaRPr lang="en-US" sz="2400" dirty="0" smtClean="0"/>
          </a:p>
          <a:p>
            <a:pPr>
              <a:buSzPct val="100000"/>
            </a:pPr>
            <a:r>
              <a:rPr lang="en-US" sz="2400" b="1" dirty="0" smtClean="0"/>
              <a:t>Recap Of Database Programming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Connecting A </a:t>
            </a:r>
            <a:r>
              <a:rPr lang="en-US" sz="2400" b="1" dirty="0" err="1" smtClean="0"/>
              <a:t>Servlet</a:t>
            </a:r>
            <a:r>
              <a:rPr lang="en-US" sz="2400" b="1" dirty="0" smtClean="0"/>
              <a:t> To The Database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Which Methods To Override And Why ?</a:t>
            </a:r>
          </a:p>
          <a:p>
            <a:pPr>
              <a:buSzPct val="100000"/>
            </a:pPr>
            <a:endParaRPr lang="en-US" sz="2400" b="1" dirty="0" smtClean="0"/>
          </a:p>
          <a:p>
            <a:pPr>
              <a:buSzPct val="100000"/>
            </a:pPr>
            <a:r>
              <a:rPr lang="en-US" sz="2400" b="1" dirty="0" smtClean="0"/>
              <a:t>Sample Code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RECAP OF </a:t>
            </a:r>
            <a:br>
              <a:rPr lang="en-US" b="1" dirty="0" smtClean="0"/>
            </a:br>
            <a:r>
              <a:rPr lang="en-US" b="1" dirty="0" smtClean="0"/>
              <a:t>DATABASE PROGRAMMING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It's hard to find a professional web site today that doesn't have some sort of </a:t>
            </a:r>
            <a:r>
              <a:rPr lang="en-IN" dirty="0" smtClean="0">
                <a:solidFill>
                  <a:srgbClr val="7030A0"/>
                </a:solidFill>
              </a:rPr>
              <a:t>database connectivity</a:t>
            </a:r>
            <a:r>
              <a:rPr lang="en-IN" dirty="0" smtClean="0"/>
              <a:t>. </a:t>
            </a:r>
          </a:p>
          <a:p>
            <a:endParaRPr lang="en-IN" dirty="0" smtClean="0"/>
          </a:p>
          <a:p>
            <a:r>
              <a:rPr lang="en-IN" dirty="0" smtClean="0"/>
              <a:t>Java based sites are no different and so we have to learn how to connect a </a:t>
            </a:r>
            <a:r>
              <a:rPr lang="en-IN" dirty="0" err="1" smtClean="0"/>
              <a:t>servlet</a:t>
            </a:r>
            <a:r>
              <a:rPr lang="en-IN" dirty="0" smtClean="0"/>
              <a:t> to databases </a:t>
            </a:r>
          </a:p>
          <a:p>
            <a:endParaRPr lang="en-IN" dirty="0" smtClean="0"/>
          </a:p>
          <a:p>
            <a:r>
              <a:rPr lang="en-IN" dirty="0" smtClean="0"/>
              <a:t> </a:t>
            </a:r>
            <a:r>
              <a:rPr lang="en-IN" dirty="0" err="1" smtClean="0"/>
              <a:t>Servlets</a:t>
            </a:r>
            <a:r>
              <a:rPr lang="en-IN" dirty="0" smtClean="0"/>
              <a:t>, with their </a:t>
            </a:r>
            <a:r>
              <a:rPr lang="en-IN" dirty="0" smtClean="0">
                <a:solidFill>
                  <a:srgbClr val="0070C0"/>
                </a:solidFill>
              </a:rPr>
              <a:t>enduring </a:t>
            </a:r>
            <a:r>
              <a:rPr lang="en-IN" dirty="0" smtClean="0"/>
              <a:t>life cycle, and JDBC, a </a:t>
            </a:r>
            <a:r>
              <a:rPr lang="en-IN" dirty="0" smtClean="0">
                <a:solidFill>
                  <a:srgbClr val="0070C0"/>
                </a:solidFill>
              </a:rPr>
              <a:t>well-defined database-independent database connectivity API</a:t>
            </a:r>
            <a:r>
              <a:rPr lang="en-IN" dirty="0" smtClean="0"/>
              <a:t>, are an elegant and efficient solution for web developers  who need to hook their web sites to back-end databases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RECAP OF </a:t>
            </a:r>
            <a:br>
              <a:rPr lang="en-US" b="1" dirty="0" smtClean="0"/>
            </a:br>
            <a:r>
              <a:rPr lang="en-US" b="1" dirty="0" smtClean="0"/>
              <a:t>DATABASE PROGRAMMING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smtClean="0"/>
              <a:t>The biggest advantage for </a:t>
            </a:r>
            <a:r>
              <a:rPr lang="en-IN" dirty="0" err="1" smtClean="0"/>
              <a:t>servlets</a:t>
            </a:r>
            <a:r>
              <a:rPr lang="en-IN" dirty="0" smtClean="0"/>
              <a:t> with regard to database connectivity is that the </a:t>
            </a:r>
            <a:r>
              <a:rPr lang="en-IN" dirty="0" err="1" smtClean="0"/>
              <a:t>servlet</a:t>
            </a:r>
            <a:r>
              <a:rPr lang="en-IN" dirty="0" smtClean="0"/>
              <a:t> life cycle allows </a:t>
            </a:r>
            <a:r>
              <a:rPr lang="en-IN" dirty="0" err="1" smtClean="0"/>
              <a:t>servlets</a:t>
            </a:r>
            <a:r>
              <a:rPr lang="en-IN" dirty="0" smtClean="0"/>
              <a:t> to maintain open database connections. </a:t>
            </a:r>
          </a:p>
          <a:p>
            <a:endParaRPr lang="en-IN" dirty="0" smtClean="0"/>
          </a:p>
          <a:p>
            <a:r>
              <a:rPr lang="en-IN" dirty="0" smtClean="0"/>
              <a:t>An existing connection can trim several seconds from a response time, compared to a CGI script that has to </a:t>
            </a:r>
            <a:r>
              <a:rPr lang="en-IN" dirty="0" err="1" smtClean="0"/>
              <a:t>reestablish</a:t>
            </a:r>
            <a:r>
              <a:rPr lang="en-IN" dirty="0" smtClean="0"/>
              <a:t> its connection for every invocation. </a:t>
            </a:r>
          </a:p>
          <a:p>
            <a:endParaRPr lang="en-IN" dirty="0" smtClean="0"/>
          </a:p>
          <a:p>
            <a:r>
              <a:rPr lang="en-IN" dirty="0" smtClean="0"/>
              <a:t>Exactly how to maintain the database connection depends on the task at hand, and this lecture covers the connected architecture of JDBC.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736"/>
            <a:ext cx="8879272" cy="542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DATABASE PROGRAMMING </a:t>
            </a:r>
            <a:br>
              <a:rPr lang="en-US" b="1" dirty="0" smtClean="0"/>
            </a:br>
            <a:r>
              <a:rPr lang="en-US" b="1" dirty="0" smtClean="0"/>
              <a:t>IN SERVLETS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When we write a </a:t>
            </a:r>
            <a:r>
              <a:rPr lang="en-US" dirty="0" err="1" smtClean="0"/>
              <a:t>servlet</a:t>
            </a:r>
            <a:r>
              <a:rPr lang="en-US" dirty="0" smtClean="0"/>
              <a:t> and interact with database inside the </a:t>
            </a:r>
            <a:r>
              <a:rPr lang="en-US" dirty="0" err="1" smtClean="0"/>
              <a:t>servlet</a:t>
            </a:r>
            <a:r>
              <a:rPr lang="en-US" dirty="0" smtClean="0"/>
              <a:t> then we have to take three steps: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1.</a:t>
            </a:r>
            <a:r>
              <a:rPr lang="en-US" b="1" dirty="0" smtClean="0">
                <a:solidFill>
                  <a:srgbClr val="7030A0"/>
                </a:solidFill>
              </a:rPr>
              <a:t>	Open the connection to the database</a:t>
            </a:r>
          </a:p>
          <a:p>
            <a:pPr marL="514350" indent="-514350">
              <a:buNone/>
            </a:pPr>
            <a:r>
              <a:rPr lang="en-US" b="1" i="1" dirty="0" smtClean="0">
                <a:solidFill>
                  <a:srgbClr val="7030A0"/>
                </a:solidFill>
              </a:rPr>
              <a:t>       </a:t>
            </a:r>
            <a:r>
              <a:rPr lang="en-US" i="1" dirty="0" smtClean="0">
                <a:solidFill>
                  <a:srgbClr val="C00000"/>
                </a:solidFill>
              </a:rPr>
              <a:t>(required only once)</a:t>
            </a: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2.</a:t>
            </a:r>
            <a:r>
              <a:rPr lang="en-US" b="1" dirty="0" smtClean="0">
                <a:solidFill>
                  <a:srgbClr val="00B05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Processing the request </a:t>
            </a:r>
          </a:p>
          <a:p>
            <a:pPr marL="514350" indent="-514350">
              <a:buNone/>
            </a:pPr>
            <a:r>
              <a:rPr lang="en-US" b="1" i="1" dirty="0" smtClean="0">
                <a:solidFill>
                  <a:srgbClr val="7030A0"/>
                </a:solidFill>
              </a:rPr>
              <a:t>      </a:t>
            </a:r>
            <a:r>
              <a:rPr lang="en-US" i="1" dirty="0" smtClean="0">
                <a:solidFill>
                  <a:srgbClr val="C00000"/>
                </a:solidFill>
              </a:rPr>
              <a:t>(required on every request)</a:t>
            </a:r>
            <a:endParaRPr lang="en-US" dirty="0" smtClean="0">
              <a:solidFill>
                <a:srgbClr val="00B050"/>
              </a:solidFill>
            </a:endParaRPr>
          </a:p>
          <a:p>
            <a:pPr marL="514350" indent="-51435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3.</a:t>
            </a: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7030A0"/>
                </a:solidFill>
              </a:rPr>
              <a:t>Disconnecting with the database </a:t>
            </a:r>
          </a:p>
          <a:p>
            <a:pPr marL="514350" indent="-514350">
              <a:buNone/>
            </a:pPr>
            <a:r>
              <a:rPr lang="en-US" b="1" i="1" dirty="0" smtClean="0">
                <a:solidFill>
                  <a:srgbClr val="7030A0"/>
                </a:solidFill>
              </a:rPr>
              <a:t>      </a:t>
            </a:r>
            <a:r>
              <a:rPr lang="en-US" i="1" dirty="0" smtClean="0">
                <a:solidFill>
                  <a:srgbClr val="C00000"/>
                </a:solidFill>
              </a:rPr>
              <a:t>(required only once)</a:t>
            </a:r>
            <a:endParaRPr lang="en-US" i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 smtClean="0"/>
              <a:t>DIAGRAM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57158" y="1571612"/>
            <a:ext cx="8572560" cy="450059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500298" y="1928802"/>
            <a:ext cx="3286148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OPEN THE CONNECTION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500298" y="3286124"/>
            <a:ext cx="3286148" cy="10001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PROCESS THE REQUEST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2571736" y="4786322"/>
            <a:ext cx="3286148" cy="9286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DISCONNECTING THE DATABASE</a:t>
            </a:r>
            <a:endParaRPr lang="en-IN" dirty="0"/>
          </a:p>
        </p:txBody>
      </p:sp>
      <p:cxnSp>
        <p:nvCxnSpPr>
          <p:cNvPr id="13" name="Straight Arrow Connector 12"/>
          <p:cNvCxnSpPr>
            <a:stCxn id="9" idx="2"/>
            <a:endCxn id="10" idx="0"/>
          </p:cNvCxnSpPr>
          <p:nvPr/>
        </p:nvCxnSpPr>
        <p:spPr>
          <a:xfrm rot="5400000">
            <a:off x="3964777" y="3107529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5400000">
            <a:off x="4107653" y="4536289"/>
            <a:ext cx="50006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2 ?</a:t>
            </a:r>
            <a:endParaRPr lang="en-IN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coding for step 2 </a:t>
            </a:r>
            <a:r>
              <a:rPr lang="en-US" dirty="0" smtClean="0"/>
              <a:t>can be done in </a:t>
            </a:r>
            <a:r>
              <a:rPr lang="en-US" b="1" dirty="0" err="1" smtClean="0">
                <a:solidFill>
                  <a:srgbClr val="C00000"/>
                </a:solidFill>
              </a:rPr>
              <a:t>doGet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or </a:t>
            </a:r>
            <a:r>
              <a:rPr lang="en-US" b="1" dirty="0" err="1" smtClean="0">
                <a:solidFill>
                  <a:srgbClr val="C00000"/>
                </a:solidFill>
              </a:rPr>
              <a:t>doPost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method because request processing needs to be done in every request and </a:t>
            </a:r>
            <a:r>
              <a:rPr lang="en-US" dirty="0" err="1" smtClean="0"/>
              <a:t>i.e</a:t>
            </a:r>
            <a:r>
              <a:rPr lang="en-US" dirty="0" smtClean="0"/>
              <a:t> for every user visiting our site, we will execute a query and process the result.</a:t>
            </a:r>
            <a:endParaRPr lang="en-IN" dirty="0" smtClean="0"/>
          </a:p>
          <a:p>
            <a:endParaRPr lang="en-US" dirty="0" smtClean="0"/>
          </a:p>
          <a:p>
            <a:r>
              <a:rPr lang="en-US" dirty="0" smtClean="0"/>
              <a:t>Now since the </a:t>
            </a:r>
            <a:r>
              <a:rPr lang="en-US" b="1" dirty="0" err="1" smtClean="0">
                <a:solidFill>
                  <a:srgbClr val="C00000"/>
                </a:solidFill>
              </a:rPr>
              <a:t>doGet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and </a:t>
            </a:r>
            <a:r>
              <a:rPr lang="en-US" b="1" dirty="0" err="1" smtClean="0">
                <a:solidFill>
                  <a:srgbClr val="C00000"/>
                </a:solidFill>
              </a:rPr>
              <a:t>doPost</a:t>
            </a:r>
            <a:r>
              <a:rPr lang="en-US" b="1" dirty="0" smtClean="0">
                <a:solidFill>
                  <a:srgbClr val="C00000"/>
                </a:solidFill>
              </a:rPr>
              <a:t>( ) </a:t>
            </a:r>
            <a:r>
              <a:rPr lang="en-US" dirty="0" smtClean="0"/>
              <a:t>method are executed on each request so we will write request processing code in them 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HOW TO </a:t>
            </a:r>
            <a:br>
              <a:rPr lang="en-US" b="1" dirty="0" smtClean="0"/>
            </a:br>
            <a:r>
              <a:rPr lang="en-US" b="1" dirty="0" smtClean="0"/>
              <a:t>IMPLEMENT STEP 3 ?</a:t>
            </a: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7030A0"/>
                </a:solidFill>
              </a:rPr>
              <a:t>coding for step 3 </a:t>
            </a:r>
            <a:r>
              <a:rPr lang="en-US" dirty="0" smtClean="0"/>
              <a:t>which needs to be done only one time we can choose the method </a:t>
            </a:r>
            <a:r>
              <a:rPr lang="en-US" b="1" dirty="0" smtClean="0">
                <a:solidFill>
                  <a:srgbClr val="C00000"/>
                </a:solidFill>
              </a:rPr>
              <a:t>destroy( ) </a:t>
            </a:r>
            <a:r>
              <a:rPr lang="en-US" dirty="0" smtClean="0"/>
              <a:t>and override it because this method is called only once in the life cycle of a </a:t>
            </a:r>
            <a:r>
              <a:rPr lang="en-US" dirty="0" err="1" smtClean="0"/>
              <a:t>servlet</a:t>
            </a:r>
            <a:r>
              <a:rPr lang="en-US" dirty="0" smtClean="0"/>
              <a:t> which is when the server is shut down or due to some reason the </a:t>
            </a:r>
            <a:r>
              <a:rPr lang="en-US" dirty="0" err="1" smtClean="0"/>
              <a:t>servlet</a:t>
            </a:r>
            <a:r>
              <a:rPr lang="en-US" dirty="0" smtClean="0"/>
              <a:t> is stopped.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4225</TotalTime>
  <Words>658</Words>
  <Application>Microsoft Office PowerPoint</Application>
  <PresentationFormat>On-screen Show (4:3)</PresentationFormat>
  <Paragraphs>93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RECAP OF  DATABASE PROGRAMMING</vt:lpstr>
      <vt:lpstr>RECAP OF  DATABASE PROGRAMMING</vt:lpstr>
      <vt:lpstr>DIAGRAM</vt:lpstr>
      <vt:lpstr>DATABASE PROGRAMMING  IN SERVLETS</vt:lpstr>
      <vt:lpstr>DIAGRAM</vt:lpstr>
      <vt:lpstr>HOW TO  IMPLEMENT STEP 2 ?</vt:lpstr>
      <vt:lpstr>HOW TO  IMPLEMENT STEP 3 ?</vt:lpstr>
      <vt:lpstr>HOW TO  IMPLEMENT STEP 1 ?</vt:lpstr>
      <vt:lpstr>HOW TO  IMPLEMENT STEP 1 ?</vt:lpstr>
      <vt:lpstr>HOW TO  IMPLEMENT STEP 1 ?</vt:lpstr>
      <vt:lpstr>HOW TO  IMPLEMENT STEP 1 ?</vt:lpstr>
      <vt:lpstr>EXERCISE</vt:lpstr>
      <vt:lpstr>EXERCISE</vt:lpstr>
      <vt:lpstr>PROGRAM</vt:lpstr>
      <vt:lpstr>SERVLET CODE</vt:lpstr>
      <vt:lpstr>CONTI.</vt:lpstr>
      <vt:lpstr>End Of Lecture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Sachin</cp:lastModifiedBy>
  <cp:revision>351</cp:revision>
  <dcterms:created xsi:type="dcterms:W3CDTF">2016-02-04T12:02:26Z</dcterms:created>
  <dcterms:modified xsi:type="dcterms:W3CDTF">2020-07-13T07:15:43Z</dcterms:modified>
</cp:coreProperties>
</file>