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7" r:id="rId2"/>
    <p:sldId id="258" r:id="rId3"/>
    <p:sldId id="516" r:id="rId4"/>
    <p:sldId id="517" r:id="rId5"/>
    <p:sldId id="518" r:id="rId6"/>
    <p:sldId id="519" r:id="rId7"/>
    <p:sldId id="520" r:id="rId8"/>
    <p:sldId id="521" r:id="rId9"/>
    <p:sldId id="522" r:id="rId10"/>
    <p:sldId id="523" r:id="rId11"/>
    <p:sldId id="529" r:id="rId12"/>
    <p:sldId id="528" r:id="rId13"/>
    <p:sldId id="527" r:id="rId14"/>
    <p:sldId id="526" r:id="rId15"/>
    <p:sldId id="531" r:id="rId16"/>
    <p:sldId id="532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0" d="100"/>
          <a:sy n="80" d="100"/>
        </p:scale>
        <p:origin x="164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5682442C-C045-4AF8-BF77-073F99939F01}"/>
    <pc:docChg chg="modSld">
      <pc:chgData name="Sharma Computer Academy" userId="08476b32c11f4418" providerId="LiveId" clId="{5682442C-C045-4AF8-BF77-073F99939F01}" dt="2022-02-21T11:24:54.588" v="25"/>
      <pc:docMkLst>
        <pc:docMk/>
      </pc:docMkLst>
      <pc:sldChg chg="modSp mod">
        <pc:chgData name="Sharma Computer Academy" userId="08476b32c11f4418" providerId="LiveId" clId="{5682442C-C045-4AF8-BF77-073F99939F01}" dt="2022-02-17T06:00:06.441" v="22" actId="113"/>
        <pc:sldMkLst>
          <pc:docMk/>
          <pc:sldMk cId="0" sldId="516"/>
        </pc:sldMkLst>
        <pc:spChg chg="mod">
          <ac:chgData name="Sharma Computer Academy" userId="08476b32c11f4418" providerId="LiveId" clId="{5682442C-C045-4AF8-BF77-073F99939F01}" dt="2022-02-17T06:00:06.441" v="22" actId="113"/>
          <ac:spMkLst>
            <pc:docMk/>
            <pc:sldMk cId="0" sldId="51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682442C-C045-4AF8-BF77-073F99939F01}" dt="2022-02-17T05:59:11.665" v="6" actId="113"/>
        <pc:sldMkLst>
          <pc:docMk/>
          <pc:sldMk cId="0" sldId="517"/>
        </pc:sldMkLst>
        <pc:spChg chg="mod">
          <ac:chgData name="Sharma Computer Academy" userId="08476b32c11f4418" providerId="LiveId" clId="{5682442C-C045-4AF8-BF77-073F99939F01}" dt="2022-02-17T05:59:11.665" v="6" actId="113"/>
          <ac:spMkLst>
            <pc:docMk/>
            <pc:sldMk cId="0" sldId="517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5682442C-C045-4AF8-BF77-073F99939F01}" dt="2022-02-21T11:24:54.588" v="25"/>
        <pc:sldMkLst>
          <pc:docMk/>
          <pc:sldMk cId="0" sldId="52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21-02-2022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52F1B-41AD-4A93-96F8-89D587EF0F03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2/21/2022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/>
              <a:t>Java </a:t>
            </a:r>
            <a:r>
              <a:rPr lang="en-US" sz="4000" dirty="0" err="1"/>
              <a:t>ee</a:t>
            </a:r>
            <a:endParaRPr lang="en-US" sz="4000" dirty="0"/>
          </a:p>
          <a:p>
            <a:r>
              <a:rPr lang="en-US" sz="2800" dirty="0"/>
              <a:t>(ADVANCE JAVA)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Lecture-16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57148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DIRECTORY – STRUCTURE</a:t>
            </a:r>
            <a:br>
              <a:rPr lang="en-IN" b="1" dirty="0"/>
            </a:br>
            <a:endParaRPr lang="en-IN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2844" y="1428736"/>
            <a:ext cx="8858312" cy="3967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5720" y="5929330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</a:t>
            </a:r>
            <a:r>
              <a:rPr lang="en-IN" sz="2400" b="1" dirty="0">
                <a:solidFill>
                  <a:srgbClr val="0070C0"/>
                </a:solidFill>
              </a:rPr>
              <a:t>Request :</a:t>
            </a:r>
            <a:r>
              <a:rPr lang="en-IN" dirty="0"/>
              <a:t> </a:t>
            </a:r>
            <a:r>
              <a:rPr lang="en-IN" sz="2000" dirty="0">
                <a:solidFill>
                  <a:srgbClr val="FF0000"/>
                </a:solidFill>
              </a:rPr>
              <a:t>http</a:t>
            </a:r>
            <a:r>
              <a:rPr lang="en-IN" sz="2000">
                <a:solidFill>
                  <a:srgbClr val="FF0000"/>
                </a:solidFill>
              </a:rPr>
              <a:t>://localhost:1980/myfirstjsp/date.jsp</a:t>
            </a:r>
            <a:endParaRPr lang="en-IN" sz="2000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b="1" dirty="0">
                <a:solidFill>
                  <a:srgbClr val="7030A0"/>
                </a:solidFill>
              </a:rPr>
              <a:t>JSP</a:t>
            </a:r>
            <a:r>
              <a:rPr lang="en-IN" dirty="0"/>
              <a:t> page is converted into a </a:t>
            </a:r>
            <a:r>
              <a:rPr lang="en-IN" b="1" dirty="0" err="1">
                <a:solidFill>
                  <a:srgbClr val="7030A0"/>
                </a:solidFill>
              </a:rPr>
              <a:t>Servlet</a:t>
            </a:r>
            <a:r>
              <a:rPr lang="en-IN" dirty="0"/>
              <a:t> in order to service requests. </a:t>
            </a:r>
          </a:p>
          <a:p>
            <a:endParaRPr lang="en-IN" dirty="0"/>
          </a:p>
          <a:p>
            <a:r>
              <a:rPr lang="en-IN" dirty="0"/>
              <a:t>The translation of a JSP page to a </a:t>
            </a:r>
            <a:r>
              <a:rPr lang="en-IN" dirty="0" err="1"/>
              <a:t>Servlet</a:t>
            </a:r>
            <a:r>
              <a:rPr lang="en-IN" dirty="0"/>
              <a:t> is called </a:t>
            </a:r>
            <a:r>
              <a:rPr lang="en-IN" b="1" dirty="0">
                <a:solidFill>
                  <a:srgbClr val="0070C0"/>
                </a:solidFill>
              </a:rPr>
              <a:t>Lifecycle of JSP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b="1" dirty="0">
                <a:solidFill>
                  <a:srgbClr val="7030A0"/>
                </a:solidFill>
              </a:rPr>
              <a:t>JSP</a:t>
            </a:r>
            <a:r>
              <a:rPr lang="en-IN" dirty="0"/>
              <a:t> </a:t>
            </a:r>
            <a:r>
              <a:rPr lang="en-IN" b="1" dirty="0">
                <a:solidFill>
                  <a:srgbClr val="7030A0"/>
                </a:solidFill>
              </a:rPr>
              <a:t>Lifecycle</a:t>
            </a:r>
            <a:r>
              <a:rPr lang="en-IN" dirty="0"/>
              <a:t> is exactly same as the </a:t>
            </a:r>
            <a:r>
              <a:rPr lang="en-IN" b="1" dirty="0" err="1">
                <a:solidFill>
                  <a:srgbClr val="7030A0"/>
                </a:solidFill>
              </a:rPr>
              <a:t>Servlet</a:t>
            </a:r>
            <a:r>
              <a:rPr lang="en-IN" b="1" dirty="0">
                <a:solidFill>
                  <a:srgbClr val="7030A0"/>
                </a:solidFill>
              </a:rPr>
              <a:t> Lifecycle</a:t>
            </a:r>
            <a:r>
              <a:rPr lang="en-IN" dirty="0"/>
              <a:t>, with </a:t>
            </a:r>
            <a:r>
              <a:rPr lang="en-IN" i="1" dirty="0">
                <a:solidFill>
                  <a:srgbClr val="C00000"/>
                </a:solidFill>
              </a:rPr>
              <a:t>one additional </a:t>
            </a:r>
            <a:r>
              <a:rPr lang="en-IN" dirty="0"/>
              <a:t>first step, which is, </a:t>
            </a:r>
            <a:r>
              <a:rPr lang="en-IN" b="1" dirty="0">
                <a:solidFill>
                  <a:srgbClr val="00B050"/>
                </a:solidFill>
              </a:rPr>
              <a:t>translation of JSP code to </a:t>
            </a:r>
            <a:r>
              <a:rPr lang="en-IN" b="1" dirty="0" err="1">
                <a:solidFill>
                  <a:srgbClr val="00B050"/>
                </a:solidFill>
              </a:rPr>
              <a:t>Servlet</a:t>
            </a:r>
            <a:r>
              <a:rPr lang="en-IN" b="1" dirty="0">
                <a:solidFill>
                  <a:srgbClr val="00B050"/>
                </a:solidFill>
              </a:rPr>
              <a:t> code</a:t>
            </a:r>
            <a:r>
              <a:rPr lang="en-IN" dirty="0"/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71604" y="285728"/>
            <a:ext cx="62151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LIFE CYCLE OF A JSP PAGE			</a:t>
            </a:r>
            <a:endParaRPr lang="en-IN"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Following are the </a:t>
            </a:r>
            <a:r>
              <a:rPr lang="en-IN" b="1" dirty="0">
                <a:solidFill>
                  <a:srgbClr val="7030A0"/>
                </a:solidFill>
              </a:rPr>
              <a:t>JSP Lifecycle steps</a:t>
            </a:r>
            <a:r>
              <a:rPr lang="en-IN" dirty="0"/>
              <a:t>:</a:t>
            </a:r>
          </a:p>
          <a:p>
            <a:pPr lvl="1"/>
            <a:endParaRPr lang="en-IN" b="1" dirty="0">
              <a:solidFill>
                <a:srgbClr val="0070C0"/>
              </a:solidFill>
            </a:endParaRPr>
          </a:p>
          <a:p>
            <a:pPr lvl="1"/>
            <a:r>
              <a:rPr lang="en-IN" b="1" dirty="0">
                <a:solidFill>
                  <a:srgbClr val="C00000"/>
                </a:solidFill>
              </a:rPr>
              <a:t>Translation</a:t>
            </a:r>
            <a:r>
              <a:rPr lang="en-IN" b="1" dirty="0">
                <a:solidFill>
                  <a:srgbClr val="0070C0"/>
                </a:solidFill>
              </a:rPr>
              <a:t> of </a:t>
            </a:r>
            <a:r>
              <a:rPr lang="en-IN" b="1" dirty="0">
                <a:solidFill>
                  <a:srgbClr val="FF0000"/>
                </a:solidFill>
              </a:rPr>
              <a:t>JSP</a:t>
            </a:r>
            <a:r>
              <a:rPr lang="en-IN" b="1" dirty="0">
                <a:solidFill>
                  <a:srgbClr val="0070C0"/>
                </a:solidFill>
              </a:rPr>
              <a:t> to </a:t>
            </a:r>
            <a:r>
              <a:rPr lang="en-IN" b="1" dirty="0" err="1">
                <a:solidFill>
                  <a:srgbClr val="FF0000"/>
                </a:solidFill>
              </a:rPr>
              <a:t>Servlet</a:t>
            </a:r>
            <a:r>
              <a:rPr lang="en-IN" b="1" dirty="0">
                <a:solidFill>
                  <a:srgbClr val="0070C0"/>
                </a:solidFill>
              </a:rPr>
              <a:t> code.</a:t>
            </a:r>
          </a:p>
          <a:p>
            <a:pPr lvl="1"/>
            <a:endParaRPr lang="en-IN" b="1" dirty="0">
              <a:solidFill>
                <a:srgbClr val="0070C0"/>
              </a:solidFill>
            </a:endParaRPr>
          </a:p>
          <a:p>
            <a:pPr lvl="1"/>
            <a:r>
              <a:rPr lang="en-IN" b="1" dirty="0">
                <a:solidFill>
                  <a:srgbClr val="C00000"/>
                </a:solidFill>
              </a:rPr>
              <a:t>Compilation </a:t>
            </a:r>
            <a:r>
              <a:rPr lang="en-IN" b="1" dirty="0">
                <a:solidFill>
                  <a:srgbClr val="0070C0"/>
                </a:solidFill>
              </a:rPr>
              <a:t>of </a:t>
            </a:r>
            <a:r>
              <a:rPr lang="en-IN" b="1" dirty="0" err="1">
                <a:solidFill>
                  <a:srgbClr val="FF0000"/>
                </a:solidFill>
              </a:rPr>
              <a:t>Servlet</a:t>
            </a:r>
            <a:r>
              <a:rPr lang="en-IN" b="1" dirty="0">
                <a:solidFill>
                  <a:srgbClr val="0070C0"/>
                </a:solidFill>
              </a:rPr>
              <a:t> to </a:t>
            </a:r>
            <a:r>
              <a:rPr lang="en-IN" b="1" dirty="0" err="1">
                <a:solidFill>
                  <a:srgbClr val="FF0000"/>
                </a:solidFill>
              </a:rPr>
              <a:t>bytecode</a:t>
            </a:r>
            <a:r>
              <a:rPr lang="en-IN" b="1" dirty="0">
                <a:solidFill>
                  <a:srgbClr val="0070C0"/>
                </a:solidFill>
              </a:rPr>
              <a:t>.</a:t>
            </a:r>
          </a:p>
          <a:p>
            <a:pPr lvl="1"/>
            <a:endParaRPr lang="en-IN" b="1" dirty="0">
              <a:solidFill>
                <a:srgbClr val="0070C0"/>
              </a:solidFill>
            </a:endParaRPr>
          </a:p>
          <a:p>
            <a:pPr lvl="1"/>
            <a:r>
              <a:rPr lang="en-IN" b="1" dirty="0">
                <a:solidFill>
                  <a:srgbClr val="C00000"/>
                </a:solidFill>
              </a:rPr>
              <a:t>Loading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err="1">
                <a:solidFill>
                  <a:srgbClr val="FF0000"/>
                </a:solidFill>
              </a:rPr>
              <a:t>Servlet</a:t>
            </a:r>
            <a:r>
              <a:rPr lang="en-IN" b="1" dirty="0">
                <a:solidFill>
                  <a:srgbClr val="0070C0"/>
                </a:solidFill>
              </a:rPr>
              <a:t> class.</a:t>
            </a:r>
          </a:p>
          <a:p>
            <a:pPr lvl="1"/>
            <a:endParaRPr lang="en-IN" b="1" dirty="0">
              <a:solidFill>
                <a:srgbClr val="0070C0"/>
              </a:solidFill>
            </a:endParaRPr>
          </a:p>
          <a:p>
            <a:pPr lvl="1"/>
            <a:r>
              <a:rPr lang="en-IN" b="1" dirty="0">
                <a:solidFill>
                  <a:srgbClr val="C00000"/>
                </a:solidFill>
              </a:rPr>
              <a:t>Instantiating </a:t>
            </a:r>
            <a:r>
              <a:rPr lang="en-IN" b="1" dirty="0">
                <a:solidFill>
                  <a:srgbClr val="0070C0"/>
                </a:solidFill>
              </a:rPr>
              <a:t>the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b="1" dirty="0" err="1">
                <a:solidFill>
                  <a:srgbClr val="FF0000"/>
                </a:solidFill>
              </a:rPr>
              <a:t>servlet</a:t>
            </a:r>
            <a:r>
              <a:rPr lang="en-IN" b="1" dirty="0">
                <a:solidFill>
                  <a:srgbClr val="0070C0"/>
                </a:solidFill>
              </a:rPr>
              <a:t> .</a:t>
            </a:r>
          </a:p>
          <a:p>
            <a:pPr lvl="1"/>
            <a:endParaRPr lang="en-IN" b="1" dirty="0">
              <a:solidFill>
                <a:srgbClr val="0070C0"/>
              </a:solidFill>
            </a:endParaRPr>
          </a:p>
          <a:p>
            <a:pPr lvl="1"/>
            <a:r>
              <a:rPr lang="en-IN" b="1" dirty="0">
                <a:solidFill>
                  <a:srgbClr val="C00000"/>
                </a:solidFill>
              </a:rPr>
              <a:t>Initialization</a:t>
            </a:r>
            <a:r>
              <a:rPr lang="en-IN" b="1" dirty="0">
                <a:solidFill>
                  <a:srgbClr val="0070C0"/>
                </a:solidFill>
              </a:rPr>
              <a:t> by calling </a:t>
            </a:r>
            <a:r>
              <a:rPr lang="en-IN" b="1" dirty="0" err="1">
                <a:solidFill>
                  <a:srgbClr val="7030A0"/>
                </a:solidFill>
              </a:rPr>
              <a:t>jspInit</a:t>
            </a:r>
            <a:r>
              <a:rPr lang="en-IN" b="1" dirty="0">
                <a:solidFill>
                  <a:srgbClr val="7030A0"/>
                </a:solidFill>
              </a:rPr>
              <a:t>()</a:t>
            </a:r>
            <a:r>
              <a:rPr lang="en-IN" b="1" dirty="0">
                <a:solidFill>
                  <a:srgbClr val="0070C0"/>
                </a:solidFill>
              </a:rPr>
              <a:t> method</a:t>
            </a:r>
          </a:p>
          <a:p>
            <a:pPr lvl="1"/>
            <a:endParaRPr lang="en-IN" b="1" dirty="0">
              <a:solidFill>
                <a:srgbClr val="0070C0"/>
              </a:solidFill>
            </a:endParaRPr>
          </a:p>
          <a:p>
            <a:pPr lvl="1"/>
            <a:r>
              <a:rPr lang="en-IN" b="1" dirty="0">
                <a:solidFill>
                  <a:srgbClr val="C00000"/>
                </a:solidFill>
              </a:rPr>
              <a:t>Request Processing </a:t>
            </a:r>
            <a:r>
              <a:rPr lang="en-IN" b="1" dirty="0">
                <a:solidFill>
                  <a:srgbClr val="0070C0"/>
                </a:solidFill>
              </a:rPr>
              <a:t>by calling </a:t>
            </a:r>
            <a:r>
              <a:rPr lang="en-IN" b="1" dirty="0">
                <a:solidFill>
                  <a:srgbClr val="7030A0"/>
                </a:solidFill>
              </a:rPr>
              <a:t>_</a:t>
            </a:r>
            <a:r>
              <a:rPr lang="en-IN" b="1" dirty="0" err="1">
                <a:solidFill>
                  <a:srgbClr val="7030A0"/>
                </a:solidFill>
              </a:rPr>
              <a:t>jspService</a:t>
            </a:r>
            <a:r>
              <a:rPr lang="en-IN" b="1" dirty="0">
                <a:solidFill>
                  <a:srgbClr val="7030A0"/>
                </a:solidFill>
              </a:rPr>
              <a:t>()</a:t>
            </a:r>
            <a:r>
              <a:rPr lang="en-IN" b="1" dirty="0">
                <a:solidFill>
                  <a:srgbClr val="0070C0"/>
                </a:solidFill>
              </a:rPr>
              <a:t> method</a:t>
            </a:r>
          </a:p>
          <a:p>
            <a:pPr lvl="1"/>
            <a:endParaRPr lang="en-IN" b="1" dirty="0">
              <a:solidFill>
                <a:srgbClr val="0070C0"/>
              </a:solidFill>
            </a:endParaRPr>
          </a:p>
          <a:p>
            <a:pPr lvl="1"/>
            <a:r>
              <a:rPr lang="en-IN" b="1" dirty="0">
                <a:solidFill>
                  <a:srgbClr val="C00000"/>
                </a:solidFill>
              </a:rPr>
              <a:t>Destroying</a:t>
            </a:r>
            <a:r>
              <a:rPr lang="en-IN" b="1" dirty="0">
                <a:solidFill>
                  <a:srgbClr val="0070C0"/>
                </a:solidFill>
              </a:rPr>
              <a:t> by calling </a:t>
            </a:r>
            <a:r>
              <a:rPr lang="en-IN" b="1" dirty="0" err="1">
                <a:solidFill>
                  <a:srgbClr val="7030A0"/>
                </a:solidFill>
              </a:rPr>
              <a:t>jspDestroy</a:t>
            </a:r>
            <a:r>
              <a:rPr lang="en-IN" b="1" dirty="0">
                <a:solidFill>
                  <a:srgbClr val="7030A0"/>
                </a:solidFill>
              </a:rPr>
              <a:t>()</a:t>
            </a:r>
            <a:r>
              <a:rPr lang="en-IN" b="1" dirty="0">
                <a:solidFill>
                  <a:srgbClr val="0070C0"/>
                </a:solidFill>
              </a:rPr>
              <a:t> method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57356" y="428604"/>
            <a:ext cx="600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LIFE CYCLE OF A JSP PAGE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DESCRIPTION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>
                <a:solidFill>
                  <a:srgbClr val="FF0000"/>
                </a:solidFill>
              </a:rPr>
              <a:t>Translation Phase   </a:t>
            </a:r>
            <a:r>
              <a:rPr lang="en-US" sz="2200" dirty="0"/>
              <a:t>:</a:t>
            </a:r>
            <a:r>
              <a:rPr lang="en-IN" sz="2200" dirty="0"/>
              <a:t>  When </a:t>
            </a:r>
            <a:r>
              <a:rPr lang="en-IN" sz="2200" b="1" dirty="0">
                <a:solidFill>
                  <a:srgbClr val="FF0000"/>
                </a:solidFill>
              </a:rPr>
              <a:t>first request  </a:t>
            </a:r>
            <a:r>
              <a:rPr lang="en-IN" sz="2200" dirty="0"/>
              <a:t>of a </a:t>
            </a:r>
            <a:r>
              <a:rPr lang="en-IN" sz="2200" dirty="0" err="1">
                <a:solidFill>
                  <a:srgbClr val="0070C0"/>
                </a:solidFill>
              </a:rPr>
              <a:t>jsp</a:t>
            </a:r>
            <a:r>
              <a:rPr lang="en-IN" sz="2200" dirty="0">
                <a:solidFill>
                  <a:srgbClr val="0070C0"/>
                </a:solidFill>
              </a:rPr>
              <a:t> page </a:t>
            </a:r>
            <a:r>
              <a:rPr lang="en-IN" sz="2200" dirty="0"/>
              <a:t>comes then  the container </a:t>
            </a:r>
            <a:r>
              <a:rPr lang="en-IN" sz="2200" dirty="0">
                <a:solidFill>
                  <a:srgbClr val="FF0000"/>
                </a:solidFill>
              </a:rPr>
              <a:t>translates</a:t>
            </a:r>
            <a:r>
              <a:rPr lang="en-IN" sz="2200" dirty="0"/>
              <a:t> </a:t>
            </a:r>
            <a:r>
              <a:rPr lang="en-IN" sz="2200" b="1" dirty="0">
                <a:solidFill>
                  <a:srgbClr val="7030A0"/>
                </a:solidFill>
              </a:rPr>
              <a:t>.</a:t>
            </a:r>
            <a:r>
              <a:rPr lang="en-IN" sz="2200" b="1" dirty="0" err="1">
                <a:solidFill>
                  <a:srgbClr val="7030A0"/>
                </a:solidFill>
              </a:rPr>
              <a:t>jsp</a:t>
            </a:r>
            <a:r>
              <a:rPr lang="en-IN" sz="2200" b="1" dirty="0">
                <a:solidFill>
                  <a:srgbClr val="7030A0"/>
                </a:solidFill>
              </a:rPr>
              <a:t> </a:t>
            </a:r>
            <a:r>
              <a:rPr lang="en-IN" sz="2200" dirty="0"/>
              <a:t>page into </a:t>
            </a:r>
            <a:r>
              <a:rPr lang="en-IN" sz="2200" b="1" dirty="0">
                <a:solidFill>
                  <a:srgbClr val="7030A0"/>
                </a:solidFill>
              </a:rPr>
              <a:t>.java </a:t>
            </a:r>
            <a:r>
              <a:rPr lang="en-IN" sz="2200" dirty="0"/>
              <a:t>file </a:t>
            </a:r>
          </a:p>
          <a:p>
            <a:pPr marL="514350" indent="-514350">
              <a:buNone/>
            </a:pPr>
            <a:r>
              <a:rPr lang="en-US" sz="2200" dirty="0"/>
              <a:t>       </a:t>
            </a:r>
          </a:p>
          <a:p>
            <a:pPr marL="514350" indent="-514350">
              <a:buNone/>
            </a:pPr>
            <a:r>
              <a:rPr lang="en-US" sz="2200" b="1" dirty="0"/>
              <a:t>Ex :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C00000"/>
                </a:solidFill>
              </a:rPr>
              <a:t>showdate.jsp</a:t>
            </a:r>
            <a:r>
              <a:rPr lang="en-US" sz="2200" dirty="0"/>
              <a:t> to </a:t>
            </a:r>
            <a:r>
              <a:rPr lang="en-US" sz="2200" dirty="0">
                <a:solidFill>
                  <a:srgbClr val="C00000"/>
                </a:solidFill>
              </a:rPr>
              <a:t>showdate_jsp.java</a:t>
            </a:r>
            <a:r>
              <a:rPr lang="en-US" sz="2200" dirty="0"/>
              <a:t> .</a:t>
            </a:r>
          </a:p>
          <a:p>
            <a:pPr marL="514350" indent="-514350">
              <a:buAutoNum type="arabicPeriod" startAt="2"/>
            </a:pPr>
            <a:endParaRPr lang="en-US" sz="2200" dirty="0">
              <a:solidFill>
                <a:srgbClr val="FF0000"/>
              </a:solidFill>
            </a:endParaRPr>
          </a:p>
          <a:p>
            <a:pPr marL="514350" indent="-514350">
              <a:buAutoNum type="arabicPeriod" startAt="2"/>
            </a:pPr>
            <a:r>
              <a:rPr lang="en-US" sz="2200" dirty="0">
                <a:solidFill>
                  <a:srgbClr val="FF0000"/>
                </a:solidFill>
              </a:rPr>
              <a:t>Compilation Phase </a:t>
            </a:r>
            <a:r>
              <a:rPr lang="en-US" sz="2200" dirty="0"/>
              <a:t>: Immediately after translation the </a:t>
            </a:r>
            <a:r>
              <a:rPr lang="en-US" sz="2200" dirty="0">
                <a:solidFill>
                  <a:srgbClr val="FF0000"/>
                </a:solidFill>
              </a:rPr>
              <a:t>compilation </a:t>
            </a:r>
            <a:r>
              <a:rPr lang="en-US" sz="2200" dirty="0"/>
              <a:t>of  </a:t>
            </a:r>
            <a:r>
              <a:rPr lang="en-US" sz="2200" dirty="0" err="1"/>
              <a:t>servlet</a:t>
            </a:r>
            <a:r>
              <a:rPr lang="en-US" sz="2200" dirty="0"/>
              <a:t> to produce </a:t>
            </a:r>
            <a:r>
              <a:rPr lang="en-US" sz="2200" b="1" dirty="0">
                <a:solidFill>
                  <a:srgbClr val="7030A0"/>
                </a:solidFill>
              </a:rPr>
              <a:t>.class file </a:t>
            </a:r>
            <a:r>
              <a:rPr lang="en-US" sz="2200" dirty="0"/>
              <a:t>is done by the container .</a:t>
            </a:r>
          </a:p>
          <a:p>
            <a:pPr marL="514350" indent="-514350">
              <a:buAutoNum type="arabicPeriod" startAt="2"/>
            </a:pPr>
            <a:endParaRPr lang="en-US" sz="2200" dirty="0">
              <a:solidFill>
                <a:srgbClr val="FF0000"/>
              </a:solidFill>
            </a:endParaRPr>
          </a:p>
          <a:p>
            <a:pPr marL="514350" indent="-514350">
              <a:buAutoNum type="arabicPeriod" startAt="2"/>
            </a:pPr>
            <a:r>
              <a:rPr lang="en-US" sz="2200" dirty="0">
                <a:solidFill>
                  <a:srgbClr val="FF0000"/>
                </a:solidFill>
              </a:rPr>
              <a:t>Loading Phase: </a:t>
            </a:r>
            <a:r>
              <a:rPr lang="en-US" sz="2200" dirty="0"/>
              <a:t>As soon as the compilation is done , the .class file is </a:t>
            </a:r>
            <a:r>
              <a:rPr lang="en-US" sz="2200" i="1" dirty="0">
                <a:solidFill>
                  <a:srgbClr val="FF0000"/>
                </a:solidFill>
              </a:rPr>
              <a:t>loaded in server’s memory</a:t>
            </a:r>
          </a:p>
          <a:p>
            <a:pPr marL="514350" indent="-514350">
              <a:buAutoNum type="arabicPeriod" startAt="2"/>
            </a:pP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1428736"/>
            <a:ext cx="8858312" cy="5214974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None/>
            </a:pPr>
            <a:r>
              <a:rPr lang="en-US" dirty="0">
                <a:solidFill>
                  <a:srgbClr val="C00000"/>
                </a:solidFill>
              </a:rPr>
              <a:t>4.</a:t>
            </a:r>
            <a:r>
              <a:rPr lang="en-US" dirty="0">
                <a:solidFill>
                  <a:srgbClr val="FF0000"/>
                </a:solidFill>
              </a:rPr>
              <a:t>	Instantiation Phase </a:t>
            </a:r>
            <a:r>
              <a:rPr lang="en-US" dirty="0"/>
              <a:t>: Then the </a:t>
            </a:r>
            <a:r>
              <a:rPr lang="en-US" b="1" dirty="0">
                <a:solidFill>
                  <a:srgbClr val="7030A0"/>
                </a:solidFill>
              </a:rPr>
              <a:t>object</a:t>
            </a:r>
            <a:r>
              <a:rPr lang="en-US" dirty="0"/>
              <a:t> of </a:t>
            </a:r>
            <a:r>
              <a:rPr lang="en-US" dirty="0" err="1"/>
              <a:t>servlet</a:t>
            </a:r>
            <a:r>
              <a:rPr lang="en-US" dirty="0"/>
              <a:t> is </a:t>
            </a:r>
            <a:r>
              <a:rPr lang="en-US" b="1" dirty="0">
                <a:solidFill>
                  <a:srgbClr val="FF0000"/>
                </a:solidFill>
              </a:rPr>
              <a:t>created</a:t>
            </a:r>
            <a:r>
              <a:rPr lang="en-US" dirty="0"/>
              <a:t> </a:t>
            </a:r>
          </a:p>
          <a:p>
            <a:pPr marL="514350" indent="-51435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514350" indent="-51435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514350" indent="-514350">
              <a:buNone/>
            </a:pPr>
            <a:r>
              <a:rPr lang="en-US" dirty="0">
                <a:solidFill>
                  <a:schemeClr val="accent1"/>
                </a:solidFill>
              </a:rPr>
              <a:t>5.	</a:t>
            </a:r>
            <a:r>
              <a:rPr lang="en-US" dirty="0">
                <a:solidFill>
                  <a:srgbClr val="FF0000"/>
                </a:solidFill>
              </a:rPr>
              <a:t>Initialization Phase  </a:t>
            </a:r>
            <a:r>
              <a:rPr lang="en-US" dirty="0"/>
              <a:t>: Now the container </a:t>
            </a:r>
            <a:r>
              <a:rPr lang="en-IN" dirty="0"/>
              <a:t>calls the </a:t>
            </a:r>
            <a:r>
              <a:rPr lang="en-IN" b="1" dirty="0" err="1">
                <a:solidFill>
                  <a:srgbClr val="7030A0"/>
                </a:solidFill>
              </a:rPr>
              <a:t>jspInit</a:t>
            </a:r>
            <a:r>
              <a:rPr lang="en-IN" b="1" dirty="0">
                <a:solidFill>
                  <a:srgbClr val="7030A0"/>
                </a:solidFill>
              </a:rPr>
              <a:t>() </a:t>
            </a:r>
            <a:r>
              <a:rPr lang="en-IN" dirty="0"/>
              <a:t>method to initialize the </a:t>
            </a:r>
            <a:r>
              <a:rPr lang="en-IN" dirty="0" err="1"/>
              <a:t>servlet</a:t>
            </a:r>
            <a:r>
              <a:rPr lang="en-IN" dirty="0"/>
              <a:t> instance</a:t>
            </a:r>
            <a:endParaRPr lang="en-US" dirty="0"/>
          </a:p>
          <a:p>
            <a:pPr marL="514350" indent="-51435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514350" indent="-51435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514350" indent="-514350">
              <a:buAutoNum type="arabicPeriod" startAt="6"/>
            </a:pPr>
            <a:r>
              <a:rPr lang="en-US" dirty="0">
                <a:solidFill>
                  <a:srgbClr val="FF0000"/>
                </a:solidFill>
              </a:rPr>
              <a:t>Request processing Phase </a:t>
            </a:r>
            <a:r>
              <a:rPr lang="en-US" dirty="0"/>
              <a:t>: </a:t>
            </a:r>
            <a:r>
              <a:rPr lang="en-IN" dirty="0"/>
              <a:t>A new thread is then created, which invokes </a:t>
            </a:r>
            <a:r>
              <a:rPr lang="en-IN" dirty="0" err="1"/>
              <a:t>the</a:t>
            </a:r>
            <a:r>
              <a:rPr lang="en-IN" b="1" dirty="0" err="1">
                <a:solidFill>
                  <a:srgbClr val="7030A0"/>
                </a:solidFill>
              </a:rPr>
              <a:t>_jspService</a:t>
            </a:r>
            <a:r>
              <a:rPr lang="en-IN" b="1" dirty="0">
                <a:solidFill>
                  <a:srgbClr val="7030A0"/>
                </a:solidFill>
              </a:rPr>
              <a:t>() </a:t>
            </a:r>
            <a:r>
              <a:rPr lang="en-IN" dirty="0"/>
              <a:t>method, with  </a:t>
            </a:r>
            <a:r>
              <a:rPr lang="en-IN" dirty="0">
                <a:solidFill>
                  <a:srgbClr val="C00000"/>
                </a:solidFill>
              </a:rPr>
              <a:t>request</a:t>
            </a:r>
            <a:r>
              <a:rPr lang="en-IN" dirty="0"/>
              <a:t> (</a:t>
            </a:r>
            <a:r>
              <a:rPr lang="en-IN" dirty="0" err="1">
                <a:solidFill>
                  <a:srgbClr val="0070C0"/>
                </a:solidFill>
              </a:rPr>
              <a:t>HttpServletRequest</a:t>
            </a:r>
            <a:r>
              <a:rPr lang="en-IN" dirty="0"/>
              <a:t>) and </a:t>
            </a:r>
            <a:r>
              <a:rPr lang="en-IN" dirty="0">
                <a:solidFill>
                  <a:srgbClr val="C00000"/>
                </a:solidFill>
              </a:rPr>
              <a:t>response </a:t>
            </a:r>
            <a:r>
              <a:rPr lang="en-IN" dirty="0"/>
              <a:t>(</a:t>
            </a:r>
            <a:r>
              <a:rPr lang="en-IN" dirty="0" err="1">
                <a:solidFill>
                  <a:srgbClr val="0070C0"/>
                </a:solidFill>
              </a:rPr>
              <a:t>HttpServletRespnse</a:t>
            </a:r>
            <a:r>
              <a:rPr lang="en-IN" dirty="0"/>
              <a:t>) objects as parameters.</a:t>
            </a:r>
          </a:p>
          <a:p>
            <a:pPr marL="514350" indent="-514350">
              <a:buAutoNum type="arabicPeriod" startAt="6"/>
            </a:pPr>
            <a:endParaRPr lang="en-US" b="1" dirty="0">
              <a:solidFill>
                <a:srgbClr val="0070C0"/>
              </a:solidFill>
            </a:endParaRPr>
          </a:p>
          <a:p>
            <a:pPr marL="514350" indent="-514350">
              <a:buNone/>
            </a:pPr>
            <a:r>
              <a:rPr lang="en-US" b="1" dirty="0">
                <a:solidFill>
                  <a:srgbClr val="0070C0"/>
                </a:solidFill>
              </a:rPr>
              <a:t>	Now for every next request only the 6</a:t>
            </a:r>
            <a:r>
              <a:rPr lang="en-US" b="1" baseline="30000" dirty="0">
                <a:solidFill>
                  <a:srgbClr val="0070C0"/>
                </a:solidFill>
              </a:rPr>
              <a:t>th</a:t>
            </a:r>
            <a:r>
              <a:rPr lang="en-US" b="1" dirty="0">
                <a:solidFill>
                  <a:srgbClr val="0070C0"/>
                </a:solidFill>
              </a:rPr>
              <a:t> step is executed . However if the </a:t>
            </a:r>
            <a:r>
              <a:rPr lang="en-US" b="1" dirty="0" err="1">
                <a:solidFill>
                  <a:srgbClr val="0070C0"/>
                </a:solidFill>
              </a:rPr>
              <a:t>jsp</a:t>
            </a:r>
            <a:r>
              <a:rPr lang="en-US" b="1" dirty="0">
                <a:solidFill>
                  <a:srgbClr val="0070C0"/>
                </a:solidFill>
              </a:rPr>
              <a:t> page is edited then again all the previous steps are repeated</a:t>
            </a:r>
            <a:endParaRPr lang="en-IN" dirty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en-IN" dirty="0">
              <a:solidFill>
                <a:srgbClr val="C00000"/>
              </a:solidFill>
            </a:endParaRPr>
          </a:p>
          <a:p>
            <a:pPr marL="514350" indent="-514350">
              <a:buNone/>
            </a:pPr>
            <a:r>
              <a:rPr lang="en-IN" dirty="0">
                <a:solidFill>
                  <a:srgbClr val="C00000"/>
                </a:solidFill>
              </a:rPr>
              <a:t>7.</a:t>
            </a:r>
            <a:r>
              <a:rPr lang="en-IN" dirty="0">
                <a:solidFill>
                  <a:srgbClr val="FF0000"/>
                </a:solidFill>
              </a:rPr>
              <a:t>	Destruction Phase: </a:t>
            </a:r>
            <a:r>
              <a:rPr lang="en-IN" dirty="0"/>
              <a:t>This phase comes when the container decides it no longer needs the </a:t>
            </a:r>
            <a:r>
              <a:rPr lang="en-IN" dirty="0" err="1"/>
              <a:t>servlet</a:t>
            </a:r>
            <a:r>
              <a:rPr lang="en-IN" dirty="0"/>
              <a:t> instance to service requests. It then calls </a:t>
            </a:r>
            <a:r>
              <a:rPr lang="en-IN" b="1" dirty="0" err="1">
                <a:solidFill>
                  <a:srgbClr val="7030A0"/>
                </a:solidFill>
              </a:rPr>
              <a:t>jspdestroy</a:t>
            </a:r>
            <a:r>
              <a:rPr lang="en-IN" b="1" dirty="0">
                <a:solidFill>
                  <a:srgbClr val="7030A0"/>
                </a:solidFill>
              </a:rPr>
              <a:t>() </a:t>
            </a:r>
            <a:r>
              <a:rPr lang="en-IN" dirty="0"/>
              <a:t>method and the </a:t>
            </a:r>
            <a:r>
              <a:rPr lang="en-IN" dirty="0" err="1"/>
              <a:t>servlet</a:t>
            </a:r>
            <a:r>
              <a:rPr lang="en-IN" dirty="0"/>
              <a:t> is ready for a garbage collection</a:t>
            </a:r>
            <a:endParaRPr lang="en-US" dirty="0"/>
          </a:p>
          <a:p>
            <a:pPr marL="514350" indent="-514350"/>
            <a:endParaRPr lang="en-US" dirty="0"/>
          </a:p>
          <a:p>
            <a:pPr marL="514350" indent="-51435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Autofit/>
          </a:bodyPr>
          <a:lstStyle/>
          <a:p>
            <a:r>
              <a:rPr lang="en-IN" sz="2400" b="1" dirty="0"/>
              <a:t>HOW A JSP PAGE IS PROCESSED </a:t>
            </a:r>
            <a:br>
              <a:rPr lang="en-IN" sz="2400" b="1" dirty="0"/>
            </a:br>
            <a:r>
              <a:rPr lang="en-IN" sz="2400" b="1" dirty="0"/>
              <a:t>BY CONTAINER ?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142844" y="1428736"/>
            <a:ext cx="8858312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Autofit/>
          </a:bodyPr>
          <a:lstStyle/>
          <a:p>
            <a:r>
              <a:rPr lang="en-IN" sz="2400" b="1" dirty="0"/>
              <a:t>HOW A JSP PAGE IS PROCESSED </a:t>
            </a:r>
            <a:br>
              <a:rPr lang="en-IN" sz="2400" b="1" dirty="0"/>
            </a:br>
            <a:r>
              <a:rPr lang="en-IN" sz="2400" b="1" dirty="0"/>
              <a:t>BY CONTAINER ?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142844" y="1428736"/>
            <a:ext cx="8858312" cy="528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30469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>
              <a:solidFill>
                <a:srgbClr val="0070C0"/>
              </a:solidFill>
            </a:endParaRPr>
          </a:p>
          <a:p>
            <a:r>
              <a:rPr lang="en-US" sz="2800" b="1" u="sng" dirty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Types of JSP Elements</a:t>
            </a:r>
          </a:p>
          <a:p>
            <a:pPr marL="457200" indent="-457200">
              <a:buAutoNum type="arabicPeriod"/>
            </a:pPr>
            <a:r>
              <a:rPr lang="en-US" sz="2400" b="1" dirty="0" err="1">
                <a:solidFill>
                  <a:srgbClr val="0070C0"/>
                </a:solidFill>
              </a:rPr>
              <a:t>Scriptlets</a:t>
            </a:r>
            <a:endParaRPr lang="en-US" sz="2400" b="1" dirty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Declarative Tags</a:t>
            </a:r>
          </a:p>
          <a:p>
            <a:pPr marL="457200" indent="-457200">
              <a:buAutoNum type="arabicPeriod"/>
            </a:pPr>
            <a:r>
              <a:rPr lang="en-US" sz="2400" b="1">
                <a:solidFill>
                  <a:srgbClr val="0070C0"/>
                </a:solidFill>
              </a:rPr>
              <a:t>Expression Tags</a:t>
            </a:r>
            <a:endParaRPr lang="en-US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b="1" dirty="0"/>
              <a:t>Introduction To JSP</a:t>
            </a:r>
          </a:p>
          <a:p>
            <a:pPr>
              <a:buSzPct val="100000"/>
            </a:pPr>
            <a:endParaRPr lang="en-US" sz="2400" b="1" dirty="0"/>
          </a:p>
          <a:p>
            <a:pPr>
              <a:buSzPct val="100000"/>
            </a:pPr>
            <a:r>
              <a:rPr lang="en-US" sz="2400" b="1" dirty="0" err="1"/>
              <a:t>Servlet</a:t>
            </a:r>
            <a:r>
              <a:rPr lang="en-US" sz="2400" b="1" dirty="0"/>
              <a:t> v/s JSP</a:t>
            </a:r>
          </a:p>
          <a:p>
            <a:pPr>
              <a:buSzPct val="100000"/>
            </a:pPr>
            <a:endParaRPr lang="en-US" sz="2400" b="1" dirty="0"/>
          </a:p>
          <a:p>
            <a:pPr>
              <a:buSzPct val="100000"/>
            </a:pPr>
            <a:r>
              <a:rPr lang="en-US" sz="2400" b="1" dirty="0"/>
              <a:t>Request Processing In JSP</a:t>
            </a:r>
          </a:p>
          <a:p>
            <a:pPr>
              <a:buSzPct val="100000"/>
            </a:pPr>
            <a:endParaRPr lang="en-US" sz="2400" b="1" dirty="0"/>
          </a:p>
          <a:p>
            <a:pPr>
              <a:buSzPct val="100000"/>
            </a:pPr>
            <a:r>
              <a:rPr lang="en-US" sz="2400" b="1" dirty="0"/>
              <a:t>JSP Tags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 TO 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/>
              <a:t>The term </a:t>
            </a:r>
            <a:r>
              <a:rPr lang="en-US" b="1" dirty="0">
                <a:solidFill>
                  <a:srgbClr val="7030A0"/>
                </a:solidFill>
              </a:rPr>
              <a:t>JSP</a:t>
            </a:r>
            <a:r>
              <a:rPr lang="en-US" dirty="0"/>
              <a:t> stands for </a:t>
            </a:r>
            <a:r>
              <a:rPr lang="en-US" b="1" u="sng" dirty="0">
                <a:solidFill>
                  <a:srgbClr val="7030A0"/>
                </a:solidFill>
              </a:rPr>
              <a:t>Java Server Pages </a:t>
            </a:r>
            <a:r>
              <a:rPr lang="en-US" dirty="0"/>
              <a:t>and it is a </a:t>
            </a:r>
            <a:r>
              <a:rPr lang="en-US" i="1" dirty="0">
                <a:solidFill>
                  <a:srgbClr val="C00000"/>
                </a:solidFill>
              </a:rPr>
              <a:t>dynamic web page generation technology </a:t>
            </a:r>
            <a:r>
              <a:rPr lang="en-US" dirty="0"/>
              <a:t>given by </a:t>
            </a:r>
            <a:r>
              <a:rPr lang="en-US" b="1" dirty="0">
                <a:solidFill>
                  <a:srgbClr val="002060"/>
                </a:solidFill>
              </a:rPr>
              <a:t>sun micro systems </a:t>
            </a:r>
            <a:r>
              <a:rPr lang="en-US" dirty="0"/>
              <a:t>in the year </a:t>
            </a:r>
            <a:r>
              <a:rPr lang="en-US" b="1" dirty="0">
                <a:solidFill>
                  <a:srgbClr val="C00000"/>
                </a:solidFill>
              </a:rPr>
              <a:t>1999</a:t>
            </a:r>
            <a:r>
              <a:rPr lang="en-US" dirty="0"/>
              <a:t> . </a:t>
            </a:r>
          </a:p>
          <a:p>
            <a:pPr marL="514350" indent="-514350"/>
            <a:endParaRPr lang="en-US" dirty="0"/>
          </a:p>
          <a:p>
            <a:pPr marL="514350" indent="-514350"/>
            <a:endParaRPr lang="en-US" dirty="0"/>
          </a:p>
          <a:p>
            <a:pPr marL="514350" indent="-514350"/>
            <a:r>
              <a:rPr lang="en-US" dirty="0"/>
              <a:t>The </a:t>
            </a:r>
            <a:r>
              <a:rPr lang="en-US" b="1" dirty="0">
                <a:solidFill>
                  <a:srgbClr val="002060"/>
                </a:solidFill>
              </a:rPr>
              <a:t>main aim </a:t>
            </a:r>
            <a:r>
              <a:rPr lang="en-US" dirty="0"/>
              <a:t>of providing </a:t>
            </a:r>
            <a:r>
              <a:rPr lang="en-US" b="1" dirty="0">
                <a:solidFill>
                  <a:srgbClr val="7030A0"/>
                </a:solidFill>
              </a:rPr>
              <a:t>JSP</a:t>
            </a:r>
            <a:r>
              <a:rPr lang="en-US" dirty="0"/>
              <a:t> was to </a:t>
            </a:r>
            <a:r>
              <a:rPr lang="en-US" b="1" dirty="0">
                <a:solidFill>
                  <a:srgbClr val="00B050"/>
                </a:solidFill>
              </a:rPr>
              <a:t>simplify</a:t>
            </a:r>
            <a:r>
              <a:rPr lang="en-US" dirty="0"/>
              <a:t> the development of the </a:t>
            </a:r>
            <a:r>
              <a:rPr lang="en-US" b="1" dirty="0">
                <a:solidFill>
                  <a:srgbClr val="0070C0"/>
                </a:solidFill>
              </a:rPr>
              <a:t>Java based web application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remove </a:t>
            </a:r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drawbacks</a:t>
            </a:r>
            <a:r>
              <a:rPr lang="en-US" dirty="0"/>
              <a:t> of </a:t>
            </a:r>
            <a:r>
              <a:rPr lang="en-US" b="1" dirty="0">
                <a:solidFill>
                  <a:srgbClr val="00B050"/>
                </a:solidFill>
              </a:rPr>
              <a:t>servlets</a:t>
            </a:r>
            <a:r>
              <a:rPr lang="en-US" dirty="0"/>
              <a:t> 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 TO JSP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How ever in </a:t>
            </a:r>
            <a:r>
              <a:rPr lang="en-IN" b="1" dirty="0">
                <a:solidFill>
                  <a:schemeClr val="accent1"/>
                </a:solidFill>
              </a:rPr>
              <a:t>today’s web development scenario </a:t>
            </a:r>
            <a:r>
              <a:rPr lang="en-IN" dirty="0"/>
              <a:t>both </a:t>
            </a:r>
            <a:r>
              <a:rPr lang="en-IN" b="1" dirty="0">
                <a:solidFill>
                  <a:srgbClr val="7030A0"/>
                </a:solidFill>
              </a:rPr>
              <a:t>servlets </a:t>
            </a:r>
            <a:r>
              <a:rPr lang="en-IN" dirty="0"/>
              <a:t>and </a:t>
            </a:r>
            <a:r>
              <a:rPr lang="en-IN" b="1" dirty="0">
                <a:solidFill>
                  <a:srgbClr val="7030A0"/>
                </a:solidFill>
              </a:rPr>
              <a:t>JSP </a:t>
            </a:r>
            <a:r>
              <a:rPr lang="en-IN" dirty="0"/>
              <a:t>have their </a:t>
            </a:r>
            <a:r>
              <a:rPr lang="en-IN" b="1" dirty="0">
                <a:solidFill>
                  <a:srgbClr val="0070C0"/>
                </a:solidFill>
              </a:rPr>
              <a:t>own importance </a:t>
            </a:r>
            <a:r>
              <a:rPr lang="en-IN" dirty="0"/>
              <a:t>and should be </a:t>
            </a:r>
            <a:r>
              <a:rPr lang="en-IN" b="1" dirty="0">
                <a:solidFill>
                  <a:srgbClr val="002060"/>
                </a:solidFill>
              </a:rPr>
              <a:t>cordially used </a:t>
            </a:r>
            <a:r>
              <a:rPr lang="en-IN" dirty="0"/>
              <a:t>in any </a:t>
            </a:r>
            <a:r>
              <a:rPr lang="en-IN" b="1" dirty="0">
                <a:solidFill>
                  <a:srgbClr val="00B050"/>
                </a:solidFill>
              </a:rPr>
              <a:t>industry standards based </a:t>
            </a:r>
            <a:r>
              <a:rPr lang="en-IN" dirty="0"/>
              <a:t>web application.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DRAWBACKS OF 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 </a:t>
            </a:r>
            <a:r>
              <a:rPr lang="en-IN" dirty="0" err="1"/>
              <a:t>servlets</a:t>
            </a:r>
            <a:r>
              <a:rPr lang="en-IN" dirty="0"/>
              <a:t> , a programmer has to </a:t>
            </a:r>
            <a:r>
              <a:rPr lang="en-IN" i="1" dirty="0">
                <a:solidFill>
                  <a:srgbClr val="C00000"/>
                </a:solidFill>
              </a:rPr>
              <a:t>extend specific </a:t>
            </a:r>
            <a:r>
              <a:rPr lang="en-IN" i="1" dirty="0" err="1">
                <a:solidFill>
                  <a:srgbClr val="C00000"/>
                </a:solidFill>
              </a:rPr>
              <a:t>servlet</a:t>
            </a:r>
            <a:r>
              <a:rPr lang="en-IN" dirty="0"/>
              <a:t> class (</a:t>
            </a:r>
            <a:r>
              <a:rPr lang="en-IN" b="1" dirty="0" err="1">
                <a:solidFill>
                  <a:srgbClr val="7030A0"/>
                </a:solidFill>
              </a:rPr>
              <a:t>HttpServlet</a:t>
            </a:r>
            <a:r>
              <a:rPr lang="en-IN" dirty="0"/>
              <a:t> or </a:t>
            </a:r>
            <a:r>
              <a:rPr lang="en-IN" b="1" dirty="0" err="1">
                <a:solidFill>
                  <a:srgbClr val="7030A0"/>
                </a:solidFill>
              </a:rPr>
              <a:t>GenericServlet</a:t>
            </a:r>
            <a:r>
              <a:rPr lang="en-IN" dirty="0"/>
              <a:t>) 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Programmer has to provide complete and exact prototype of the method he has to override which are </a:t>
            </a:r>
            <a:r>
              <a:rPr lang="en-IN" b="1" dirty="0" err="1">
                <a:solidFill>
                  <a:srgbClr val="C00000"/>
                </a:solidFill>
              </a:rPr>
              <a:t>doGet</a:t>
            </a:r>
            <a:r>
              <a:rPr lang="en-IN" b="1" dirty="0">
                <a:solidFill>
                  <a:srgbClr val="C00000"/>
                </a:solidFill>
              </a:rPr>
              <a:t>() </a:t>
            </a:r>
            <a:r>
              <a:rPr lang="en-IN" dirty="0"/>
              <a:t>and </a:t>
            </a:r>
            <a:r>
              <a:rPr lang="en-IN" b="1" dirty="0" err="1">
                <a:solidFill>
                  <a:srgbClr val="C00000"/>
                </a:solidFill>
              </a:rPr>
              <a:t>doPost</a:t>
            </a:r>
            <a:r>
              <a:rPr lang="en-IN" b="1" dirty="0">
                <a:solidFill>
                  <a:srgbClr val="C00000"/>
                </a:solidFill>
              </a:rPr>
              <a:t>() </a:t>
            </a:r>
            <a:r>
              <a:rPr lang="en-IN" dirty="0"/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DRAWBACKS OF SERVLET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We have to create the mapping of </a:t>
            </a:r>
            <a:r>
              <a:rPr lang="en-IN" dirty="0" err="1"/>
              <a:t>servlet</a:t>
            </a:r>
            <a:r>
              <a:rPr lang="en-IN" dirty="0"/>
              <a:t> inside </a:t>
            </a:r>
            <a:r>
              <a:rPr lang="en-IN" b="1" dirty="0">
                <a:solidFill>
                  <a:srgbClr val="FF0000"/>
                </a:solidFill>
              </a:rPr>
              <a:t>web.xml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In a </a:t>
            </a:r>
            <a:r>
              <a:rPr lang="en-IN" dirty="0" err="1"/>
              <a:t>servlet</a:t>
            </a:r>
            <a:r>
              <a:rPr lang="en-IN" dirty="0"/>
              <a:t> </a:t>
            </a:r>
            <a:r>
              <a:rPr lang="en-IN" u="sng" dirty="0">
                <a:solidFill>
                  <a:srgbClr val="C00000"/>
                </a:solidFill>
              </a:rPr>
              <a:t>we embed HTML inside java code </a:t>
            </a:r>
            <a:r>
              <a:rPr lang="en-IN" dirty="0" err="1"/>
              <a:t>i.e</a:t>
            </a:r>
            <a:r>
              <a:rPr lang="en-IN" dirty="0"/>
              <a:t> all the </a:t>
            </a:r>
            <a:r>
              <a:rPr lang="en-IN" b="1" i="1" dirty="0">
                <a:solidFill>
                  <a:srgbClr val="00B050"/>
                </a:solidFill>
              </a:rPr>
              <a:t>HTML</a:t>
            </a:r>
            <a:r>
              <a:rPr lang="en-IN" dirty="0"/>
              <a:t> part is mentioned within the </a:t>
            </a:r>
            <a:r>
              <a:rPr lang="en-IN" b="1" dirty="0" err="1">
                <a:solidFill>
                  <a:srgbClr val="0070C0"/>
                </a:solidFill>
              </a:rPr>
              <a:t>println</a:t>
            </a:r>
            <a:r>
              <a:rPr lang="en-IN" b="1" dirty="0">
                <a:solidFill>
                  <a:srgbClr val="0070C0"/>
                </a:solidFill>
              </a:rPr>
              <a:t>( ) </a:t>
            </a:r>
            <a:r>
              <a:rPr lang="en-IN" dirty="0"/>
              <a:t>method which is very difficult since we have to follow all strict rules of java.</a:t>
            </a:r>
          </a:p>
          <a:p>
            <a:endParaRPr lang="en-IN" dirty="0"/>
          </a:p>
          <a:p>
            <a:r>
              <a:rPr lang="en-IN" dirty="0"/>
              <a:t>Any change in the </a:t>
            </a:r>
            <a:r>
              <a:rPr lang="en-IN" dirty="0" err="1"/>
              <a:t>servlet</a:t>
            </a:r>
            <a:r>
              <a:rPr lang="en-IN" dirty="0"/>
              <a:t> requires </a:t>
            </a:r>
            <a:r>
              <a:rPr lang="en-IN" b="1" dirty="0">
                <a:solidFill>
                  <a:srgbClr val="0070C0"/>
                </a:solidFill>
              </a:rPr>
              <a:t>recompilation</a:t>
            </a:r>
            <a:r>
              <a:rPr lang="en-IN" dirty="0"/>
              <a:t> and r</a:t>
            </a:r>
            <a:r>
              <a:rPr lang="en-IN" b="1" dirty="0">
                <a:solidFill>
                  <a:srgbClr val="0070C0"/>
                </a:solidFill>
              </a:rPr>
              <a:t>edeployment</a:t>
            </a:r>
            <a:r>
              <a:rPr lang="en-IN" dirty="0"/>
              <a:t> of the application by restarting the server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ADVANTAGES  OF  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JSP</a:t>
            </a:r>
            <a:r>
              <a:rPr lang="en-IN" dirty="0"/>
              <a:t>  are </a:t>
            </a:r>
            <a:r>
              <a:rPr lang="en-IN" i="1" dirty="0">
                <a:solidFill>
                  <a:srgbClr val="C00000"/>
                </a:solidFill>
              </a:rPr>
              <a:t>very small </a:t>
            </a:r>
            <a:r>
              <a:rPr lang="en-IN" dirty="0"/>
              <a:t>in size as compared to a </a:t>
            </a:r>
            <a:r>
              <a:rPr lang="en-IN" b="1" dirty="0" err="1">
                <a:solidFill>
                  <a:srgbClr val="7030A0"/>
                </a:solidFill>
              </a:rPr>
              <a:t>servlet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They use </a:t>
            </a:r>
            <a:r>
              <a:rPr lang="en-IN" i="1" dirty="0">
                <a:solidFill>
                  <a:srgbClr val="C00000"/>
                </a:solidFill>
              </a:rPr>
              <a:t>some special tags </a:t>
            </a:r>
            <a:r>
              <a:rPr lang="en-IN" dirty="0"/>
              <a:t>to embed </a:t>
            </a:r>
            <a:r>
              <a:rPr lang="en-IN" i="1" dirty="0">
                <a:solidFill>
                  <a:srgbClr val="00B050"/>
                </a:solidFill>
              </a:rPr>
              <a:t>java inside the HTML part</a:t>
            </a:r>
            <a:r>
              <a:rPr lang="en-IN" dirty="0"/>
              <a:t> and because of this they are much easier to handle compared to a </a:t>
            </a:r>
            <a:r>
              <a:rPr lang="en-IN" dirty="0" err="1"/>
              <a:t>servlet</a:t>
            </a:r>
            <a:r>
              <a:rPr lang="en-IN" dirty="0"/>
              <a:t> . </a:t>
            </a:r>
          </a:p>
          <a:p>
            <a:endParaRPr lang="en-IN" dirty="0"/>
          </a:p>
          <a:p>
            <a:r>
              <a:rPr lang="en-IN" dirty="0"/>
              <a:t>A JSP page gets automatically compiled by the container so we don’t have to compile it like a </a:t>
            </a:r>
            <a:r>
              <a:rPr lang="en-IN" dirty="0" err="1"/>
              <a:t>servlet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Moreover they do not require </a:t>
            </a:r>
            <a:r>
              <a:rPr lang="en-IN" b="1" dirty="0">
                <a:solidFill>
                  <a:srgbClr val="C00000"/>
                </a:solidFill>
              </a:rPr>
              <a:t>web.xml</a:t>
            </a:r>
            <a:r>
              <a:rPr lang="en-IN" dirty="0"/>
              <a:t> for themselves i.e. </a:t>
            </a:r>
            <a:r>
              <a:rPr lang="en-IN" i="1" dirty="0">
                <a:solidFill>
                  <a:srgbClr val="C00000"/>
                </a:solidFill>
              </a:rPr>
              <a:t>no mapping is needed 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Also any change made in a </a:t>
            </a:r>
            <a:r>
              <a:rPr lang="en-IN" dirty="0" err="1"/>
              <a:t>jsp</a:t>
            </a:r>
            <a:r>
              <a:rPr lang="en-IN" dirty="0"/>
              <a:t> </a:t>
            </a:r>
            <a:r>
              <a:rPr lang="en-IN"/>
              <a:t>page does </a:t>
            </a:r>
            <a:r>
              <a:rPr lang="en-IN" dirty="0"/>
              <a:t>not require any recompilation or restarting the server. </a:t>
            </a:r>
            <a:r>
              <a:rPr lang="en-IN" dirty="0">
                <a:solidFill>
                  <a:srgbClr val="C00000"/>
                </a:solidFill>
              </a:rPr>
              <a:t>It is handled automatically by the container.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SERVLET  FOR  DATE TIME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85860"/>
            <a:ext cx="8858312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JSP  FOR  DATE TIME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736"/>
            <a:ext cx="885831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4466</TotalTime>
  <Words>743</Words>
  <Application>Microsoft Office PowerPoint</Application>
  <PresentationFormat>On-screen Show (4:3)</PresentationFormat>
  <Paragraphs>103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Georgia</vt:lpstr>
      <vt:lpstr>Times New Roman</vt:lpstr>
      <vt:lpstr>Wingdings</vt:lpstr>
      <vt:lpstr>Wingdings 2</vt:lpstr>
      <vt:lpstr>Civic</vt:lpstr>
      <vt:lpstr>PowerPoint Presentation</vt:lpstr>
      <vt:lpstr>Today’s Agenda</vt:lpstr>
      <vt:lpstr>INTRODUCTION TO JSP</vt:lpstr>
      <vt:lpstr>INTRODUCTION TO JSP</vt:lpstr>
      <vt:lpstr>DRAWBACKS OF SERVLET</vt:lpstr>
      <vt:lpstr>DRAWBACKS OF SERVLET</vt:lpstr>
      <vt:lpstr>ADVANTAGES  OF  JSP</vt:lpstr>
      <vt:lpstr>SERVLET  FOR  DATE TIME</vt:lpstr>
      <vt:lpstr>JSP  FOR  DATE TIME</vt:lpstr>
      <vt:lpstr>DIRECTORY – STRUCTURE </vt:lpstr>
      <vt:lpstr>   </vt:lpstr>
      <vt:lpstr>   </vt:lpstr>
      <vt:lpstr>DESCRIPTION</vt:lpstr>
      <vt:lpstr>DESCRIPTION</vt:lpstr>
      <vt:lpstr>HOW A JSP PAGE IS PROCESSED  BY CONTAINER ?</vt:lpstr>
      <vt:lpstr>HOW A JSP PAGE IS PROCESSED  BY CONTAINER ?</vt:lpstr>
      <vt:lpstr>End Of Lecture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379</cp:revision>
  <dcterms:created xsi:type="dcterms:W3CDTF">2016-02-04T12:02:26Z</dcterms:created>
  <dcterms:modified xsi:type="dcterms:W3CDTF">2022-02-21T11:50:55Z</dcterms:modified>
</cp:coreProperties>
</file>