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7" r:id="rId2"/>
    <p:sldId id="258" r:id="rId3"/>
    <p:sldId id="571" r:id="rId4"/>
    <p:sldId id="572" r:id="rId5"/>
    <p:sldId id="573" r:id="rId6"/>
    <p:sldId id="574" r:id="rId7"/>
    <p:sldId id="575" r:id="rId8"/>
    <p:sldId id="576" r:id="rId9"/>
    <p:sldId id="577" r:id="rId10"/>
    <p:sldId id="578" r:id="rId11"/>
    <p:sldId id="579" r:id="rId12"/>
    <p:sldId id="580" r:id="rId13"/>
    <p:sldId id="581" r:id="rId14"/>
    <p:sldId id="582" r:id="rId15"/>
    <p:sldId id="583" r:id="rId16"/>
    <p:sldId id="584" r:id="rId17"/>
    <p:sldId id="585" r:id="rId18"/>
    <p:sldId id="586" r:id="rId19"/>
    <p:sldId id="587" r:id="rId20"/>
    <p:sldId id="588" r:id="rId21"/>
    <p:sldId id="589" r:id="rId22"/>
    <p:sldId id="590" r:id="rId23"/>
    <p:sldId id="591" r:id="rId24"/>
    <p:sldId id="592"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3768" autoAdjust="0"/>
  </p:normalViewPr>
  <p:slideViewPr>
    <p:cSldViewPr>
      <p:cViewPr varScale="1">
        <p:scale>
          <a:sx n="80" d="100"/>
          <a:sy n="80" d="100"/>
        </p:scale>
        <p:origin x="1642" y="53"/>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7A1C9173-7877-4D21-93CA-64AEB0FD1588}"/>
    <pc:docChg chg="modSld">
      <pc:chgData name="Sharma Computer Academy" userId="08476b32c11f4418" providerId="LiveId" clId="{7A1C9173-7877-4D21-93CA-64AEB0FD1588}" dt="2022-02-26T03:47:43.228" v="4" actId="20577"/>
      <pc:docMkLst>
        <pc:docMk/>
      </pc:docMkLst>
      <pc:sldChg chg="modSp mod">
        <pc:chgData name="Sharma Computer Academy" userId="08476b32c11f4418" providerId="LiveId" clId="{7A1C9173-7877-4D21-93CA-64AEB0FD1588}" dt="2022-02-26T03:47:43.228" v="4" actId="20577"/>
        <pc:sldMkLst>
          <pc:docMk/>
          <pc:sldMk cId="854704725" sldId="580"/>
        </pc:sldMkLst>
        <pc:spChg chg="mod">
          <ac:chgData name="Sharma Computer Academy" userId="08476b32c11f4418" providerId="LiveId" clId="{7A1C9173-7877-4D21-93CA-64AEB0FD1588}" dt="2022-02-26T03:47:43.228" v="4" actId="20577"/>
          <ac:spMkLst>
            <pc:docMk/>
            <pc:sldMk cId="854704725" sldId="580"/>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26-02-2022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D21D778-B565-4D7E-94D7-64010A445B68}" type="datetimeFigureOut">
              <a:rPr lang="en-US" smtClean="0"/>
              <a:pPr/>
              <a:t>2/26/2022</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D21D778-B565-4D7E-94D7-64010A445B68}" type="datetimeFigureOut">
              <a:rPr lang="en-US" smtClean="0"/>
              <a:pPr/>
              <a:t>2/26/2022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2/26/2022</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2/26/2022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2/26/2022</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D21D778-B565-4D7E-94D7-64010A445B68}" type="datetimeFigureOut">
              <a:rPr lang="en-US" smtClean="0"/>
              <a:pPr/>
              <a:t>2/26/2022</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2/26/2022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2/26/2022</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2/26/2022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2/26/2022</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a:t>Java </a:t>
            </a:r>
            <a:r>
              <a:rPr lang="en-US" sz="4000" dirty="0" err="1"/>
              <a:t>ee</a:t>
            </a:r>
            <a:endParaRPr lang="en-US" sz="4000" dirty="0"/>
          </a:p>
          <a:p>
            <a:r>
              <a:rPr lang="en-US" sz="2800" dirty="0"/>
              <a:t>(ADVANCE JAVA)</a:t>
            </a:r>
          </a:p>
          <a:p>
            <a:r>
              <a:rPr lang="en-US" sz="2800">
                <a:solidFill>
                  <a:srgbClr val="FF0000"/>
                </a:solidFill>
              </a:rPr>
              <a:t>Lecture-18</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OUTPUT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2050" name="Picture 2"/>
          <p:cNvPicPr>
            <a:picLocks noGrp="1" noChangeAspect="1" noChangeArrowheads="1"/>
          </p:cNvPicPr>
          <p:nvPr>
            <p:ph sz="quarter" idx="1"/>
          </p:nvPr>
        </p:nvPicPr>
        <p:blipFill>
          <a:blip r:embed="rId4"/>
          <a:srcRect/>
          <a:stretch>
            <a:fillRect/>
          </a:stretch>
        </p:blipFill>
        <p:spPr bwMode="auto">
          <a:xfrm>
            <a:off x="533400" y="1676400"/>
            <a:ext cx="8128000" cy="4572000"/>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SOURCE CODE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3074" name="Picture 2"/>
          <p:cNvPicPr>
            <a:picLocks noGrp="1" noChangeAspect="1" noChangeArrowheads="1"/>
          </p:cNvPicPr>
          <p:nvPr>
            <p:ph sz="quarter" idx="1"/>
          </p:nvPr>
        </p:nvPicPr>
        <p:blipFill>
          <a:blip r:embed="rId4"/>
          <a:srcRect/>
          <a:stretch>
            <a:fillRect/>
          </a:stretch>
        </p:blipFill>
        <p:spPr bwMode="auto">
          <a:xfrm>
            <a:off x="142844" y="1357299"/>
            <a:ext cx="8858312" cy="5500702"/>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JSP  COMMENTS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10000"/>
          </a:bodyPr>
          <a:lstStyle/>
          <a:p>
            <a:endParaRPr lang="en-US" dirty="0"/>
          </a:p>
          <a:p>
            <a:r>
              <a:rPr lang="en-US" dirty="0"/>
              <a:t>JSP comments have the following syntax:</a:t>
            </a:r>
          </a:p>
          <a:p>
            <a:pPr>
              <a:buNone/>
            </a:pPr>
            <a:endParaRPr lang="en-US" dirty="0"/>
          </a:p>
          <a:p>
            <a:pPr>
              <a:buNone/>
            </a:pPr>
            <a:r>
              <a:rPr lang="en-US" dirty="0"/>
              <a:t>	</a:t>
            </a:r>
            <a:r>
              <a:rPr lang="en-US" dirty="0">
                <a:solidFill>
                  <a:srgbClr val="C00000"/>
                </a:solidFill>
              </a:rPr>
              <a:t>&lt;%- -</a:t>
            </a:r>
            <a:r>
              <a:rPr lang="en-US" dirty="0"/>
              <a:t> </a:t>
            </a:r>
            <a:r>
              <a:rPr lang="en-US" b="1" dirty="0" err="1">
                <a:solidFill>
                  <a:srgbClr val="7030A0"/>
                </a:solidFill>
              </a:rPr>
              <a:t>jsp</a:t>
            </a:r>
            <a:r>
              <a:rPr lang="en-US" b="1" dirty="0">
                <a:solidFill>
                  <a:srgbClr val="7030A0"/>
                </a:solidFill>
              </a:rPr>
              <a:t> code  </a:t>
            </a:r>
            <a:r>
              <a:rPr lang="en-US" dirty="0">
                <a:solidFill>
                  <a:srgbClr val="C00000"/>
                </a:solidFill>
                <a:sym typeface="Wingdings" pitchFamily="2" charset="2"/>
              </a:rPr>
              <a:t>%&gt;</a:t>
            </a:r>
            <a:endParaRPr lang="en-US" dirty="0">
              <a:solidFill>
                <a:srgbClr val="C00000"/>
              </a:solidFill>
            </a:endParaRPr>
          </a:p>
          <a:p>
            <a:pPr>
              <a:buNone/>
            </a:pPr>
            <a:r>
              <a:rPr lang="en-US" dirty="0"/>
              <a:t> </a:t>
            </a:r>
          </a:p>
          <a:p>
            <a:r>
              <a:rPr lang="en-US" dirty="0"/>
              <a:t>The code contained in commented area is </a:t>
            </a:r>
            <a:r>
              <a:rPr lang="en-US" i="1" dirty="0">
                <a:solidFill>
                  <a:srgbClr val="C00000"/>
                </a:solidFill>
              </a:rPr>
              <a:t>neither passed to </a:t>
            </a:r>
            <a:r>
              <a:rPr lang="en-US" i="1" dirty="0" err="1">
                <a:solidFill>
                  <a:srgbClr val="C00000"/>
                </a:solidFill>
              </a:rPr>
              <a:t>servlet</a:t>
            </a:r>
            <a:r>
              <a:rPr lang="en-US" dirty="0"/>
              <a:t> </a:t>
            </a:r>
            <a:r>
              <a:rPr lang="en-US" i="1" dirty="0">
                <a:solidFill>
                  <a:srgbClr val="C00000"/>
                </a:solidFill>
              </a:rPr>
              <a:t>nor passed to the browser </a:t>
            </a:r>
            <a:r>
              <a:rPr lang="en-US" dirty="0"/>
              <a:t>.</a:t>
            </a:r>
          </a:p>
          <a:p>
            <a:endParaRPr lang="en-US" dirty="0"/>
          </a:p>
          <a:p>
            <a:r>
              <a:rPr lang="en-US" dirty="0"/>
              <a:t>It only remains there so that programmer can read it in future to know about the status of his code .</a:t>
            </a:r>
            <a:r>
              <a:rPr lang="en-US" dirty="0" err="1"/>
              <a:t>i.e</a:t>
            </a:r>
            <a:r>
              <a:rPr lang="en-US" dirty="0"/>
              <a:t> to recall any programming logic he has given .</a:t>
            </a:r>
          </a:p>
        </p:txBody>
      </p:sp>
    </p:spTree>
    <p:extLst>
      <p:ext uri="{BB962C8B-B14F-4D97-AF65-F5344CB8AC3E}">
        <p14:creationId xmlns:p14="http://schemas.microsoft.com/office/powerpoint/2010/main" val="85470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SYNTAX</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4098" name="Picture 2"/>
          <p:cNvPicPr>
            <a:picLocks noGrp="1" noChangeAspect="1" noChangeArrowheads="1"/>
          </p:cNvPicPr>
          <p:nvPr>
            <p:ph sz="quarter" idx="1"/>
          </p:nvPr>
        </p:nvPicPr>
        <p:blipFill>
          <a:blip r:embed="rId4"/>
          <a:srcRect/>
          <a:stretch>
            <a:fillRect/>
          </a:stretch>
        </p:blipFill>
        <p:spPr bwMode="auto">
          <a:xfrm>
            <a:off x="1676400" y="2057400"/>
            <a:ext cx="5410200" cy="3809999"/>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a:t>WEB APPLICATION </a:t>
            </a:r>
            <a:br>
              <a:rPr lang="en-US" b="1" dirty="0"/>
            </a:br>
            <a:r>
              <a:rPr lang="en-US" b="1" dirty="0"/>
              <a:t>DEVELOPMENT MODELS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4830910"/>
          </a:xfrm>
        </p:spPr>
        <p:txBody>
          <a:bodyPr>
            <a:normAutofit fontScale="92500"/>
          </a:bodyPr>
          <a:lstStyle/>
          <a:p>
            <a:endParaRPr lang="en-US" dirty="0"/>
          </a:p>
          <a:p>
            <a:r>
              <a:rPr lang="en-US" b="1" dirty="0">
                <a:solidFill>
                  <a:srgbClr val="7030A0"/>
                </a:solidFill>
              </a:rPr>
              <a:t>Web Application Development </a:t>
            </a:r>
            <a:r>
              <a:rPr lang="en-US" dirty="0"/>
              <a:t>is a complicated area having  a combination of  multiple technologies .</a:t>
            </a:r>
          </a:p>
          <a:p>
            <a:endParaRPr lang="en-US" dirty="0"/>
          </a:p>
          <a:p>
            <a:r>
              <a:rPr lang="en-US" dirty="0"/>
              <a:t>Among these technologies we have various developers coming from different backgrounds.</a:t>
            </a:r>
          </a:p>
          <a:p>
            <a:endParaRPr lang="en-US" dirty="0"/>
          </a:p>
          <a:p>
            <a:r>
              <a:rPr lang="en-US" dirty="0"/>
              <a:t>Now </a:t>
            </a:r>
            <a:r>
              <a:rPr lang="en-US" b="1" dirty="0">
                <a:solidFill>
                  <a:srgbClr val="C00000"/>
                </a:solidFill>
              </a:rPr>
              <a:t>to bring uniformity </a:t>
            </a:r>
            <a:r>
              <a:rPr lang="en-US" dirty="0"/>
              <a:t>amongst all these developers, the IT industry has developed some strict guidelines which must be followed whenever we </a:t>
            </a:r>
            <a:r>
              <a:rPr lang="en-US"/>
              <a:t>develop web </a:t>
            </a:r>
            <a:r>
              <a:rPr lang="en-US" dirty="0"/>
              <a:t>applications.</a:t>
            </a:r>
          </a:p>
          <a:p>
            <a:pPr>
              <a:buNone/>
            </a:pPr>
            <a:endParaRPr lang="en-US" dirty="0"/>
          </a:p>
        </p:txBody>
      </p:sp>
    </p:spTree>
    <p:extLst>
      <p:ext uri="{BB962C8B-B14F-4D97-AF65-F5344CB8AC3E}">
        <p14:creationId xmlns:p14="http://schemas.microsoft.com/office/powerpoint/2010/main" val="85470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a:t>WEB APPLICATION </a:t>
            </a:r>
            <a:br>
              <a:rPr lang="en-US" b="1" dirty="0"/>
            </a:br>
            <a:r>
              <a:rPr lang="en-US" b="1" dirty="0"/>
              <a:t>DEVELOPMENT MODELS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a:t>These guidelines are called as </a:t>
            </a:r>
            <a:r>
              <a:rPr lang="en-US" b="1" dirty="0">
                <a:solidFill>
                  <a:srgbClr val="C00000"/>
                </a:solidFill>
              </a:rPr>
              <a:t>design patterns </a:t>
            </a:r>
            <a:r>
              <a:rPr lang="en-US" dirty="0"/>
              <a:t>or </a:t>
            </a:r>
            <a:r>
              <a:rPr lang="en-US" b="1" dirty="0">
                <a:solidFill>
                  <a:srgbClr val="0070C0"/>
                </a:solidFill>
              </a:rPr>
              <a:t>web application development models </a:t>
            </a:r>
            <a:r>
              <a:rPr lang="en-US" dirty="0"/>
              <a:t>.</a:t>
            </a:r>
          </a:p>
          <a:p>
            <a:endParaRPr lang="en-US" dirty="0"/>
          </a:p>
          <a:p>
            <a:r>
              <a:rPr lang="en-US" dirty="0"/>
              <a:t>And the most popular is the </a:t>
            </a:r>
            <a:r>
              <a:rPr lang="en-US" b="1" dirty="0">
                <a:solidFill>
                  <a:srgbClr val="7030A0"/>
                </a:solidFill>
              </a:rPr>
              <a:t>MVC Pattern </a:t>
            </a:r>
            <a:r>
              <a:rPr lang="en-US" dirty="0"/>
              <a:t>. </a:t>
            </a:r>
          </a:p>
        </p:txBody>
      </p:sp>
    </p:spTree>
    <p:extLst>
      <p:ext uri="{BB962C8B-B14F-4D97-AF65-F5344CB8AC3E}">
        <p14:creationId xmlns:p14="http://schemas.microsoft.com/office/powerpoint/2010/main" val="85470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MVC</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The term  </a:t>
            </a:r>
            <a:r>
              <a:rPr lang="en-US" dirty="0">
                <a:solidFill>
                  <a:srgbClr val="FF0000"/>
                </a:solidFill>
              </a:rPr>
              <a:t>MVC</a:t>
            </a:r>
            <a:r>
              <a:rPr lang="en-US" dirty="0"/>
              <a:t>  represents :</a:t>
            </a:r>
          </a:p>
          <a:p>
            <a:pPr>
              <a:buNone/>
            </a:pPr>
            <a:r>
              <a:rPr lang="en-US" dirty="0"/>
              <a:t>    </a:t>
            </a:r>
          </a:p>
          <a:p>
            <a:pPr>
              <a:buNone/>
            </a:pPr>
            <a:r>
              <a:rPr lang="en-US" dirty="0">
                <a:solidFill>
                  <a:srgbClr val="FF0000"/>
                </a:solidFill>
              </a:rPr>
              <a:t>    M – </a:t>
            </a:r>
            <a:r>
              <a:rPr lang="en-US" dirty="0">
                <a:solidFill>
                  <a:srgbClr val="0070C0"/>
                </a:solidFill>
              </a:rPr>
              <a:t>model </a:t>
            </a:r>
          </a:p>
          <a:p>
            <a:pPr>
              <a:buNone/>
            </a:pPr>
            <a:r>
              <a:rPr lang="en-US" dirty="0">
                <a:solidFill>
                  <a:srgbClr val="FF0000"/>
                </a:solidFill>
              </a:rPr>
              <a:t>    V – </a:t>
            </a:r>
            <a:r>
              <a:rPr lang="en-US" dirty="0">
                <a:solidFill>
                  <a:srgbClr val="0070C0"/>
                </a:solidFill>
              </a:rPr>
              <a:t>view </a:t>
            </a:r>
          </a:p>
          <a:p>
            <a:pPr>
              <a:buNone/>
            </a:pPr>
            <a:r>
              <a:rPr lang="en-US" dirty="0">
                <a:solidFill>
                  <a:srgbClr val="FF0000"/>
                </a:solidFill>
              </a:rPr>
              <a:t>    C – </a:t>
            </a:r>
            <a:r>
              <a:rPr lang="en-US" dirty="0">
                <a:solidFill>
                  <a:srgbClr val="0070C0"/>
                </a:solidFill>
              </a:rPr>
              <a:t>controller </a:t>
            </a:r>
          </a:p>
          <a:p>
            <a:pPr>
              <a:buNone/>
            </a:pPr>
            <a:endParaRPr lang="en-US" dirty="0"/>
          </a:p>
        </p:txBody>
      </p:sp>
    </p:spTree>
    <p:extLst>
      <p:ext uri="{BB962C8B-B14F-4D97-AF65-F5344CB8AC3E}">
        <p14:creationId xmlns:p14="http://schemas.microsoft.com/office/powerpoint/2010/main" val="85470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1480"/>
            <a:ext cx="8534400" cy="758952"/>
          </a:xfrm>
        </p:spPr>
        <p:txBody>
          <a:bodyPr>
            <a:noAutofit/>
          </a:bodyPr>
          <a:lstStyle/>
          <a:p>
            <a:r>
              <a:rPr lang="en-US" sz="2400" b="1" dirty="0"/>
              <a:t>WHAT IS MODEL ?</a:t>
            </a:r>
            <a:br>
              <a:rPr lang="en-US" sz="2400" b="1" dirty="0"/>
            </a:br>
            <a:endParaRPr lang="en-US" sz="24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10000"/>
          </a:bodyPr>
          <a:lstStyle/>
          <a:p>
            <a:r>
              <a:rPr lang="en-US" dirty="0"/>
              <a:t>The term </a:t>
            </a:r>
            <a:r>
              <a:rPr lang="en-US" b="1" dirty="0">
                <a:solidFill>
                  <a:srgbClr val="0070C0"/>
                </a:solidFill>
              </a:rPr>
              <a:t>model </a:t>
            </a:r>
            <a:r>
              <a:rPr lang="en-US" dirty="0"/>
              <a:t>means a </a:t>
            </a:r>
            <a:r>
              <a:rPr lang="en-US" b="1" dirty="0"/>
              <a:t>simple Java class  </a:t>
            </a:r>
            <a:r>
              <a:rPr lang="en-US" dirty="0"/>
              <a:t>(also called as </a:t>
            </a:r>
            <a:r>
              <a:rPr lang="en-US" b="1" dirty="0"/>
              <a:t>DAO</a:t>
            </a:r>
            <a:r>
              <a:rPr lang="en-US" dirty="0"/>
              <a:t>) which takes the responsibility of communicating with the database or any other </a:t>
            </a:r>
            <a:r>
              <a:rPr lang="en-US" dirty="0" err="1"/>
              <a:t>datasource</a:t>
            </a:r>
            <a:r>
              <a:rPr lang="en-US" dirty="0"/>
              <a:t> .</a:t>
            </a:r>
          </a:p>
          <a:p>
            <a:endParaRPr lang="en-US" dirty="0"/>
          </a:p>
          <a:p>
            <a:r>
              <a:rPr lang="en-US" dirty="0"/>
              <a:t>This is because in almost every web application database interaction is involved .</a:t>
            </a:r>
          </a:p>
          <a:p>
            <a:endParaRPr lang="en-US" dirty="0"/>
          </a:p>
          <a:p>
            <a:r>
              <a:rPr lang="en-US" dirty="0"/>
              <a:t>Now , while </a:t>
            </a:r>
            <a:r>
              <a:rPr lang="en-US" dirty="0" err="1"/>
              <a:t>seperating</a:t>
            </a:r>
            <a:r>
              <a:rPr lang="en-US" dirty="0"/>
              <a:t> the database interaction code from </a:t>
            </a:r>
            <a:r>
              <a:rPr lang="en-US" dirty="0" err="1"/>
              <a:t>servlets</a:t>
            </a:r>
            <a:r>
              <a:rPr lang="en-US" dirty="0"/>
              <a:t> and </a:t>
            </a:r>
            <a:r>
              <a:rPr lang="en-US" dirty="0" err="1"/>
              <a:t>Jsp</a:t>
            </a:r>
            <a:r>
              <a:rPr lang="en-US" dirty="0"/>
              <a:t> and putting them inside the simple java class we achieve a concept called </a:t>
            </a:r>
            <a:r>
              <a:rPr lang="en-US" dirty="0">
                <a:solidFill>
                  <a:srgbClr val="FF0000"/>
                </a:solidFill>
              </a:rPr>
              <a:t>Separation Of Concern </a:t>
            </a:r>
          </a:p>
        </p:txBody>
      </p:sp>
    </p:spTree>
    <p:extLst>
      <p:ext uri="{BB962C8B-B14F-4D97-AF65-F5344CB8AC3E}">
        <p14:creationId xmlns:p14="http://schemas.microsoft.com/office/powerpoint/2010/main" val="85470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a:t>WHAT IS MODEL</a:t>
            </a:r>
            <a:br>
              <a:rPr lang="en-US" b="1" dirty="0"/>
            </a:br>
            <a:r>
              <a:rPr lang="en-US" b="1" dirty="0"/>
              <a:t>IN MVC  ?</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a:t>Means every component should play a different role and the responsibility of database communication goes to a normal Java class .</a:t>
            </a:r>
          </a:p>
          <a:p>
            <a:endParaRPr lang="en-US" dirty="0"/>
          </a:p>
          <a:p>
            <a:r>
              <a:rPr lang="en-US" dirty="0"/>
              <a:t>Now suppose in future the backend changes from </a:t>
            </a:r>
            <a:r>
              <a:rPr lang="en-US" b="1" dirty="0">
                <a:solidFill>
                  <a:srgbClr val="0070C0"/>
                </a:solidFill>
              </a:rPr>
              <a:t>Oracle</a:t>
            </a:r>
            <a:r>
              <a:rPr lang="en-US" dirty="0"/>
              <a:t> to </a:t>
            </a:r>
            <a:r>
              <a:rPr lang="en-US" b="1" dirty="0">
                <a:solidFill>
                  <a:srgbClr val="00B050"/>
                </a:solidFill>
              </a:rPr>
              <a:t>My </a:t>
            </a:r>
            <a:r>
              <a:rPr lang="en-US" b="1" dirty="0" err="1">
                <a:solidFill>
                  <a:srgbClr val="00B050"/>
                </a:solidFill>
              </a:rPr>
              <a:t>Sql</a:t>
            </a:r>
            <a:r>
              <a:rPr lang="en-US" b="1" dirty="0">
                <a:solidFill>
                  <a:srgbClr val="00B050"/>
                </a:solidFill>
              </a:rPr>
              <a:t> </a:t>
            </a:r>
            <a:r>
              <a:rPr lang="en-US" dirty="0"/>
              <a:t>then we would just have to edit our </a:t>
            </a:r>
            <a:r>
              <a:rPr lang="en-US" b="1" dirty="0">
                <a:solidFill>
                  <a:srgbClr val="0070C0"/>
                </a:solidFill>
              </a:rPr>
              <a:t>model</a:t>
            </a:r>
            <a:r>
              <a:rPr lang="en-US" dirty="0"/>
              <a:t> class .</a:t>
            </a:r>
          </a:p>
        </p:txBody>
      </p:sp>
    </p:spTree>
    <p:extLst>
      <p:ext uri="{BB962C8B-B14F-4D97-AF65-F5344CB8AC3E}">
        <p14:creationId xmlns:p14="http://schemas.microsoft.com/office/powerpoint/2010/main" val="85470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WHAT IS VIEW ?</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a:t>The </a:t>
            </a:r>
            <a:r>
              <a:rPr lang="en-US" b="1" dirty="0">
                <a:solidFill>
                  <a:srgbClr val="7030A0"/>
                </a:solidFill>
              </a:rPr>
              <a:t>view</a:t>
            </a:r>
            <a:r>
              <a:rPr lang="en-US" dirty="0"/>
              <a:t> component in </a:t>
            </a:r>
            <a:r>
              <a:rPr lang="en-US" b="1" dirty="0">
                <a:solidFill>
                  <a:srgbClr val="C00000"/>
                </a:solidFill>
              </a:rPr>
              <a:t>MVC</a:t>
            </a:r>
            <a:r>
              <a:rPr lang="en-US" dirty="0"/>
              <a:t> is used to generate response to the browser and thus whatever the user visualizes on his browser is produced from the view part .</a:t>
            </a:r>
          </a:p>
          <a:p>
            <a:endParaRPr lang="en-US" dirty="0"/>
          </a:p>
          <a:p>
            <a:r>
              <a:rPr lang="en-US" dirty="0"/>
              <a:t>Most of the time these view part are </a:t>
            </a:r>
            <a:r>
              <a:rPr lang="en-US" b="1" dirty="0">
                <a:solidFill>
                  <a:srgbClr val="0070C0"/>
                </a:solidFill>
              </a:rPr>
              <a:t>JSP</a:t>
            </a:r>
            <a:r>
              <a:rPr lang="en-US" dirty="0"/>
              <a:t> or </a:t>
            </a:r>
            <a:r>
              <a:rPr lang="en-US" b="1" dirty="0">
                <a:solidFill>
                  <a:srgbClr val="0070C0"/>
                </a:solidFill>
              </a:rPr>
              <a:t>HTML</a:t>
            </a:r>
            <a:r>
              <a:rPr lang="en-US" b="1" dirty="0"/>
              <a:t> </a:t>
            </a:r>
            <a:r>
              <a:rPr lang="en-US" dirty="0"/>
              <a:t>pages but they can also be other response generating technologies like : </a:t>
            </a:r>
            <a:r>
              <a:rPr lang="en-US" dirty="0">
                <a:solidFill>
                  <a:srgbClr val="C00000"/>
                </a:solidFill>
              </a:rPr>
              <a:t>velocity</a:t>
            </a:r>
            <a:r>
              <a:rPr lang="en-US" dirty="0"/>
              <a:t> , </a:t>
            </a:r>
            <a:r>
              <a:rPr lang="en-US" dirty="0">
                <a:solidFill>
                  <a:srgbClr val="C00000"/>
                </a:solidFill>
              </a:rPr>
              <a:t>WML</a:t>
            </a:r>
            <a:r>
              <a:rPr lang="en-US" dirty="0"/>
              <a:t>.</a:t>
            </a:r>
          </a:p>
        </p:txBody>
      </p:sp>
    </p:spTree>
    <p:extLst>
      <p:ext uri="{BB962C8B-B14F-4D97-AF65-F5344CB8AC3E}">
        <p14:creationId xmlns:p14="http://schemas.microsoft.com/office/powerpoint/2010/main" val="85470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a:p>
          <a:p>
            <a:pPr>
              <a:buSzPct val="100000"/>
            </a:pPr>
            <a:endParaRPr lang="en-US" sz="2400" dirty="0"/>
          </a:p>
          <a:p>
            <a:pPr>
              <a:buSzPct val="100000"/>
            </a:pPr>
            <a:r>
              <a:rPr lang="en-US" sz="2400" b="1" dirty="0"/>
              <a:t>List Of Implicit Objects In A JSP Page</a:t>
            </a:r>
          </a:p>
          <a:p>
            <a:pPr>
              <a:buSzPct val="100000"/>
            </a:pPr>
            <a:endParaRPr lang="en-US" sz="2400" b="1" dirty="0"/>
          </a:p>
          <a:p>
            <a:pPr>
              <a:buSzPct val="100000"/>
            </a:pPr>
            <a:r>
              <a:rPr lang="en-US" sz="2400" b="1" dirty="0"/>
              <a:t>Comments</a:t>
            </a:r>
          </a:p>
          <a:p>
            <a:pPr>
              <a:buSzPct val="100000"/>
            </a:pPr>
            <a:endParaRPr lang="en-US" sz="2400" b="1" dirty="0"/>
          </a:p>
          <a:p>
            <a:pPr>
              <a:buSzPct val="100000"/>
            </a:pPr>
            <a:r>
              <a:rPr lang="en-US" sz="2400" b="1" dirty="0"/>
              <a:t>The MVC Model</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WHAT IS VIEW ?</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The main advantage of this approach is that if in future the presentation logic needs to be changed </a:t>
            </a:r>
            <a:r>
              <a:rPr lang="en-US" b="1" dirty="0"/>
              <a:t>for ex :</a:t>
            </a:r>
            <a:r>
              <a:rPr lang="en-US" dirty="0"/>
              <a:t> we need to change the color of the page then only the JSP portion needs to be updated without disturbing </a:t>
            </a:r>
            <a:r>
              <a:rPr lang="en-US" b="1" dirty="0">
                <a:solidFill>
                  <a:srgbClr val="7030A0"/>
                </a:solidFill>
              </a:rPr>
              <a:t>Model</a:t>
            </a:r>
            <a:r>
              <a:rPr lang="en-US" dirty="0"/>
              <a:t> or </a:t>
            </a:r>
            <a:r>
              <a:rPr lang="en-US" b="1" dirty="0">
                <a:solidFill>
                  <a:srgbClr val="7030A0"/>
                </a:solidFill>
              </a:rPr>
              <a:t>Controller</a:t>
            </a:r>
            <a:r>
              <a:rPr lang="en-US" dirty="0"/>
              <a:t> .</a:t>
            </a:r>
          </a:p>
        </p:txBody>
      </p:sp>
    </p:spTree>
    <p:extLst>
      <p:ext uri="{BB962C8B-B14F-4D97-AF65-F5344CB8AC3E}">
        <p14:creationId xmlns:p14="http://schemas.microsoft.com/office/powerpoint/2010/main" val="854704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sz="2800" b="1" dirty="0"/>
              <a:t>WHAT IS CONTROLLER ?</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The </a:t>
            </a:r>
            <a:r>
              <a:rPr lang="en-US" b="1" dirty="0">
                <a:solidFill>
                  <a:srgbClr val="FF0000"/>
                </a:solidFill>
              </a:rPr>
              <a:t>heart</a:t>
            </a:r>
            <a:r>
              <a:rPr lang="en-US" dirty="0"/>
              <a:t>  of </a:t>
            </a:r>
            <a:r>
              <a:rPr lang="en-US" b="1" dirty="0">
                <a:solidFill>
                  <a:srgbClr val="7030A0"/>
                </a:solidFill>
              </a:rPr>
              <a:t>MVC </a:t>
            </a:r>
            <a:r>
              <a:rPr lang="en-US" b="1" dirty="0" err="1">
                <a:solidFill>
                  <a:srgbClr val="7030A0"/>
                </a:solidFill>
              </a:rPr>
              <a:t>architechture</a:t>
            </a:r>
            <a:r>
              <a:rPr lang="en-US" b="1" dirty="0">
                <a:solidFill>
                  <a:srgbClr val="7030A0"/>
                </a:solidFill>
              </a:rPr>
              <a:t> </a:t>
            </a:r>
            <a:r>
              <a:rPr lang="en-US" dirty="0"/>
              <a:t>is  the </a:t>
            </a:r>
            <a:r>
              <a:rPr lang="en-US" b="1" dirty="0">
                <a:solidFill>
                  <a:srgbClr val="00B050"/>
                </a:solidFill>
              </a:rPr>
              <a:t>Controller </a:t>
            </a:r>
            <a:r>
              <a:rPr lang="en-US" dirty="0"/>
              <a:t>which is actually a java </a:t>
            </a:r>
            <a:r>
              <a:rPr lang="en-US" dirty="0" err="1"/>
              <a:t>servlet</a:t>
            </a:r>
            <a:r>
              <a:rPr lang="en-US" dirty="0"/>
              <a:t> which receives the request from the user (</a:t>
            </a:r>
            <a:r>
              <a:rPr lang="en-US" b="1" dirty="0">
                <a:solidFill>
                  <a:srgbClr val="00B050"/>
                </a:solidFill>
              </a:rPr>
              <a:t>HTML</a:t>
            </a:r>
            <a:r>
              <a:rPr lang="en-US" dirty="0"/>
              <a:t> Page). </a:t>
            </a:r>
          </a:p>
          <a:p>
            <a:endParaRPr lang="en-US" dirty="0"/>
          </a:p>
          <a:p>
            <a:r>
              <a:rPr lang="en-US" dirty="0"/>
              <a:t>And manages the flow of data between the view and model layers .</a:t>
            </a:r>
          </a:p>
        </p:txBody>
      </p:sp>
    </p:spTree>
    <p:extLst>
      <p:ext uri="{BB962C8B-B14F-4D97-AF65-F5344CB8AC3E}">
        <p14:creationId xmlns:p14="http://schemas.microsoft.com/office/powerpoint/2010/main" val="85470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sz="2800" b="1" dirty="0"/>
              <a:t>WHAT IS CONTROLLER ?</a:t>
            </a:r>
            <a:endParaRPr lang="en-US" sz="2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Thus , we can say that a </a:t>
            </a:r>
            <a:r>
              <a:rPr lang="en-US" b="1" dirty="0">
                <a:solidFill>
                  <a:srgbClr val="00B050"/>
                </a:solidFill>
              </a:rPr>
              <a:t>controller </a:t>
            </a:r>
            <a:r>
              <a:rPr lang="en-US" dirty="0"/>
              <a:t>controls the way </a:t>
            </a:r>
            <a:r>
              <a:rPr lang="en-US" b="1" dirty="0">
                <a:solidFill>
                  <a:srgbClr val="7030A0"/>
                </a:solidFill>
              </a:rPr>
              <a:t>views</a:t>
            </a:r>
            <a:r>
              <a:rPr lang="en-US" dirty="0"/>
              <a:t> and </a:t>
            </a:r>
            <a:r>
              <a:rPr lang="en-US" b="1" dirty="0">
                <a:solidFill>
                  <a:srgbClr val="C00000"/>
                </a:solidFill>
              </a:rPr>
              <a:t>models </a:t>
            </a:r>
            <a:r>
              <a:rPr lang="en-US" dirty="0"/>
              <a:t>parts will interact with  each other </a:t>
            </a:r>
          </a:p>
          <a:p>
            <a:endParaRPr lang="en-US" dirty="0"/>
          </a:p>
          <a:p>
            <a:r>
              <a:rPr lang="en-US" dirty="0"/>
              <a:t>So , every standard web application always follows the MVC design pattern . </a:t>
            </a:r>
          </a:p>
          <a:p>
            <a:endParaRPr lang="en-US" dirty="0"/>
          </a:p>
        </p:txBody>
      </p:sp>
    </p:spTree>
    <p:extLst>
      <p:ext uri="{BB962C8B-B14F-4D97-AF65-F5344CB8AC3E}">
        <p14:creationId xmlns:p14="http://schemas.microsoft.com/office/powerpoint/2010/main" val="85470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dirty="0"/>
              <a:t>MVC BLOCK DIAGRAM</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5123" name="Picture 3"/>
          <p:cNvPicPr>
            <a:picLocks noGrp="1" noChangeAspect="1" noChangeArrowheads="1"/>
          </p:cNvPicPr>
          <p:nvPr>
            <p:ph sz="quarter" idx="1"/>
          </p:nvPr>
        </p:nvPicPr>
        <p:blipFill>
          <a:blip r:embed="rId4"/>
          <a:srcRect/>
          <a:stretch>
            <a:fillRect/>
          </a:stretch>
        </p:blipFill>
        <p:spPr bwMode="auto">
          <a:xfrm>
            <a:off x="142844" y="1428736"/>
            <a:ext cx="9001156" cy="5286412"/>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sz="2800" b="1" dirty="0"/>
              <a:t>EXERCISE</a:t>
            </a:r>
            <a:endParaRPr lang="en-US" sz="2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20000"/>
          </a:bodyPr>
          <a:lstStyle/>
          <a:p>
            <a:endParaRPr lang="en-US" dirty="0"/>
          </a:p>
          <a:p>
            <a:r>
              <a:rPr lang="en-US" dirty="0"/>
              <a:t>Write an </a:t>
            </a:r>
            <a:r>
              <a:rPr lang="en-US" b="1" dirty="0">
                <a:solidFill>
                  <a:srgbClr val="C00000"/>
                </a:solidFill>
              </a:rPr>
              <a:t>MVC based web application </a:t>
            </a:r>
            <a:r>
              <a:rPr lang="en-US" dirty="0"/>
              <a:t>that searches and displays the details of the books by accepting subject name from the user. Following should be the important components of your application:</a:t>
            </a:r>
          </a:p>
          <a:p>
            <a:pPr lvl="1"/>
            <a:endParaRPr lang="en-US" dirty="0"/>
          </a:p>
          <a:p>
            <a:pPr lvl="1"/>
            <a:r>
              <a:rPr lang="en-US" b="1" dirty="0">
                <a:solidFill>
                  <a:srgbClr val="002060"/>
                </a:solidFill>
              </a:rPr>
              <a:t>An html page for typing the subject name</a:t>
            </a:r>
          </a:p>
          <a:p>
            <a:pPr lvl="1"/>
            <a:r>
              <a:rPr lang="en-US" b="1" dirty="0">
                <a:solidFill>
                  <a:srgbClr val="C00000"/>
                </a:solidFill>
              </a:rPr>
              <a:t>A </a:t>
            </a:r>
            <a:r>
              <a:rPr lang="en-US" b="1" dirty="0">
                <a:solidFill>
                  <a:srgbClr val="002060"/>
                </a:solidFill>
              </a:rPr>
              <a:t>Controller</a:t>
            </a:r>
            <a:r>
              <a:rPr lang="en-US" b="1" dirty="0">
                <a:solidFill>
                  <a:srgbClr val="C00000"/>
                </a:solidFill>
              </a:rPr>
              <a:t> </a:t>
            </a:r>
            <a:r>
              <a:rPr lang="en-US" b="1" dirty="0" err="1">
                <a:solidFill>
                  <a:srgbClr val="C00000"/>
                </a:solidFill>
              </a:rPr>
              <a:t>Servlet</a:t>
            </a:r>
            <a:r>
              <a:rPr lang="en-US" b="1" dirty="0">
                <a:solidFill>
                  <a:srgbClr val="C00000"/>
                </a:solidFill>
              </a:rPr>
              <a:t> for receiving the request </a:t>
            </a:r>
          </a:p>
          <a:p>
            <a:pPr lvl="1"/>
            <a:r>
              <a:rPr lang="en-US" b="1" dirty="0">
                <a:solidFill>
                  <a:srgbClr val="C00000"/>
                </a:solidFill>
              </a:rPr>
              <a:t>A </a:t>
            </a:r>
            <a:r>
              <a:rPr lang="en-US" b="1" dirty="0">
                <a:solidFill>
                  <a:srgbClr val="002060"/>
                </a:solidFill>
              </a:rPr>
              <a:t>Model</a:t>
            </a:r>
            <a:r>
              <a:rPr lang="en-US" b="1" dirty="0">
                <a:solidFill>
                  <a:srgbClr val="C00000"/>
                </a:solidFill>
              </a:rPr>
              <a:t> java class  for fetching and returning books belonging to the given subject from the database.</a:t>
            </a:r>
          </a:p>
          <a:p>
            <a:pPr lvl="1"/>
            <a:r>
              <a:rPr lang="en-US" b="1" dirty="0">
                <a:solidFill>
                  <a:srgbClr val="C00000"/>
                </a:solidFill>
              </a:rPr>
              <a:t>A </a:t>
            </a:r>
            <a:r>
              <a:rPr lang="en-US" b="1" dirty="0">
                <a:solidFill>
                  <a:srgbClr val="002060"/>
                </a:solidFill>
              </a:rPr>
              <a:t>View</a:t>
            </a:r>
            <a:r>
              <a:rPr lang="en-US" b="1" dirty="0">
                <a:solidFill>
                  <a:srgbClr val="C00000"/>
                </a:solidFill>
              </a:rPr>
              <a:t> JSP page for displaying the details of the books.</a:t>
            </a:r>
          </a:p>
          <a:p>
            <a:pPr lvl="1"/>
            <a:r>
              <a:rPr lang="en-US" b="1" dirty="0">
                <a:solidFill>
                  <a:srgbClr val="7030A0"/>
                </a:solidFill>
              </a:rPr>
              <a:t>A page for displaying the message no books found along with the subject name</a:t>
            </a:r>
          </a:p>
          <a:p>
            <a:pPr lvl="1"/>
            <a:r>
              <a:rPr lang="en-US" b="1" dirty="0">
                <a:solidFill>
                  <a:srgbClr val="FF0000"/>
                </a:solidFill>
              </a:rPr>
              <a:t>An error page for invalid input</a:t>
            </a:r>
          </a:p>
          <a:p>
            <a:pPr lvl="1"/>
            <a:endParaRPr lang="en-US" dirty="0"/>
          </a:p>
          <a:p>
            <a:endParaRPr lang="en-US" dirty="0"/>
          </a:p>
        </p:txBody>
      </p:sp>
    </p:spTree>
    <p:extLst>
      <p:ext uri="{BB962C8B-B14F-4D97-AF65-F5344CB8AC3E}">
        <p14:creationId xmlns:p14="http://schemas.microsoft.com/office/powerpoint/2010/main" val="854704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End Of Lecture </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285860"/>
            <a:ext cx="8858312" cy="1928826"/>
          </a:xfrm>
          <a:solidFill>
            <a:schemeClr val="bg2"/>
          </a:solidFill>
        </p:spPr>
      </p:pic>
      <p:sp>
        <p:nvSpPr>
          <p:cNvPr id="5" name="TextBox 4"/>
          <p:cNvSpPr txBox="1"/>
          <p:nvPr/>
        </p:nvSpPr>
        <p:spPr>
          <a:xfrm>
            <a:off x="142844" y="2733794"/>
            <a:ext cx="8858312" cy="3046988"/>
          </a:xfrm>
          <a:prstGeom prst="rect">
            <a:avLst/>
          </a:prstGeom>
          <a:solidFill>
            <a:schemeClr val="bg2">
              <a:lumMod val="90000"/>
            </a:schemeClr>
          </a:solidFill>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3"/>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a:p>
            <a:endParaRPr lang="en-US" sz="2800" b="1" u="sng" dirty="0">
              <a:solidFill>
                <a:srgbClr val="0070C0"/>
              </a:solidFill>
            </a:endParaRPr>
          </a:p>
          <a:p>
            <a:r>
              <a:rPr lang="en-US" sz="2800" b="1" u="sng" dirty="0">
                <a:solidFill>
                  <a:srgbClr val="0070C0"/>
                </a:solidFill>
              </a:rPr>
              <a:t>Agenda for Next Lecture:</a:t>
            </a:r>
          </a:p>
          <a:p>
            <a:pPr marL="457200" indent="-457200">
              <a:buAutoNum type="arabicPeriod"/>
            </a:pPr>
            <a:r>
              <a:rPr lang="en-US" sz="2400" b="1" dirty="0">
                <a:solidFill>
                  <a:srgbClr val="0070C0"/>
                </a:solidFill>
              </a:rPr>
              <a:t>Introduction To JSP Directives</a:t>
            </a:r>
          </a:p>
          <a:p>
            <a:pPr marL="457200" indent="-457200">
              <a:buAutoNum type="arabicPeriod"/>
            </a:pPr>
            <a:r>
              <a:rPr lang="en-US" sz="2400" b="1" dirty="0">
                <a:solidFill>
                  <a:srgbClr val="0070C0"/>
                </a:solidFill>
              </a:rPr>
              <a:t>The @page Directive</a:t>
            </a:r>
          </a:p>
          <a:p>
            <a:pPr marL="457200" indent="-457200">
              <a:buAutoNum type="arabicPeriod"/>
            </a:pPr>
            <a:r>
              <a:rPr lang="en-US" sz="2400" b="1" dirty="0">
                <a:solidFill>
                  <a:srgbClr val="0070C0"/>
                </a:solidFill>
              </a:rPr>
              <a:t>Attributes of @page Directive</a:t>
            </a:r>
          </a:p>
          <a:p>
            <a:pPr marL="457200" indent="-457200">
              <a:buAutoNum type="arabicPeriod"/>
            </a:pPr>
            <a:r>
              <a:rPr lang="en-US" sz="2400" b="1" dirty="0">
                <a:solidFill>
                  <a:srgbClr val="0070C0"/>
                </a:solidFill>
              </a:rPr>
              <a:t>The @</a:t>
            </a:r>
            <a:r>
              <a:rPr lang="en-US" sz="2400" b="1">
                <a:solidFill>
                  <a:srgbClr val="0070C0"/>
                </a:solidFill>
              </a:rPr>
              <a:t>include Directive</a:t>
            </a:r>
            <a:endParaRPr lang="en-US" sz="2400" b="1" dirty="0">
              <a:solidFill>
                <a:srgbClr val="0070C0"/>
              </a:solidFill>
            </a:endParaRP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OBJECTS</a:t>
            </a:r>
            <a:endParaRPr lang="en-IN" b="1"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dirty="0"/>
          </a:p>
          <a:p>
            <a:r>
              <a:rPr lang="en-US" dirty="0"/>
              <a:t>The JSP technology provides us </a:t>
            </a:r>
            <a:r>
              <a:rPr lang="en-US" b="1" dirty="0">
                <a:solidFill>
                  <a:srgbClr val="7030A0"/>
                </a:solidFill>
              </a:rPr>
              <a:t>9 predefined objects </a:t>
            </a:r>
            <a:r>
              <a:rPr lang="en-US" dirty="0"/>
              <a:t>which we can always use in every JSP page . </a:t>
            </a:r>
          </a:p>
          <a:p>
            <a:endParaRPr lang="en-US" dirty="0"/>
          </a:p>
          <a:p>
            <a:r>
              <a:rPr lang="en-US" dirty="0"/>
              <a:t>These objects are </a:t>
            </a:r>
            <a:r>
              <a:rPr lang="en-US" b="1" dirty="0">
                <a:solidFill>
                  <a:srgbClr val="00B050"/>
                </a:solidFill>
              </a:rPr>
              <a:t>predefined</a:t>
            </a:r>
            <a:r>
              <a:rPr lang="en-US" dirty="0"/>
              <a:t> so we don’t have to create them our self rather they are automatically created by the container for us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OBJECTS</a:t>
            </a:r>
            <a:endParaRPr lang="en-IN" b="1"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6" name="Content Placeholder 5"/>
          <p:cNvSpPr>
            <a:spLocks noGrp="1"/>
          </p:cNvSpPr>
          <p:nvPr>
            <p:ph sz="quarter" idx="1"/>
          </p:nvPr>
        </p:nvSpPr>
        <p:spPr/>
        <p:txBody>
          <a:bodyPr>
            <a:normAutofit fontScale="92500"/>
          </a:bodyPr>
          <a:lstStyle/>
          <a:p>
            <a:pPr marL="514350" indent="-514350">
              <a:buFont typeface="+mj-lt"/>
              <a:buAutoNum type="arabicPeriod"/>
            </a:pPr>
            <a:r>
              <a:rPr lang="en-US" b="1" dirty="0">
                <a:solidFill>
                  <a:srgbClr val="002060"/>
                </a:solidFill>
              </a:rPr>
              <a:t>out </a:t>
            </a:r>
            <a:r>
              <a:rPr lang="en-US" b="1" dirty="0">
                <a:solidFill>
                  <a:srgbClr val="00B050"/>
                </a:solidFill>
              </a:rPr>
              <a:t>   </a:t>
            </a:r>
            <a:r>
              <a:rPr lang="en-US" dirty="0"/>
              <a:t>                       : </a:t>
            </a:r>
            <a:r>
              <a:rPr lang="en-US" b="1" dirty="0" err="1">
                <a:solidFill>
                  <a:srgbClr val="7030A0"/>
                </a:solidFill>
              </a:rPr>
              <a:t>JspWriter</a:t>
            </a:r>
            <a:r>
              <a:rPr lang="en-US" b="1" dirty="0">
                <a:solidFill>
                  <a:srgbClr val="7030A0"/>
                </a:solidFill>
              </a:rPr>
              <a:t> </a:t>
            </a:r>
            <a:r>
              <a:rPr lang="en-US" b="1" dirty="0"/>
              <a:t>   </a:t>
            </a:r>
            <a:r>
              <a:rPr lang="en-US" dirty="0"/>
              <a:t>                   (class) </a:t>
            </a:r>
          </a:p>
          <a:p>
            <a:pPr marL="514350" indent="-514350">
              <a:buFont typeface="+mj-lt"/>
              <a:buAutoNum type="arabicPeriod"/>
            </a:pPr>
            <a:r>
              <a:rPr lang="en-US" b="1" dirty="0">
                <a:solidFill>
                  <a:srgbClr val="002060"/>
                </a:solidFill>
              </a:rPr>
              <a:t>request </a:t>
            </a:r>
            <a:r>
              <a:rPr lang="en-US" b="1" dirty="0">
                <a:solidFill>
                  <a:srgbClr val="00B050"/>
                </a:solidFill>
              </a:rPr>
              <a:t>  </a:t>
            </a:r>
            <a:r>
              <a:rPr lang="en-US" dirty="0"/>
              <a:t>               : </a:t>
            </a:r>
            <a:r>
              <a:rPr lang="en-US" b="1" dirty="0" err="1">
                <a:solidFill>
                  <a:srgbClr val="7030A0"/>
                </a:solidFill>
              </a:rPr>
              <a:t>HttpServletRequest</a:t>
            </a:r>
            <a:r>
              <a:rPr lang="en-US" dirty="0"/>
              <a:t>   (interface)</a:t>
            </a:r>
          </a:p>
          <a:p>
            <a:pPr marL="514350" indent="-514350">
              <a:buFont typeface="+mj-lt"/>
              <a:buAutoNum type="arabicPeriod"/>
            </a:pPr>
            <a:r>
              <a:rPr lang="en-US" b="1" dirty="0">
                <a:solidFill>
                  <a:srgbClr val="002060"/>
                </a:solidFill>
              </a:rPr>
              <a:t>response   </a:t>
            </a:r>
            <a:r>
              <a:rPr lang="en-US" b="1" dirty="0">
                <a:solidFill>
                  <a:srgbClr val="00B050"/>
                </a:solidFill>
              </a:rPr>
              <a:t> </a:t>
            </a:r>
            <a:r>
              <a:rPr lang="en-US" dirty="0"/>
              <a:t>           : </a:t>
            </a:r>
            <a:r>
              <a:rPr lang="en-US" b="1" dirty="0" err="1">
                <a:solidFill>
                  <a:srgbClr val="7030A0"/>
                </a:solidFill>
              </a:rPr>
              <a:t>HttpServletResponse</a:t>
            </a:r>
            <a:r>
              <a:rPr lang="en-US" dirty="0"/>
              <a:t>(interface)</a:t>
            </a:r>
          </a:p>
          <a:p>
            <a:pPr marL="514350" indent="-514350">
              <a:buFont typeface="+mj-lt"/>
              <a:buAutoNum type="arabicPeriod"/>
            </a:pPr>
            <a:r>
              <a:rPr lang="en-US" b="1" dirty="0">
                <a:solidFill>
                  <a:srgbClr val="002060"/>
                </a:solidFill>
              </a:rPr>
              <a:t>session</a:t>
            </a:r>
            <a:r>
              <a:rPr lang="en-US" dirty="0">
                <a:solidFill>
                  <a:srgbClr val="002060"/>
                </a:solidFill>
              </a:rPr>
              <a:t>  </a:t>
            </a:r>
            <a:r>
              <a:rPr lang="en-US" dirty="0"/>
              <a:t>                 : </a:t>
            </a:r>
            <a:r>
              <a:rPr lang="en-US" b="1" dirty="0" err="1">
                <a:solidFill>
                  <a:srgbClr val="7030A0"/>
                </a:solidFill>
              </a:rPr>
              <a:t>HttpSession</a:t>
            </a:r>
            <a:r>
              <a:rPr lang="en-US" b="1" dirty="0">
                <a:solidFill>
                  <a:srgbClr val="7030A0"/>
                </a:solidFill>
              </a:rPr>
              <a:t>          </a:t>
            </a:r>
            <a:r>
              <a:rPr lang="en-US" dirty="0"/>
              <a:t>      (interface)</a:t>
            </a:r>
          </a:p>
          <a:p>
            <a:pPr marL="514350" indent="-514350">
              <a:buFont typeface="+mj-lt"/>
              <a:buAutoNum type="arabicPeriod"/>
            </a:pPr>
            <a:r>
              <a:rPr lang="en-US" b="1" dirty="0" err="1">
                <a:solidFill>
                  <a:srgbClr val="002060"/>
                </a:solidFill>
              </a:rPr>
              <a:t>config</a:t>
            </a:r>
            <a:r>
              <a:rPr lang="en-US" b="1" dirty="0">
                <a:solidFill>
                  <a:srgbClr val="002060"/>
                </a:solidFill>
              </a:rPr>
              <a:t>     </a:t>
            </a:r>
            <a:r>
              <a:rPr lang="en-US" dirty="0"/>
              <a:t>                : </a:t>
            </a:r>
            <a:r>
              <a:rPr lang="en-US" b="1" dirty="0" err="1">
                <a:solidFill>
                  <a:srgbClr val="7030A0"/>
                </a:solidFill>
              </a:rPr>
              <a:t>ServletConfig</a:t>
            </a:r>
            <a:r>
              <a:rPr lang="en-US" b="1" dirty="0">
                <a:solidFill>
                  <a:srgbClr val="7030A0"/>
                </a:solidFill>
              </a:rPr>
              <a:t>  </a:t>
            </a:r>
            <a:r>
              <a:rPr lang="en-US" dirty="0"/>
              <a:t>            (interface)</a:t>
            </a:r>
          </a:p>
          <a:p>
            <a:pPr marL="514350" indent="-514350">
              <a:buFont typeface="+mj-lt"/>
              <a:buAutoNum type="arabicPeriod"/>
            </a:pPr>
            <a:r>
              <a:rPr lang="en-US" b="1" dirty="0">
                <a:solidFill>
                  <a:srgbClr val="002060"/>
                </a:solidFill>
              </a:rPr>
              <a:t>application</a:t>
            </a:r>
            <a:r>
              <a:rPr lang="en-US" dirty="0">
                <a:solidFill>
                  <a:srgbClr val="002060"/>
                </a:solidFill>
              </a:rPr>
              <a:t>  </a:t>
            </a:r>
            <a:r>
              <a:rPr lang="en-US" dirty="0"/>
              <a:t>         : </a:t>
            </a:r>
            <a:r>
              <a:rPr lang="en-US" b="1" dirty="0" err="1">
                <a:solidFill>
                  <a:srgbClr val="7030A0"/>
                </a:solidFill>
              </a:rPr>
              <a:t>ServletContext</a:t>
            </a:r>
            <a:r>
              <a:rPr lang="en-US" b="1">
                <a:solidFill>
                  <a:srgbClr val="7030A0"/>
                </a:solidFill>
              </a:rPr>
              <a:t>	</a:t>
            </a:r>
            <a:r>
              <a:rPr lang="en-US"/>
              <a:t>    (interface)</a:t>
            </a:r>
            <a:endParaRPr lang="en-US" b="1" dirty="0">
              <a:solidFill>
                <a:srgbClr val="7030A0"/>
              </a:solidFill>
            </a:endParaRPr>
          </a:p>
          <a:p>
            <a:pPr marL="514350" indent="-514350">
              <a:buFont typeface="+mj-lt"/>
              <a:buAutoNum type="arabicPeriod"/>
            </a:pPr>
            <a:r>
              <a:rPr lang="en-US" b="1" dirty="0" err="1">
                <a:solidFill>
                  <a:srgbClr val="002060"/>
                </a:solidFill>
              </a:rPr>
              <a:t>pageContext</a:t>
            </a:r>
            <a:r>
              <a:rPr lang="en-US" dirty="0">
                <a:solidFill>
                  <a:srgbClr val="002060"/>
                </a:solidFill>
              </a:rPr>
              <a:t>    </a:t>
            </a:r>
            <a:r>
              <a:rPr lang="en-US" dirty="0"/>
              <a:t>    : </a:t>
            </a:r>
            <a:r>
              <a:rPr lang="en-US" b="1" dirty="0" err="1">
                <a:solidFill>
                  <a:srgbClr val="7030A0"/>
                </a:solidFill>
              </a:rPr>
              <a:t>PageContext</a:t>
            </a:r>
            <a:r>
              <a:rPr lang="en-US" b="1" dirty="0">
                <a:solidFill>
                  <a:srgbClr val="7030A0"/>
                </a:solidFill>
              </a:rPr>
              <a:t>        </a:t>
            </a:r>
            <a:r>
              <a:rPr lang="en-US" dirty="0"/>
              <a:t>           (class)</a:t>
            </a:r>
          </a:p>
          <a:p>
            <a:pPr marL="514350" indent="-514350">
              <a:buFont typeface="+mj-lt"/>
              <a:buAutoNum type="arabicPeriod"/>
            </a:pPr>
            <a:r>
              <a:rPr lang="en-US" b="1" dirty="0">
                <a:solidFill>
                  <a:srgbClr val="002060"/>
                </a:solidFill>
              </a:rPr>
              <a:t>exception </a:t>
            </a:r>
            <a:r>
              <a:rPr lang="en-US" dirty="0">
                <a:solidFill>
                  <a:srgbClr val="002060"/>
                </a:solidFill>
              </a:rPr>
              <a:t>        </a:t>
            </a:r>
            <a:r>
              <a:rPr lang="en-US" dirty="0"/>
              <a:t>     : </a:t>
            </a:r>
            <a:r>
              <a:rPr lang="en-US" b="1" dirty="0" err="1">
                <a:solidFill>
                  <a:srgbClr val="7030A0"/>
                </a:solidFill>
              </a:rPr>
              <a:t>Throwable</a:t>
            </a:r>
            <a:r>
              <a:rPr lang="en-US" b="1" dirty="0">
                <a:solidFill>
                  <a:srgbClr val="7030A0"/>
                </a:solidFill>
              </a:rPr>
              <a:t>    </a:t>
            </a:r>
            <a:r>
              <a:rPr lang="en-US" dirty="0"/>
              <a:t>                    (class)</a:t>
            </a:r>
          </a:p>
          <a:p>
            <a:pPr marL="514350" indent="-514350">
              <a:buFont typeface="+mj-lt"/>
              <a:buAutoNum type="arabicPeriod"/>
            </a:pPr>
            <a:r>
              <a:rPr lang="en-US" b="1" dirty="0">
                <a:solidFill>
                  <a:srgbClr val="002060"/>
                </a:solidFill>
              </a:rPr>
              <a:t>page  </a:t>
            </a:r>
            <a:r>
              <a:rPr lang="en-US" dirty="0">
                <a:solidFill>
                  <a:srgbClr val="002060"/>
                </a:solidFill>
              </a:rPr>
              <a:t>     </a:t>
            </a:r>
            <a:r>
              <a:rPr lang="en-US" dirty="0"/>
              <a:t>                 :  </a:t>
            </a:r>
            <a:r>
              <a:rPr lang="en-US" b="1" dirty="0">
                <a:solidFill>
                  <a:srgbClr val="7030A0"/>
                </a:solidFill>
              </a:rPr>
              <a:t>Object      </a:t>
            </a:r>
            <a:r>
              <a:rPr lang="en-US" dirty="0"/>
              <a:t>                       (class)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COMMENTS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4" name="Content Placeholder 3"/>
          <p:cNvSpPr>
            <a:spLocks noGrp="1"/>
          </p:cNvSpPr>
          <p:nvPr>
            <p:ph sz="quarter" idx="1"/>
          </p:nvPr>
        </p:nvSpPr>
        <p:spPr/>
        <p:txBody>
          <a:bodyPr>
            <a:normAutofit fontScale="92500" lnSpcReduction="20000"/>
          </a:bodyPr>
          <a:lstStyle/>
          <a:p>
            <a:endParaRPr lang="en-US" dirty="0"/>
          </a:p>
          <a:p>
            <a:r>
              <a:rPr lang="en-US" dirty="0"/>
              <a:t>Comments in a </a:t>
            </a:r>
            <a:r>
              <a:rPr lang="en-US" dirty="0" err="1"/>
              <a:t>jsp</a:t>
            </a:r>
            <a:r>
              <a:rPr lang="en-US" dirty="0"/>
              <a:t> page can be of </a:t>
            </a:r>
            <a:r>
              <a:rPr lang="en-US" b="1" dirty="0">
                <a:solidFill>
                  <a:srgbClr val="7030A0"/>
                </a:solidFill>
              </a:rPr>
              <a:t>3 types </a:t>
            </a:r>
            <a:r>
              <a:rPr lang="en-US" dirty="0"/>
              <a:t>:</a:t>
            </a:r>
          </a:p>
          <a:p>
            <a:pPr marL="514350" indent="-514350">
              <a:buFont typeface="+mj-lt"/>
              <a:buAutoNum type="arabicPeriod"/>
            </a:pPr>
            <a:endParaRPr lang="en-US" dirty="0"/>
          </a:p>
          <a:p>
            <a:pPr marL="514350" indent="-514350">
              <a:buFont typeface="+mj-lt"/>
              <a:buAutoNum type="arabicPeriod"/>
            </a:pPr>
            <a:r>
              <a:rPr lang="en-US" b="1" dirty="0">
                <a:solidFill>
                  <a:srgbClr val="0070C0"/>
                </a:solidFill>
              </a:rPr>
              <a:t>Java Comments:</a:t>
            </a:r>
          </a:p>
          <a:p>
            <a:pPr marL="514350" indent="-514350">
              <a:buNone/>
            </a:pPr>
            <a:r>
              <a:rPr lang="en-US" dirty="0"/>
              <a:t>       </a:t>
            </a:r>
            <a:r>
              <a:rPr lang="en-US" b="1" dirty="0"/>
              <a:t>Java comments </a:t>
            </a:r>
            <a:r>
              <a:rPr lang="en-US" dirty="0"/>
              <a:t>are written using java comment </a:t>
            </a:r>
          </a:p>
          <a:p>
            <a:pPr marL="514350" indent="-514350">
              <a:buNone/>
            </a:pPr>
            <a:r>
              <a:rPr lang="en-US" dirty="0"/>
              <a:t>       syntax  and can only be used within a </a:t>
            </a:r>
            <a:r>
              <a:rPr lang="en-US" dirty="0" err="1"/>
              <a:t>scriplet</a:t>
            </a:r>
            <a:r>
              <a:rPr lang="en-US" dirty="0"/>
              <a:t> or a </a:t>
            </a:r>
          </a:p>
          <a:p>
            <a:pPr marL="514350" indent="-514350">
              <a:buNone/>
            </a:pPr>
            <a:r>
              <a:rPr lang="en-US" dirty="0"/>
              <a:t>       declarative tag and since it is a comment  it is not </a:t>
            </a:r>
          </a:p>
          <a:p>
            <a:pPr marL="514350" indent="-514350">
              <a:buNone/>
            </a:pPr>
            <a:r>
              <a:rPr lang="en-US" dirty="0"/>
              <a:t>       processed at all neither it is displayed by browser.</a:t>
            </a:r>
          </a:p>
          <a:p>
            <a:pPr marL="514350" indent="-514350">
              <a:buNone/>
            </a:pPr>
            <a:r>
              <a:rPr lang="en-US" b="1" dirty="0">
                <a:solidFill>
                  <a:srgbClr val="FF0000"/>
                </a:solidFill>
              </a:rPr>
              <a:t>Syntax:</a:t>
            </a:r>
          </a:p>
          <a:p>
            <a:pPr marL="514350" indent="-514350">
              <a:buNone/>
            </a:pPr>
            <a:r>
              <a:rPr lang="en-US" b="1" dirty="0">
                <a:solidFill>
                  <a:srgbClr val="C00000"/>
                </a:solidFill>
              </a:rPr>
              <a:t>//</a:t>
            </a:r>
          </a:p>
          <a:p>
            <a:pPr marL="514350" indent="-514350">
              <a:buNone/>
            </a:pPr>
            <a:r>
              <a:rPr lang="en-US" b="1" dirty="0">
                <a:solidFill>
                  <a:srgbClr val="C00000"/>
                </a:solidFill>
              </a:rPr>
              <a:t>/*             */</a:t>
            </a:r>
          </a:p>
        </p:txBody>
      </p:sp>
    </p:spTree>
    <p:extLst>
      <p:ext uri="{BB962C8B-B14F-4D97-AF65-F5344CB8AC3E}">
        <p14:creationId xmlns:p14="http://schemas.microsoft.com/office/powerpoint/2010/main" val="85470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EXAMPLE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7172" name="Picture 4"/>
          <p:cNvPicPr>
            <a:picLocks noGrp="1" noChangeAspect="1" noChangeArrowheads="1"/>
          </p:cNvPicPr>
          <p:nvPr>
            <p:ph sz="quarter" idx="1"/>
          </p:nvPr>
        </p:nvPicPr>
        <p:blipFill>
          <a:blip r:embed="rId4"/>
          <a:srcRect/>
          <a:stretch>
            <a:fillRect/>
          </a:stretch>
        </p:blipFill>
        <p:spPr bwMode="auto">
          <a:xfrm>
            <a:off x="142844" y="1428736"/>
            <a:ext cx="8786874" cy="5214974"/>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HTML COMMENTS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If an </a:t>
            </a:r>
            <a:r>
              <a:rPr lang="en-US" b="1" i="1" dirty="0">
                <a:solidFill>
                  <a:srgbClr val="0070C0"/>
                </a:solidFill>
              </a:rPr>
              <a:t>html comment </a:t>
            </a:r>
            <a:r>
              <a:rPr lang="en-US" dirty="0"/>
              <a:t>is given in the JSP page then although it is not displayed by the browser in the page output but the container evaluates it and sends the response to the browser which the browser doesn’t display .</a:t>
            </a:r>
          </a:p>
          <a:p>
            <a:pPr>
              <a:buNone/>
            </a:pPr>
            <a:r>
              <a:rPr lang="en-US" b="1" dirty="0">
                <a:solidFill>
                  <a:srgbClr val="FF0000"/>
                </a:solidFill>
              </a:rPr>
              <a:t>Syntax:</a:t>
            </a:r>
          </a:p>
          <a:p>
            <a:pPr>
              <a:buNone/>
            </a:pPr>
            <a:r>
              <a:rPr lang="en-US" i="1" dirty="0">
                <a:solidFill>
                  <a:srgbClr val="C00000"/>
                </a:solidFill>
              </a:rPr>
              <a:t>&lt;!--                  </a:t>
            </a:r>
            <a:r>
              <a:rPr lang="en-US" i="1" dirty="0">
                <a:solidFill>
                  <a:srgbClr val="C00000"/>
                </a:solidFill>
                <a:sym typeface="Wingdings" pitchFamily="2" charset="2"/>
              </a:rPr>
              <a:t>-- &gt;</a:t>
            </a:r>
            <a:endParaRPr lang="en-US" i="1" dirty="0">
              <a:solidFill>
                <a:srgbClr val="C00000"/>
              </a:solidFill>
            </a:endParaRPr>
          </a:p>
        </p:txBody>
      </p:sp>
    </p:spTree>
    <p:extLst>
      <p:ext uri="{BB962C8B-B14F-4D97-AF65-F5344CB8AC3E}">
        <p14:creationId xmlns:p14="http://schemas.microsoft.com/office/powerpoint/2010/main" val="85470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EXAMPLE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1026" name="Picture 2"/>
          <p:cNvPicPr>
            <a:picLocks noGrp="1" noChangeAspect="1" noChangeArrowheads="1"/>
          </p:cNvPicPr>
          <p:nvPr>
            <p:ph sz="quarter" idx="1"/>
          </p:nvPr>
        </p:nvPicPr>
        <p:blipFill>
          <a:blip r:embed="rId4"/>
          <a:srcRect/>
          <a:stretch>
            <a:fillRect/>
          </a:stretch>
        </p:blipFill>
        <p:spPr bwMode="auto">
          <a:xfrm>
            <a:off x="142844" y="1428736"/>
            <a:ext cx="8858312" cy="5214973"/>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HTML COMMENTS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When the container will encounter the above statement it will evaluate the Java Expression given inside the HTML comment and will send back the evaluated result  </a:t>
            </a:r>
            <a:r>
              <a:rPr lang="en-US" dirty="0" err="1"/>
              <a:t>i.e</a:t>
            </a:r>
            <a:r>
              <a:rPr lang="en-US" dirty="0"/>
              <a:t> the browser will receive the following :</a:t>
            </a:r>
          </a:p>
          <a:p>
            <a:pPr>
              <a:buNone/>
            </a:pPr>
            <a:endParaRPr lang="en-US" sz="2400" b="1" dirty="0">
              <a:solidFill>
                <a:srgbClr val="0070C0"/>
              </a:solidFill>
            </a:endParaRPr>
          </a:p>
          <a:p>
            <a:pPr>
              <a:buNone/>
            </a:pPr>
            <a:r>
              <a:rPr lang="en-US" sz="2400" b="1" dirty="0">
                <a:solidFill>
                  <a:srgbClr val="0070C0"/>
                </a:solidFill>
              </a:rPr>
              <a:t>&lt;!--&lt;h2&gt;The current date and time are: Mon September 12 2016, 20:30:00 IST  &lt;/h2&gt;-- &gt;</a:t>
            </a:r>
          </a:p>
        </p:txBody>
      </p:sp>
    </p:spTree>
    <p:extLst>
      <p:ext uri="{BB962C8B-B14F-4D97-AF65-F5344CB8AC3E}">
        <p14:creationId xmlns:p14="http://schemas.microsoft.com/office/powerpoint/2010/main" val="8547047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5154</TotalTime>
  <Words>928</Words>
  <Application>Microsoft Office PowerPoint</Application>
  <PresentationFormat>On-screen Show (4:3)</PresentationFormat>
  <Paragraphs>127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Georgia</vt:lpstr>
      <vt:lpstr>Wingdings</vt:lpstr>
      <vt:lpstr>Wingdings 2</vt:lpstr>
      <vt:lpstr>Civic</vt:lpstr>
      <vt:lpstr>PowerPoint Presentation</vt:lpstr>
      <vt:lpstr>Today’s Agenda</vt:lpstr>
      <vt:lpstr>IMPLICIT OBJECTS</vt:lpstr>
      <vt:lpstr>LIST OF OBJECTS</vt:lpstr>
      <vt:lpstr>COMMENTS</vt:lpstr>
      <vt:lpstr>EXAMPLE</vt:lpstr>
      <vt:lpstr>HTML COMMENTS</vt:lpstr>
      <vt:lpstr>EXAMPLE</vt:lpstr>
      <vt:lpstr>HTML COMMENTS</vt:lpstr>
      <vt:lpstr>OUTPUT</vt:lpstr>
      <vt:lpstr>SOURCE CODE</vt:lpstr>
      <vt:lpstr>JSP  COMMENTS</vt:lpstr>
      <vt:lpstr>SYNTAX</vt:lpstr>
      <vt:lpstr>WEB APPLICATION  DEVELOPMENT MODELS</vt:lpstr>
      <vt:lpstr>WEB APPLICATION  DEVELOPMENT MODELS</vt:lpstr>
      <vt:lpstr>MVC</vt:lpstr>
      <vt:lpstr>WHAT IS MODEL ? </vt:lpstr>
      <vt:lpstr>WHAT IS MODEL IN MVC  ?</vt:lpstr>
      <vt:lpstr>WHAT IS VIEW ?</vt:lpstr>
      <vt:lpstr>WHAT IS VIEW ?</vt:lpstr>
      <vt:lpstr>WHAT IS CONTROLLER ?</vt:lpstr>
      <vt:lpstr>WHAT IS CONTROLLER ?</vt:lpstr>
      <vt:lpstr>MVC BLOCK DIAGRAM</vt:lpstr>
      <vt:lpstr>EXERCISE</vt:lpstr>
      <vt:lpstr>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Sharma Computer Academy</cp:lastModifiedBy>
  <cp:revision>394</cp:revision>
  <dcterms:created xsi:type="dcterms:W3CDTF">2016-02-04T12:02:26Z</dcterms:created>
  <dcterms:modified xsi:type="dcterms:W3CDTF">2022-02-26T05:29:25Z</dcterms:modified>
</cp:coreProperties>
</file>