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57" r:id="rId2"/>
    <p:sldId id="258" r:id="rId3"/>
    <p:sldId id="635" r:id="rId4"/>
    <p:sldId id="636" r:id="rId5"/>
    <p:sldId id="652" r:id="rId6"/>
    <p:sldId id="637" r:id="rId7"/>
    <p:sldId id="653" r:id="rId8"/>
    <p:sldId id="655" r:id="rId9"/>
    <p:sldId id="656" r:id="rId10"/>
    <p:sldId id="654" r:id="rId11"/>
    <p:sldId id="657" r:id="rId12"/>
    <p:sldId id="640" r:id="rId13"/>
    <p:sldId id="658" r:id="rId14"/>
    <p:sldId id="641" r:id="rId15"/>
    <p:sldId id="642" r:id="rId16"/>
    <p:sldId id="643" r:id="rId17"/>
    <p:sldId id="644" r:id="rId18"/>
    <p:sldId id="645" r:id="rId19"/>
    <p:sldId id="646" r:id="rId20"/>
    <p:sldId id="647" r:id="rId21"/>
    <p:sldId id="649" r:id="rId22"/>
    <p:sldId id="659" r:id="rId23"/>
    <p:sldId id="660" r:id="rId24"/>
    <p:sldId id="663" r:id="rId25"/>
    <p:sldId id="661" r:id="rId26"/>
    <p:sldId id="664" r:id="rId27"/>
    <p:sldId id="665" r:id="rId28"/>
    <p:sldId id="666" r:id="rId29"/>
    <p:sldId id="667" r:id="rId30"/>
    <p:sldId id="26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049" autoAdjust="0"/>
    <p:restoredTop sz="93768" autoAdjust="0"/>
  </p:normalViewPr>
  <p:slideViewPr>
    <p:cSldViewPr>
      <p:cViewPr varScale="1">
        <p:scale>
          <a:sx n="85" d="100"/>
          <a:sy n="85" d="100"/>
        </p:scale>
        <p:origin x="-1650" y="-96"/>
      </p:cViewPr>
      <p:guideLst>
        <p:guide orient="horz" pos="2160"/>
        <p:guide pos="2880"/>
      </p:guideLst>
    </p:cSldViewPr>
  </p:slideViewPr>
  <p:outlineViewPr>
    <p:cViewPr>
      <p:scale>
        <a:sx n="33" d="100"/>
        <a:sy n="33" d="100"/>
      </p:scale>
      <p:origin x="0" y="232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304E4-5951-403E-8451-3392AF94EBB4}" type="datetimeFigureOut">
              <a:rPr lang="en-IN" smtClean="0"/>
              <a:pPr/>
              <a:t>05-08-2020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F8C1E-A60C-4BEF-97FF-7BB357B6CB8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8/5/2020</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8/5/2020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8/5/2020</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8/5/2020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8/5/2020</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8/5/2020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8/5/2020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8/5/2020</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8/5/2020</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rmAutofit/>
          </a:bodyPr>
          <a:lstStyle/>
          <a:p>
            <a:r>
              <a:rPr lang="en-US" sz="4000" dirty="0" smtClean="0"/>
              <a:t>Java </a:t>
            </a:r>
            <a:r>
              <a:rPr lang="en-US" sz="4000" dirty="0" err="1" smtClean="0"/>
              <a:t>ee</a:t>
            </a:r>
            <a:endParaRPr lang="en-US" sz="4000" dirty="0" smtClean="0"/>
          </a:p>
          <a:p>
            <a:r>
              <a:rPr lang="en-US" sz="2800" dirty="0" smtClean="0"/>
              <a:t>(ADVANCE JAVA)</a:t>
            </a:r>
          </a:p>
          <a:p>
            <a:r>
              <a:rPr lang="en-US" sz="2800" smtClean="0">
                <a:solidFill>
                  <a:srgbClr val="FF0000"/>
                </a:solidFill>
              </a:rPr>
              <a:t>Lecture-21</a:t>
            </a:r>
            <a:endParaRPr lang="en-IN" sz="28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SOLUTION (</a:t>
            </a:r>
            <a:r>
              <a:rPr lang="en-US" sz="2800" b="1" dirty="0" smtClean="0">
                <a:solidFill>
                  <a:srgbClr val="7030A0"/>
                </a:solidFill>
              </a:rPr>
              <a:t>home.html</a:t>
            </a:r>
            <a:r>
              <a:rPr lang="en-US" sz="2800" b="1" dirty="0" smtClean="0"/>
              <a:t>)</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70000" lnSpcReduction="20000"/>
          </a:bodyPr>
          <a:lstStyle/>
          <a:p>
            <a:pPr>
              <a:buNone/>
            </a:pPr>
            <a:r>
              <a:rPr lang="en-US" b="1" dirty="0" smtClean="0"/>
              <a:t>&lt;html&gt;</a:t>
            </a:r>
          </a:p>
          <a:p>
            <a:pPr>
              <a:buNone/>
            </a:pPr>
            <a:r>
              <a:rPr lang="en-US" b="1" dirty="0" smtClean="0"/>
              <a:t>&lt;head&gt;</a:t>
            </a:r>
          </a:p>
          <a:p>
            <a:pPr>
              <a:buNone/>
            </a:pPr>
            <a:r>
              <a:rPr lang="en-US" b="1" dirty="0" smtClean="0"/>
              <a:t>&lt;title&gt;Home Page&lt;/title&gt;</a:t>
            </a:r>
          </a:p>
          <a:p>
            <a:pPr>
              <a:buNone/>
            </a:pPr>
            <a:r>
              <a:rPr lang="en-US" b="1" dirty="0" smtClean="0"/>
              <a:t>&lt;/head&gt;</a:t>
            </a:r>
          </a:p>
          <a:p>
            <a:pPr>
              <a:buNone/>
            </a:pPr>
            <a:r>
              <a:rPr lang="en-US" b="1" dirty="0" smtClean="0"/>
              <a:t>&lt;body&gt;</a:t>
            </a:r>
          </a:p>
          <a:p>
            <a:pPr>
              <a:buNone/>
            </a:pPr>
            <a:r>
              <a:rPr lang="en-US" b="1" dirty="0" smtClean="0"/>
              <a:t>&lt;h1&gt;Select a category &lt;/h1&gt;</a:t>
            </a:r>
          </a:p>
          <a:p>
            <a:pPr>
              <a:buNone/>
            </a:pPr>
            <a:r>
              <a:rPr lang="en-US" b="1" dirty="0" smtClean="0">
                <a:solidFill>
                  <a:srgbClr val="C00000"/>
                </a:solidFill>
              </a:rPr>
              <a:t>&lt;a </a:t>
            </a:r>
            <a:r>
              <a:rPr lang="en-US" b="1" dirty="0" err="1" smtClean="0">
                <a:solidFill>
                  <a:srgbClr val="C00000"/>
                </a:solidFill>
              </a:rPr>
              <a:t>href</a:t>
            </a:r>
            <a:r>
              <a:rPr lang="en-US" b="1" dirty="0" smtClean="0">
                <a:solidFill>
                  <a:srgbClr val="C00000"/>
                </a:solidFill>
              </a:rPr>
              <a:t>="</a:t>
            </a:r>
            <a:r>
              <a:rPr lang="en-US" b="1" dirty="0" err="1" smtClean="0">
                <a:solidFill>
                  <a:srgbClr val="C00000"/>
                </a:solidFill>
              </a:rPr>
              <a:t>products.jsp?pname</a:t>
            </a:r>
            <a:r>
              <a:rPr lang="en-US" b="1" dirty="0" smtClean="0">
                <a:solidFill>
                  <a:srgbClr val="C00000"/>
                </a:solidFill>
              </a:rPr>
              <a:t>=Mobiles"&gt;Mobile Section&lt;/a&gt;&lt;</a:t>
            </a:r>
            <a:r>
              <a:rPr lang="en-US" b="1" dirty="0" err="1" smtClean="0">
                <a:solidFill>
                  <a:srgbClr val="C00000"/>
                </a:solidFill>
              </a:rPr>
              <a:t>br</a:t>
            </a:r>
            <a:r>
              <a:rPr lang="en-US" b="1" dirty="0" smtClean="0">
                <a:solidFill>
                  <a:srgbClr val="C00000"/>
                </a:solidFill>
              </a:rPr>
              <a:t>&gt;</a:t>
            </a:r>
          </a:p>
          <a:p>
            <a:pPr>
              <a:buNone/>
            </a:pPr>
            <a:r>
              <a:rPr lang="en-US" b="1" dirty="0" smtClean="0">
                <a:solidFill>
                  <a:srgbClr val="C00000"/>
                </a:solidFill>
              </a:rPr>
              <a:t>&lt;a </a:t>
            </a:r>
            <a:r>
              <a:rPr lang="en-US" b="1" dirty="0" err="1" smtClean="0">
                <a:solidFill>
                  <a:srgbClr val="C00000"/>
                </a:solidFill>
              </a:rPr>
              <a:t>href</a:t>
            </a:r>
            <a:r>
              <a:rPr lang="en-US" b="1" dirty="0" smtClean="0">
                <a:solidFill>
                  <a:srgbClr val="C00000"/>
                </a:solidFill>
              </a:rPr>
              <a:t>="</a:t>
            </a:r>
            <a:r>
              <a:rPr lang="en-US" b="1" dirty="0" err="1" smtClean="0">
                <a:solidFill>
                  <a:srgbClr val="C00000"/>
                </a:solidFill>
              </a:rPr>
              <a:t>products.jsp?pname</a:t>
            </a:r>
            <a:r>
              <a:rPr lang="en-US" b="1" dirty="0" smtClean="0">
                <a:solidFill>
                  <a:srgbClr val="C00000"/>
                </a:solidFill>
              </a:rPr>
              <a:t>=Books"&gt;Books Section&lt;/a&gt;&lt;</a:t>
            </a:r>
            <a:r>
              <a:rPr lang="en-US" b="1" dirty="0" err="1" smtClean="0">
                <a:solidFill>
                  <a:srgbClr val="C00000"/>
                </a:solidFill>
              </a:rPr>
              <a:t>br</a:t>
            </a:r>
            <a:r>
              <a:rPr lang="en-US" b="1" dirty="0" smtClean="0">
                <a:solidFill>
                  <a:srgbClr val="C00000"/>
                </a:solidFill>
              </a:rPr>
              <a:t>&gt;</a:t>
            </a:r>
          </a:p>
          <a:p>
            <a:pPr>
              <a:buNone/>
            </a:pPr>
            <a:r>
              <a:rPr lang="en-US" b="1" dirty="0" smtClean="0">
                <a:solidFill>
                  <a:srgbClr val="C00000"/>
                </a:solidFill>
              </a:rPr>
              <a:t>&lt;a </a:t>
            </a:r>
            <a:r>
              <a:rPr lang="en-US" b="1" dirty="0" err="1" smtClean="0">
                <a:solidFill>
                  <a:srgbClr val="C00000"/>
                </a:solidFill>
              </a:rPr>
              <a:t>href</a:t>
            </a:r>
            <a:r>
              <a:rPr lang="en-US" b="1" dirty="0" smtClean="0">
                <a:solidFill>
                  <a:srgbClr val="C00000"/>
                </a:solidFill>
              </a:rPr>
              <a:t>="</a:t>
            </a:r>
            <a:r>
              <a:rPr lang="en-US" b="1" dirty="0" err="1" smtClean="0">
                <a:solidFill>
                  <a:srgbClr val="C00000"/>
                </a:solidFill>
              </a:rPr>
              <a:t>products.jsp?pname</a:t>
            </a:r>
            <a:r>
              <a:rPr lang="en-US" b="1" dirty="0" smtClean="0">
                <a:solidFill>
                  <a:srgbClr val="C00000"/>
                </a:solidFill>
              </a:rPr>
              <a:t>=Clothes"&gt;Clothes Section&lt;/a&gt;&lt;</a:t>
            </a:r>
            <a:r>
              <a:rPr lang="en-US" b="1" dirty="0" err="1" smtClean="0">
                <a:solidFill>
                  <a:srgbClr val="C00000"/>
                </a:solidFill>
              </a:rPr>
              <a:t>br</a:t>
            </a:r>
            <a:r>
              <a:rPr lang="en-US" b="1" dirty="0" smtClean="0">
                <a:solidFill>
                  <a:srgbClr val="C00000"/>
                </a:solidFill>
              </a:rPr>
              <a:t>&gt;</a:t>
            </a:r>
          </a:p>
          <a:p>
            <a:pPr>
              <a:buNone/>
            </a:pPr>
            <a:r>
              <a:rPr lang="en-US" b="1" dirty="0" smtClean="0">
                <a:solidFill>
                  <a:srgbClr val="C00000"/>
                </a:solidFill>
              </a:rPr>
              <a:t>&lt;a </a:t>
            </a:r>
            <a:r>
              <a:rPr lang="en-US" b="1" dirty="0" err="1" smtClean="0">
                <a:solidFill>
                  <a:srgbClr val="C00000"/>
                </a:solidFill>
              </a:rPr>
              <a:t>href</a:t>
            </a:r>
            <a:r>
              <a:rPr lang="en-US" b="1" dirty="0" smtClean="0">
                <a:solidFill>
                  <a:srgbClr val="C00000"/>
                </a:solidFill>
              </a:rPr>
              <a:t>="</a:t>
            </a:r>
            <a:r>
              <a:rPr lang="en-US" b="1" dirty="0" err="1" smtClean="0">
                <a:solidFill>
                  <a:srgbClr val="C00000"/>
                </a:solidFill>
              </a:rPr>
              <a:t>products.jsp?pname</a:t>
            </a:r>
            <a:r>
              <a:rPr lang="en-US" b="1" dirty="0" smtClean="0">
                <a:solidFill>
                  <a:srgbClr val="C00000"/>
                </a:solidFill>
              </a:rPr>
              <a:t>=</a:t>
            </a:r>
            <a:r>
              <a:rPr lang="en-US" b="1" dirty="0" err="1" smtClean="0">
                <a:solidFill>
                  <a:srgbClr val="C00000"/>
                </a:solidFill>
              </a:rPr>
              <a:t>Deos</a:t>
            </a:r>
            <a:r>
              <a:rPr lang="en-US" b="1" dirty="0" smtClean="0">
                <a:solidFill>
                  <a:srgbClr val="C00000"/>
                </a:solidFill>
              </a:rPr>
              <a:t>"&gt;</a:t>
            </a:r>
            <a:r>
              <a:rPr lang="en-US" b="1" dirty="0" err="1" smtClean="0">
                <a:solidFill>
                  <a:srgbClr val="C00000"/>
                </a:solidFill>
              </a:rPr>
              <a:t>DeoderantSection</a:t>
            </a:r>
            <a:r>
              <a:rPr lang="en-US" b="1" dirty="0" smtClean="0">
                <a:solidFill>
                  <a:srgbClr val="C00000"/>
                </a:solidFill>
              </a:rPr>
              <a:t>&lt;/a&gt;&lt;</a:t>
            </a:r>
            <a:r>
              <a:rPr lang="en-US" b="1" dirty="0" err="1" smtClean="0">
                <a:solidFill>
                  <a:srgbClr val="C00000"/>
                </a:solidFill>
              </a:rPr>
              <a:t>br</a:t>
            </a:r>
            <a:r>
              <a:rPr lang="en-US" b="1" dirty="0" smtClean="0">
                <a:solidFill>
                  <a:srgbClr val="C00000"/>
                </a:solidFill>
              </a:rPr>
              <a:t>&gt;</a:t>
            </a:r>
          </a:p>
          <a:p>
            <a:pPr>
              <a:buNone/>
            </a:pPr>
            <a:r>
              <a:rPr lang="en-US" b="1" dirty="0" smtClean="0">
                <a:solidFill>
                  <a:srgbClr val="C00000"/>
                </a:solidFill>
              </a:rPr>
              <a:t>&lt;a </a:t>
            </a:r>
            <a:r>
              <a:rPr lang="en-US" b="1" dirty="0" err="1" smtClean="0">
                <a:solidFill>
                  <a:srgbClr val="C00000"/>
                </a:solidFill>
              </a:rPr>
              <a:t>href</a:t>
            </a:r>
            <a:r>
              <a:rPr lang="en-US" b="1" dirty="0" smtClean="0">
                <a:solidFill>
                  <a:srgbClr val="C00000"/>
                </a:solidFill>
              </a:rPr>
              <a:t>="</a:t>
            </a:r>
            <a:r>
              <a:rPr lang="en-US" b="1" dirty="0" err="1" smtClean="0">
                <a:solidFill>
                  <a:srgbClr val="C00000"/>
                </a:solidFill>
              </a:rPr>
              <a:t>products.jsp?pname</a:t>
            </a:r>
            <a:r>
              <a:rPr lang="en-US" b="1" dirty="0" smtClean="0">
                <a:solidFill>
                  <a:srgbClr val="C00000"/>
                </a:solidFill>
              </a:rPr>
              <a:t>=Watches"&gt;Watch Section&lt;/a&gt;</a:t>
            </a:r>
          </a:p>
          <a:p>
            <a:pPr>
              <a:buNone/>
            </a:pPr>
            <a:r>
              <a:rPr lang="en-US" b="1" dirty="0" smtClean="0"/>
              <a:t>&lt;/body&gt;</a:t>
            </a:r>
          </a:p>
          <a:p>
            <a:pPr>
              <a:buNone/>
            </a:pPr>
            <a:r>
              <a:rPr lang="en-US" b="1" dirty="0" smtClean="0"/>
              <a:t>&lt;/html&gt;</a:t>
            </a:r>
            <a:endParaRPr lang="en-US" b="1" dirty="0"/>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SOLUTION (</a:t>
            </a:r>
            <a:r>
              <a:rPr lang="en-US" sz="2800" b="1" dirty="0" smtClean="0">
                <a:solidFill>
                  <a:srgbClr val="7030A0"/>
                </a:solidFill>
              </a:rPr>
              <a:t>products.jsp</a:t>
            </a:r>
            <a:r>
              <a:rPr lang="en-US" sz="2800" b="1" dirty="0" smtClean="0"/>
              <a:t>)</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92500" lnSpcReduction="20000"/>
          </a:bodyPr>
          <a:lstStyle/>
          <a:p>
            <a:pPr>
              <a:buNone/>
            </a:pPr>
            <a:r>
              <a:rPr lang="en-IN" b="1" dirty="0" smtClean="0"/>
              <a:t>&lt;html&gt;</a:t>
            </a:r>
          </a:p>
          <a:p>
            <a:pPr>
              <a:buNone/>
            </a:pPr>
            <a:r>
              <a:rPr lang="en-IN" b="1" dirty="0" smtClean="0"/>
              <a:t>&lt;head&gt;</a:t>
            </a:r>
          </a:p>
          <a:p>
            <a:pPr>
              <a:buNone/>
            </a:pPr>
            <a:r>
              <a:rPr lang="en-IN" b="1" dirty="0" smtClean="0"/>
              <a:t>&lt;title&gt;Products Page&lt;/title&gt;</a:t>
            </a:r>
          </a:p>
          <a:p>
            <a:pPr>
              <a:buNone/>
            </a:pPr>
            <a:r>
              <a:rPr lang="en-IN" b="1" dirty="0" smtClean="0"/>
              <a:t>&lt;body&gt;</a:t>
            </a:r>
          </a:p>
          <a:p>
            <a:pPr>
              <a:buNone/>
            </a:pPr>
            <a:r>
              <a:rPr lang="en-IN" b="1" dirty="0" smtClean="0">
                <a:solidFill>
                  <a:srgbClr val="0070C0"/>
                </a:solidFill>
              </a:rPr>
              <a:t>&lt;%</a:t>
            </a:r>
          </a:p>
          <a:p>
            <a:pPr>
              <a:buNone/>
            </a:pPr>
            <a:r>
              <a:rPr lang="en-IN" b="1" dirty="0" smtClean="0">
                <a:solidFill>
                  <a:srgbClr val="0070C0"/>
                </a:solidFill>
              </a:rPr>
              <a:t>String </a:t>
            </a:r>
            <a:r>
              <a:rPr lang="en-IN" b="1" dirty="0" err="1" smtClean="0">
                <a:solidFill>
                  <a:srgbClr val="0070C0"/>
                </a:solidFill>
              </a:rPr>
              <a:t>prd</a:t>
            </a:r>
            <a:r>
              <a:rPr lang="en-IN" b="1" dirty="0" smtClean="0">
                <a:solidFill>
                  <a:srgbClr val="0070C0"/>
                </a:solidFill>
              </a:rPr>
              <a:t>=</a:t>
            </a:r>
            <a:r>
              <a:rPr lang="en-IN" b="1" dirty="0" err="1" smtClean="0">
                <a:solidFill>
                  <a:srgbClr val="0070C0"/>
                </a:solidFill>
              </a:rPr>
              <a:t>request.getParameter</a:t>
            </a:r>
            <a:r>
              <a:rPr lang="en-IN" b="1" dirty="0" smtClean="0">
                <a:solidFill>
                  <a:srgbClr val="0070C0"/>
                </a:solidFill>
              </a:rPr>
              <a:t>("</a:t>
            </a:r>
            <a:r>
              <a:rPr lang="en-IN" b="1" dirty="0" err="1" smtClean="0">
                <a:solidFill>
                  <a:srgbClr val="0070C0"/>
                </a:solidFill>
              </a:rPr>
              <a:t>pname</a:t>
            </a:r>
            <a:r>
              <a:rPr lang="en-IN" b="1" dirty="0" smtClean="0">
                <a:solidFill>
                  <a:srgbClr val="0070C0"/>
                </a:solidFill>
              </a:rPr>
              <a:t>");</a:t>
            </a:r>
          </a:p>
          <a:p>
            <a:pPr>
              <a:buNone/>
            </a:pPr>
            <a:r>
              <a:rPr lang="en-IN" b="1" dirty="0" smtClean="0">
                <a:solidFill>
                  <a:srgbClr val="0070C0"/>
                </a:solidFill>
              </a:rPr>
              <a:t>%&gt;</a:t>
            </a:r>
          </a:p>
          <a:p>
            <a:pPr>
              <a:buNone/>
            </a:pPr>
            <a:r>
              <a:rPr lang="en-IN" b="1" dirty="0" smtClean="0"/>
              <a:t>&lt;h1&gt;Hello User&lt;/h1&gt;</a:t>
            </a:r>
          </a:p>
          <a:p>
            <a:pPr>
              <a:buNone/>
            </a:pPr>
            <a:r>
              <a:rPr lang="en-IN" b="1" dirty="0" smtClean="0">
                <a:solidFill>
                  <a:srgbClr val="C00000"/>
                </a:solidFill>
              </a:rPr>
              <a:t>&lt;h2&gt;Welcome to the </a:t>
            </a:r>
            <a:r>
              <a:rPr lang="en-IN" b="1" dirty="0" smtClean="0">
                <a:solidFill>
                  <a:srgbClr val="0070C0"/>
                </a:solidFill>
              </a:rPr>
              <a:t>&lt;%= </a:t>
            </a:r>
            <a:r>
              <a:rPr lang="en-IN" b="1" dirty="0" err="1" smtClean="0">
                <a:solidFill>
                  <a:srgbClr val="0070C0"/>
                </a:solidFill>
              </a:rPr>
              <a:t>prd</a:t>
            </a:r>
            <a:r>
              <a:rPr lang="en-IN" b="1" dirty="0" smtClean="0">
                <a:solidFill>
                  <a:srgbClr val="0070C0"/>
                </a:solidFill>
              </a:rPr>
              <a:t> %&gt; </a:t>
            </a:r>
            <a:r>
              <a:rPr lang="en-IN" b="1" dirty="0" smtClean="0">
                <a:solidFill>
                  <a:srgbClr val="C00000"/>
                </a:solidFill>
              </a:rPr>
              <a:t>Section&lt;/h2&gt;</a:t>
            </a:r>
          </a:p>
          <a:p>
            <a:pPr>
              <a:buNone/>
            </a:pPr>
            <a:r>
              <a:rPr lang="en-IN" b="1" dirty="0" smtClean="0"/>
              <a:t>&lt;/body&gt;</a:t>
            </a:r>
          </a:p>
          <a:p>
            <a:pPr>
              <a:buNone/>
            </a:pPr>
            <a:r>
              <a:rPr lang="en-IN" b="1" dirty="0" smtClean="0"/>
              <a:t>&lt;/html&gt;</a:t>
            </a:r>
            <a:endParaRPr lang="en-US" b="1" dirty="0"/>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66"/>
            <a:ext cx="8534400" cy="758952"/>
          </a:xfrm>
        </p:spPr>
        <p:txBody>
          <a:bodyPr>
            <a:normAutofit/>
          </a:bodyPr>
          <a:lstStyle/>
          <a:p>
            <a:r>
              <a:rPr lang="en-US" b="1" dirty="0" smtClean="0"/>
              <a:t>COOKIES</a:t>
            </a:r>
            <a:endParaRPr lang="en-US"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lnSpcReduction="10000"/>
          </a:bodyPr>
          <a:lstStyle/>
          <a:p>
            <a:r>
              <a:rPr lang="en-US" b="1" dirty="0" smtClean="0">
                <a:solidFill>
                  <a:srgbClr val="7030A0"/>
                </a:solidFill>
              </a:rPr>
              <a:t>Cookies</a:t>
            </a:r>
            <a:r>
              <a:rPr lang="en-US" dirty="0" smtClean="0"/>
              <a:t> are small text files which a browser receives  from the server embedded inside the response.</a:t>
            </a:r>
          </a:p>
          <a:p>
            <a:endParaRPr lang="en-US" dirty="0" smtClean="0"/>
          </a:p>
          <a:p>
            <a:r>
              <a:rPr lang="en-US" dirty="0" smtClean="0"/>
              <a:t>These </a:t>
            </a:r>
            <a:r>
              <a:rPr lang="en-US" b="1" dirty="0" smtClean="0">
                <a:solidFill>
                  <a:srgbClr val="7030A0"/>
                </a:solidFill>
              </a:rPr>
              <a:t>cookies</a:t>
            </a:r>
            <a:r>
              <a:rPr lang="en-US" dirty="0" smtClean="0"/>
              <a:t> are then saved by the browser  in the secondary memory of the device and next time when the same browser sends next request to the server it also transmits these cookies .</a:t>
            </a:r>
          </a:p>
          <a:p>
            <a:endParaRPr lang="en-US" dirty="0" smtClean="0"/>
          </a:p>
          <a:p>
            <a:r>
              <a:rPr lang="en-US" dirty="0" smtClean="0"/>
              <a:t>In this way the server can detect whether the request is coming from a new user or revisiting user.</a:t>
            </a: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66"/>
            <a:ext cx="8534400" cy="758952"/>
          </a:xfrm>
        </p:spPr>
        <p:txBody>
          <a:bodyPr>
            <a:normAutofit/>
          </a:bodyPr>
          <a:lstStyle/>
          <a:p>
            <a:r>
              <a:rPr lang="en-US" b="1" dirty="0" smtClean="0"/>
              <a:t>COOKIES</a:t>
            </a:r>
            <a:endParaRPr lang="en-US"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8" name="Content Placeholder 7" descr="cookie1.png"/>
          <p:cNvPicPr>
            <a:picLocks noGrp="1" noChangeAspect="1"/>
          </p:cNvPicPr>
          <p:nvPr>
            <p:ph sz="quarter" idx="1"/>
          </p:nvPr>
        </p:nvPicPr>
        <p:blipFill>
          <a:blip r:embed="rId4"/>
          <a:stretch>
            <a:fillRect/>
          </a:stretch>
        </p:blipFill>
        <p:spPr>
          <a:xfrm>
            <a:off x="142844" y="1357298"/>
            <a:ext cx="8858312" cy="5357850"/>
          </a:xfrm>
        </p:spPr>
      </p:pic>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8534400" cy="758952"/>
          </a:xfrm>
        </p:spPr>
        <p:txBody>
          <a:bodyPr>
            <a:normAutofit/>
          </a:bodyPr>
          <a:lstStyle/>
          <a:p>
            <a:r>
              <a:rPr lang="en-US" sz="2800" b="1" dirty="0" smtClean="0"/>
              <a:t>PURPOSE OF COOKIES</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301752" y="1527048"/>
            <a:ext cx="8503920" cy="5116662"/>
          </a:xfrm>
        </p:spPr>
        <p:txBody>
          <a:bodyPr>
            <a:normAutofit fontScale="77500" lnSpcReduction="20000"/>
          </a:bodyPr>
          <a:lstStyle/>
          <a:p>
            <a:r>
              <a:rPr lang="en-US" dirty="0" smtClean="0"/>
              <a:t>Cookies are mainly used for the following purposes .</a:t>
            </a:r>
          </a:p>
          <a:p>
            <a:pPr>
              <a:buNone/>
            </a:pPr>
            <a:endParaRPr lang="en-US" dirty="0" smtClean="0"/>
          </a:p>
          <a:p>
            <a:pPr marL="514350" indent="-514350">
              <a:buFont typeface="+mj-lt"/>
              <a:buAutoNum type="arabicPeriod"/>
            </a:pPr>
            <a:r>
              <a:rPr lang="en-US" dirty="0" smtClean="0"/>
              <a:t>For recording </a:t>
            </a:r>
            <a:r>
              <a:rPr lang="en-US" b="1" dirty="0" smtClean="0">
                <a:solidFill>
                  <a:srgbClr val="0070C0"/>
                </a:solidFill>
              </a:rPr>
              <a:t>last login time</a:t>
            </a:r>
            <a:r>
              <a:rPr lang="en-US" dirty="0" smtClean="0"/>
              <a:t>.</a:t>
            </a:r>
          </a:p>
          <a:p>
            <a:pPr marL="514350" indent="-514350">
              <a:buFont typeface="+mj-lt"/>
              <a:buAutoNum type="arabicPeriod"/>
            </a:pPr>
            <a:endParaRPr lang="en-US" dirty="0" smtClean="0"/>
          </a:p>
          <a:p>
            <a:pPr marL="514350" indent="-514350">
              <a:buFont typeface="+mj-lt"/>
              <a:buAutoNum type="arabicPeriod"/>
            </a:pPr>
            <a:r>
              <a:rPr lang="en-US" b="1" dirty="0" smtClean="0">
                <a:solidFill>
                  <a:srgbClr val="0070C0"/>
                </a:solidFill>
              </a:rPr>
              <a:t>User preferences </a:t>
            </a:r>
            <a:r>
              <a:rPr lang="en-US" dirty="0" smtClean="0"/>
              <a:t>for ex: sites like </a:t>
            </a:r>
            <a:r>
              <a:rPr lang="en-US" dirty="0" err="1" smtClean="0"/>
              <a:t>youtube</a:t>
            </a:r>
            <a:r>
              <a:rPr lang="en-US" dirty="0" smtClean="0"/>
              <a:t> use cookies to display a recommended list of videos as per the users previous video views.</a:t>
            </a:r>
          </a:p>
          <a:p>
            <a:pPr marL="514350" indent="-514350">
              <a:buFont typeface="+mj-lt"/>
              <a:buAutoNum type="arabicPeriod"/>
            </a:pPr>
            <a:endParaRPr lang="en-US" dirty="0" smtClean="0"/>
          </a:p>
          <a:p>
            <a:pPr marL="514350" indent="-514350">
              <a:buFont typeface="+mj-lt"/>
              <a:buAutoNum type="arabicPeriod"/>
            </a:pPr>
            <a:r>
              <a:rPr lang="en-IN" b="1" dirty="0" smtClean="0">
                <a:solidFill>
                  <a:srgbClr val="C00000"/>
                </a:solidFill>
              </a:rPr>
              <a:t>An online shopping  site </a:t>
            </a:r>
            <a:r>
              <a:rPr lang="en-IN" dirty="0" smtClean="0"/>
              <a:t>can implement things like </a:t>
            </a:r>
            <a:r>
              <a:rPr lang="en-IN" b="1" dirty="0" smtClean="0">
                <a:solidFill>
                  <a:srgbClr val="0070C0"/>
                </a:solidFill>
              </a:rPr>
              <a:t>shopping carts</a:t>
            </a:r>
            <a:r>
              <a:rPr lang="en-IN" dirty="0" smtClean="0"/>
              <a:t> and </a:t>
            </a:r>
            <a:r>
              <a:rPr lang="en-IN" b="1" dirty="0" smtClean="0"/>
              <a:t>"</a:t>
            </a:r>
            <a:r>
              <a:rPr lang="en-IN" b="1" dirty="0" smtClean="0">
                <a:solidFill>
                  <a:srgbClr val="0070C0"/>
                </a:solidFill>
              </a:rPr>
              <a:t>quick checkout</a:t>
            </a:r>
            <a:r>
              <a:rPr lang="en-IN" b="1" dirty="0" smtClean="0"/>
              <a:t>" options</a:t>
            </a:r>
            <a:r>
              <a:rPr lang="en-IN" dirty="0" smtClean="0"/>
              <a:t>. The cookie contains an ID and lets the site keep track of you as you add different things to your cart. Each item you add to your shopping cart is stored in the site's database along with your ID value. When you check out, the site knows what is in your cart by retrieving all of your selections from the database. It would be impossible to implement a convenient shopping mechanism without cookies or something like them.</a:t>
            </a:r>
            <a:endParaRPr lang="en-US" dirty="0" smtClean="0"/>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8534400" cy="758952"/>
          </a:xfrm>
        </p:spPr>
        <p:txBody>
          <a:bodyPr>
            <a:noAutofit/>
          </a:bodyPr>
          <a:lstStyle/>
          <a:p>
            <a:r>
              <a:rPr lang="en-US" sz="2800" b="1" dirty="0" smtClean="0"/>
              <a:t>RESTRICTIONS OVER</a:t>
            </a:r>
            <a:br>
              <a:rPr lang="en-US" sz="2800" b="1" dirty="0" smtClean="0"/>
            </a:br>
            <a:r>
              <a:rPr lang="en-US" sz="2800" b="1" dirty="0" smtClean="0"/>
              <a:t> COOKIES</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r>
              <a:rPr lang="en-US" dirty="0" smtClean="0"/>
              <a:t>However browser themselves have restriction over cookies:</a:t>
            </a:r>
          </a:p>
          <a:p>
            <a:pPr marL="514350" indent="-514350">
              <a:buFont typeface="+mj-lt"/>
              <a:buAutoNum type="arabicPeriod"/>
            </a:pPr>
            <a:endParaRPr lang="en-US" dirty="0" smtClean="0"/>
          </a:p>
          <a:p>
            <a:pPr marL="514350" indent="-514350">
              <a:buFont typeface="+mj-lt"/>
              <a:buAutoNum type="arabicPeriod"/>
            </a:pPr>
            <a:r>
              <a:rPr lang="en-US" b="1" dirty="0" smtClean="0">
                <a:solidFill>
                  <a:srgbClr val="0070C0"/>
                </a:solidFill>
              </a:rPr>
              <a:t>Only 20 cookies will be accepted per site.</a:t>
            </a:r>
          </a:p>
          <a:p>
            <a:pPr marL="514350" indent="-514350">
              <a:buFont typeface="+mj-lt"/>
              <a:buAutoNum type="arabicPeriod"/>
            </a:pPr>
            <a:r>
              <a:rPr lang="en-US" b="1" dirty="0" smtClean="0">
                <a:solidFill>
                  <a:srgbClr val="00B050"/>
                </a:solidFill>
              </a:rPr>
              <a:t>Every cookie at the most can have 4kb of data.</a:t>
            </a:r>
          </a:p>
          <a:p>
            <a:pPr marL="514350" indent="-514350">
              <a:buFont typeface="+mj-lt"/>
              <a:buAutoNum type="arabicPeriod"/>
            </a:pPr>
            <a:r>
              <a:rPr lang="en-US" b="1" dirty="0" smtClean="0">
                <a:solidFill>
                  <a:srgbClr val="7030A0"/>
                </a:solidFill>
              </a:rPr>
              <a:t>Cookies at the most can live </a:t>
            </a:r>
            <a:r>
              <a:rPr lang="en-US" b="1" dirty="0" err="1" smtClean="0">
                <a:solidFill>
                  <a:srgbClr val="7030A0"/>
                </a:solidFill>
              </a:rPr>
              <a:t>upto</a:t>
            </a:r>
            <a:r>
              <a:rPr lang="en-US" b="1" dirty="0" smtClean="0">
                <a:solidFill>
                  <a:srgbClr val="7030A0"/>
                </a:solidFill>
              </a:rPr>
              <a:t> 3 years in the browser.</a:t>
            </a:r>
          </a:p>
          <a:p>
            <a:pPr marL="514350" indent="-514350">
              <a:buFont typeface="+mj-lt"/>
              <a:buAutoNum type="arabicPeriod"/>
            </a:pPr>
            <a:r>
              <a:rPr lang="en-US" b="1" dirty="0" smtClean="0">
                <a:solidFill>
                  <a:srgbClr val="FFC000"/>
                </a:solidFill>
              </a:rPr>
              <a:t>Overall browser can have 300 cookies.</a:t>
            </a:r>
            <a:endParaRPr lang="en-US" b="1" dirty="0">
              <a:solidFill>
                <a:srgbClr val="FFC000"/>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2800" b="1" dirty="0" smtClean="0"/>
              <a:t>HOW JAVA SUPPORTS</a:t>
            </a:r>
            <a:br>
              <a:rPr lang="en-US" sz="2800" b="1" dirty="0" smtClean="0"/>
            </a:br>
            <a:r>
              <a:rPr lang="en-US" sz="2800" b="1" dirty="0" smtClean="0"/>
              <a:t> COOKIES ?</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a:bodyPr>
          <a:lstStyle/>
          <a:p>
            <a:r>
              <a:rPr lang="en-US" dirty="0" smtClean="0"/>
              <a:t>In java , to create and use cookies we have a predefined  class called  </a:t>
            </a:r>
            <a:r>
              <a:rPr lang="en-US" b="1" dirty="0" smtClean="0">
                <a:solidFill>
                  <a:srgbClr val="7030A0"/>
                </a:solidFill>
              </a:rPr>
              <a:t>Cookie </a:t>
            </a:r>
            <a:r>
              <a:rPr lang="en-US" dirty="0" smtClean="0"/>
              <a:t>available in the package  </a:t>
            </a:r>
            <a:r>
              <a:rPr lang="en-US" dirty="0" err="1" smtClean="0">
                <a:solidFill>
                  <a:srgbClr val="C00000"/>
                </a:solidFill>
              </a:rPr>
              <a:t>javax.servlet.http</a:t>
            </a:r>
            <a:endParaRPr lang="en-US" dirty="0" smtClean="0">
              <a:solidFill>
                <a:srgbClr val="C00000"/>
              </a:solidFill>
            </a:endParaRPr>
          </a:p>
          <a:p>
            <a:endParaRPr lang="en-US" dirty="0" smtClean="0"/>
          </a:p>
          <a:p>
            <a:endParaRPr lang="en-US" dirty="0" smtClean="0"/>
          </a:p>
          <a:p>
            <a:r>
              <a:rPr lang="en-US" dirty="0" smtClean="0"/>
              <a:t>This class provides us </a:t>
            </a:r>
            <a:r>
              <a:rPr lang="en-US" i="1" dirty="0" smtClean="0">
                <a:solidFill>
                  <a:srgbClr val="C00000"/>
                </a:solidFill>
              </a:rPr>
              <a:t>some very important </a:t>
            </a:r>
            <a:r>
              <a:rPr lang="en-US" dirty="0" smtClean="0"/>
              <a:t>methods using which we can </a:t>
            </a:r>
            <a:r>
              <a:rPr lang="en-US" dirty="0" smtClean="0">
                <a:solidFill>
                  <a:srgbClr val="0070C0"/>
                </a:solidFill>
              </a:rPr>
              <a:t>create cookie </a:t>
            </a:r>
            <a:r>
              <a:rPr lang="en-US" dirty="0" smtClean="0"/>
              <a:t>, </a:t>
            </a:r>
            <a:r>
              <a:rPr lang="en-US" dirty="0" smtClean="0">
                <a:solidFill>
                  <a:srgbClr val="0070C0"/>
                </a:solidFill>
              </a:rPr>
              <a:t>write the data </a:t>
            </a:r>
            <a:r>
              <a:rPr lang="en-US" dirty="0" smtClean="0"/>
              <a:t>in the cookie, </a:t>
            </a:r>
            <a:r>
              <a:rPr lang="en-US" dirty="0" smtClean="0">
                <a:solidFill>
                  <a:srgbClr val="0070C0"/>
                </a:solidFill>
              </a:rPr>
              <a:t>read the data </a:t>
            </a:r>
            <a:r>
              <a:rPr lang="en-US" dirty="0" smtClean="0"/>
              <a:t>from the cookie etc.</a:t>
            </a: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Autofit/>
          </a:bodyPr>
          <a:lstStyle/>
          <a:p>
            <a:r>
              <a:rPr lang="en-US" sz="2800" b="1" dirty="0" smtClean="0"/>
              <a:t>HOW COOKIES ARE</a:t>
            </a:r>
            <a:br>
              <a:rPr lang="en-US" sz="2800" b="1" dirty="0" smtClean="0"/>
            </a:br>
            <a:r>
              <a:rPr lang="en-US" sz="2800" b="1" dirty="0" smtClean="0"/>
              <a:t>SENT TO THE BROWSER ?</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r>
              <a:rPr lang="en-US" dirty="0" smtClean="0"/>
              <a:t>To send </a:t>
            </a:r>
            <a:r>
              <a:rPr lang="en-US" b="1" dirty="0" smtClean="0">
                <a:solidFill>
                  <a:srgbClr val="0070C0"/>
                </a:solidFill>
              </a:rPr>
              <a:t>cookies </a:t>
            </a:r>
            <a:r>
              <a:rPr lang="en-US" dirty="0" smtClean="0"/>
              <a:t>from server to the browser we have to call a method called </a:t>
            </a:r>
            <a:r>
              <a:rPr lang="en-US" b="1" dirty="0" err="1" smtClean="0">
                <a:solidFill>
                  <a:srgbClr val="00B050"/>
                </a:solidFill>
              </a:rPr>
              <a:t>addCookie</a:t>
            </a:r>
            <a:r>
              <a:rPr lang="en-US" b="1" dirty="0" smtClean="0">
                <a:solidFill>
                  <a:srgbClr val="00B050"/>
                </a:solidFill>
              </a:rPr>
              <a:t>() </a:t>
            </a:r>
            <a:r>
              <a:rPr lang="en-US" dirty="0" smtClean="0"/>
              <a:t>belonging to </a:t>
            </a:r>
            <a:r>
              <a:rPr lang="en-US" b="1" dirty="0" err="1" smtClean="0">
                <a:solidFill>
                  <a:srgbClr val="7030A0"/>
                </a:solidFill>
              </a:rPr>
              <a:t>HttpServletResponse</a:t>
            </a:r>
            <a:r>
              <a:rPr lang="en-US" dirty="0" smtClean="0"/>
              <a:t> object.</a:t>
            </a:r>
          </a:p>
          <a:p>
            <a:endParaRPr lang="en-US" dirty="0" smtClean="0"/>
          </a:p>
          <a:p>
            <a:r>
              <a:rPr lang="en-US" dirty="0" smtClean="0"/>
              <a:t>The prototype of the method is:</a:t>
            </a:r>
          </a:p>
          <a:p>
            <a:pPr>
              <a:buNone/>
            </a:pPr>
            <a:r>
              <a:rPr lang="en-US" dirty="0" smtClean="0"/>
              <a:t>  </a:t>
            </a:r>
          </a:p>
          <a:p>
            <a:pPr>
              <a:buNone/>
            </a:pPr>
            <a:r>
              <a:rPr lang="en-US" dirty="0" smtClean="0"/>
              <a:t>              </a:t>
            </a:r>
            <a:r>
              <a:rPr lang="en-US" dirty="0" smtClean="0">
                <a:solidFill>
                  <a:srgbClr val="FF0000"/>
                </a:solidFill>
              </a:rPr>
              <a:t>public void </a:t>
            </a:r>
            <a:r>
              <a:rPr lang="en-US" dirty="0" err="1" smtClean="0">
                <a:solidFill>
                  <a:srgbClr val="FF0000"/>
                </a:solidFill>
              </a:rPr>
              <a:t>addCookie</a:t>
            </a:r>
            <a:r>
              <a:rPr lang="en-US" dirty="0" smtClean="0">
                <a:solidFill>
                  <a:srgbClr val="FF0000"/>
                </a:solidFill>
              </a:rPr>
              <a:t>(Cookie)</a:t>
            </a:r>
          </a:p>
          <a:p>
            <a:pPr>
              <a:buNone/>
            </a:pPr>
            <a:endParaRPr lang="en-US" dirty="0"/>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Autofit/>
          </a:bodyPr>
          <a:lstStyle/>
          <a:p>
            <a:r>
              <a:rPr lang="en-US" sz="2400" b="1" dirty="0" smtClean="0"/>
              <a:t>HOW TO RETRIEVE COOKIES</a:t>
            </a:r>
            <a:br>
              <a:rPr lang="en-US" sz="2400" b="1" dirty="0" smtClean="0"/>
            </a:br>
            <a:r>
              <a:rPr lang="en-US" sz="2400" b="1" dirty="0" smtClean="0"/>
              <a:t>SENT BY THE BROWSER ?</a:t>
            </a:r>
            <a:endParaRPr lang="en-US" sz="24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r>
              <a:rPr lang="en-US" dirty="0" smtClean="0"/>
              <a:t>To retrieve the </a:t>
            </a:r>
            <a:r>
              <a:rPr lang="en-US" b="1" dirty="0" smtClean="0">
                <a:solidFill>
                  <a:srgbClr val="0070C0"/>
                </a:solidFill>
              </a:rPr>
              <a:t>cookies </a:t>
            </a:r>
            <a:r>
              <a:rPr lang="en-US" dirty="0" smtClean="0"/>
              <a:t>which the browser has send we use the method </a:t>
            </a:r>
            <a:r>
              <a:rPr lang="en-US" b="1" dirty="0" err="1" smtClean="0">
                <a:solidFill>
                  <a:srgbClr val="00B050"/>
                </a:solidFill>
              </a:rPr>
              <a:t>getCookies</a:t>
            </a:r>
            <a:r>
              <a:rPr lang="en-US" b="1" dirty="0" smtClean="0">
                <a:solidFill>
                  <a:srgbClr val="00B050"/>
                </a:solidFill>
              </a:rPr>
              <a:t>()  </a:t>
            </a:r>
            <a:r>
              <a:rPr lang="en-US" dirty="0" smtClean="0"/>
              <a:t>belonging to </a:t>
            </a:r>
            <a:r>
              <a:rPr lang="en-US" b="1" dirty="0" err="1" smtClean="0">
                <a:solidFill>
                  <a:srgbClr val="7030A0"/>
                </a:solidFill>
              </a:rPr>
              <a:t>HttpServletRequest</a:t>
            </a:r>
            <a:r>
              <a:rPr lang="en-US" dirty="0" smtClean="0"/>
              <a:t> object.</a:t>
            </a:r>
          </a:p>
          <a:p>
            <a:endParaRPr lang="en-US" dirty="0" smtClean="0"/>
          </a:p>
          <a:p>
            <a:r>
              <a:rPr lang="en-US" dirty="0" smtClean="0"/>
              <a:t>The prototype of the method is:</a:t>
            </a:r>
          </a:p>
          <a:p>
            <a:pPr>
              <a:buNone/>
            </a:pPr>
            <a:r>
              <a:rPr lang="en-US" dirty="0" smtClean="0"/>
              <a:t>               </a:t>
            </a:r>
          </a:p>
          <a:p>
            <a:pPr>
              <a:buNone/>
            </a:pPr>
            <a:r>
              <a:rPr lang="en-US" dirty="0" smtClean="0"/>
              <a:t>                  </a:t>
            </a:r>
            <a:r>
              <a:rPr lang="en-US" dirty="0" smtClean="0">
                <a:solidFill>
                  <a:srgbClr val="FF0000"/>
                </a:solidFill>
              </a:rPr>
              <a:t>public Cookie[ ] </a:t>
            </a:r>
            <a:r>
              <a:rPr lang="en-US" dirty="0" err="1" smtClean="0">
                <a:solidFill>
                  <a:srgbClr val="FF0000"/>
                </a:solidFill>
              </a:rPr>
              <a:t>getCookies</a:t>
            </a:r>
            <a:r>
              <a:rPr lang="en-US" dirty="0" smtClean="0">
                <a:solidFill>
                  <a:srgbClr val="FF0000"/>
                </a:solidFill>
              </a:rPr>
              <a:t>()</a:t>
            </a:r>
          </a:p>
          <a:p>
            <a:endParaRPr lang="en-US" dirty="0" smtClean="0"/>
          </a:p>
          <a:p>
            <a:endParaRPr lang="en-US" dirty="0"/>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Autofit/>
          </a:bodyPr>
          <a:lstStyle/>
          <a:p>
            <a:r>
              <a:rPr lang="en-US" sz="2800" b="1" dirty="0" smtClean="0"/>
              <a:t>USING THE </a:t>
            </a:r>
            <a:r>
              <a:rPr lang="en-US" sz="2800" b="1" dirty="0" smtClean="0">
                <a:solidFill>
                  <a:srgbClr val="7030A0"/>
                </a:solidFill>
              </a:rPr>
              <a:t>Cookie </a:t>
            </a:r>
            <a:r>
              <a:rPr lang="en-US" sz="2800" b="1" dirty="0" smtClean="0"/>
              <a:t>CLASS</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smtClean="0"/>
          </a:p>
          <a:p>
            <a:r>
              <a:rPr lang="en-US" dirty="0" smtClean="0"/>
              <a:t>As mentioned previously , java provides us a class called </a:t>
            </a:r>
            <a:r>
              <a:rPr lang="en-US" b="1" dirty="0" smtClean="0">
                <a:solidFill>
                  <a:srgbClr val="7030A0"/>
                </a:solidFill>
              </a:rPr>
              <a:t>Cookie </a:t>
            </a:r>
            <a:r>
              <a:rPr lang="en-US" dirty="0" smtClean="0"/>
              <a:t>for accessing cookie data .</a:t>
            </a:r>
          </a:p>
          <a:p>
            <a:endParaRPr lang="en-US" dirty="0" smtClean="0"/>
          </a:p>
          <a:p>
            <a:r>
              <a:rPr lang="en-US" dirty="0" smtClean="0"/>
              <a:t>Following is the constructor of this class using which we can create cookie object</a:t>
            </a:r>
          </a:p>
          <a:p>
            <a:pPr>
              <a:buNone/>
            </a:pPr>
            <a:r>
              <a:rPr lang="en-US" dirty="0" smtClean="0"/>
              <a:t>      </a:t>
            </a:r>
          </a:p>
          <a:p>
            <a:pPr>
              <a:buNone/>
            </a:pPr>
            <a:r>
              <a:rPr lang="en-US" dirty="0" smtClean="0"/>
              <a:t>                  </a:t>
            </a:r>
            <a:r>
              <a:rPr lang="en-US" dirty="0" smtClean="0">
                <a:solidFill>
                  <a:srgbClr val="FF0000"/>
                </a:solidFill>
              </a:rPr>
              <a:t>Cookie(String name , String value)</a:t>
            </a:r>
            <a:endParaRPr lang="en-US" dirty="0">
              <a:solidFill>
                <a:srgbClr val="FF0000"/>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Today’s Agenda</a:t>
            </a:r>
            <a:endParaRPr lang="en-IN" sz="3600" b="1" dirty="0"/>
          </a:p>
        </p:txBody>
      </p:sp>
      <p:sp>
        <p:nvSpPr>
          <p:cNvPr id="3" name="Content Placeholder 2"/>
          <p:cNvSpPr>
            <a:spLocks noGrp="1"/>
          </p:cNvSpPr>
          <p:nvPr>
            <p:ph sz="quarter" idx="1"/>
          </p:nvPr>
        </p:nvSpPr>
        <p:spPr>
          <a:xfrm>
            <a:off x="251520" y="1484784"/>
            <a:ext cx="8712968" cy="5373216"/>
          </a:xfrm>
        </p:spPr>
        <p:txBody>
          <a:bodyPr>
            <a:normAutofit/>
          </a:bodyPr>
          <a:lstStyle/>
          <a:p>
            <a:pPr>
              <a:buSzPct val="100000"/>
            </a:pPr>
            <a:endParaRPr lang="en-US" sz="2400" dirty="0" smtClean="0"/>
          </a:p>
          <a:p>
            <a:pPr>
              <a:buSzPct val="100000"/>
            </a:pPr>
            <a:endParaRPr lang="en-US" sz="2400" dirty="0" smtClean="0"/>
          </a:p>
          <a:p>
            <a:pPr>
              <a:buSzPct val="100000"/>
            </a:pPr>
            <a:r>
              <a:rPr lang="en-US" sz="2400" b="1" dirty="0" smtClean="0"/>
              <a:t>Introduction To Query String</a:t>
            </a:r>
          </a:p>
          <a:p>
            <a:pPr>
              <a:buSzPct val="100000"/>
            </a:pPr>
            <a:endParaRPr lang="en-US" sz="2400" b="1" dirty="0" smtClean="0"/>
          </a:p>
          <a:p>
            <a:pPr>
              <a:buSzPct val="100000"/>
            </a:pPr>
            <a:r>
              <a:rPr lang="en-US" sz="2400" b="1" dirty="0" smtClean="0"/>
              <a:t>Using Cookies</a:t>
            </a:r>
          </a:p>
          <a:p>
            <a:pPr>
              <a:buSzPct val="100000"/>
            </a:pPr>
            <a:endParaRPr lang="en-US" sz="2400" b="1" dirty="0" smtClean="0"/>
          </a:p>
          <a:p>
            <a:pPr>
              <a:buSzPct val="100000"/>
            </a:pPr>
            <a:r>
              <a:rPr lang="en-US" sz="2400" b="1" dirty="0" smtClean="0"/>
              <a:t>Important Methods Of Cookies</a:t>
            </a:r>
          </a:p>
          <a:p>
            <a:pPr>
              <a:buSzPct val="100000"/>
            </a:pPr>
            <a:endParaRPr lang="en-US" sz="2400" b="1" dirty="0" smtClean="0"/>
          </a:p>
          <a:p>
            <a:pPr>
              <a:buSzPct val="100000"/>
            </a:pPr>
            <a:r>
              <a:rPr lang="en-US" sz="2400" b="1" dirty="0" smtClean="0"/>
              <a:t>Examples</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301752" y="1527048"/>
            <a:ext cx="8503920" cy="5116662"/>
          </a:xfrm>
        </p:spPr>
        <p:txBody>
          <a:bodyPr>
            <a:normAutofit fontScale="92500" lnSpcReduction="20000"/>
          </a:bodyPr>
          <a:lstStyle/>
          <a:p>
            <a:pPr marL="514350" indent="-514350">
              <a:buFont typeface="+mj-lt"/>
              <a:buAutoNum type="arabicPeriod"/>
            </a:pPr>
            <a:r>
              <a:rPr lang="en-US" b="1" dirty="0" smtClean="0">
                <a:solidFill>
                  <a:srgbClr val="7030A0"/>
                </a:solidFill>
              </a:rPr>
              <a:t>public void </a:t>
            </a:r>
            <a:r>
              <a:rPr lang="en-US" b="1" dirty="0" err="1" smtClean="0">
                <a:solidFill>
                  <a:srgbClr val="7030A0"/>
                </a:solidFill>
              </a:rPr>
              <a:t>setValue</a:t>
            </a:r>
            <a:r>
              <a:rPr lang="en-US" b="1" dirty="0" smtClean="0">
                <a:solidFill>
                  <a:srgbClr val="7030A0"/>
                </a:solidFill>
              </a:rPr>
              <a:t> ( String): </a:t>
            </a:r>
            <a:r>
              <a:rPr lang="en-IN" dirty="0" smtClean="0"/>
              <a:t>This method sets the value of the cookie.</a:t>
            </a:r>
            <a:endParaRPr lang="en-US" b="1" dirty="0" smtClean="0">
              <a:solidFill>
                <a:srgbClr val="7030A0"/>
              </a:solidFill>
            </a:endParaRPr>
          </a:p>
          <a:p>
            <a:pPr marL="514350" indent="-514350">
              <a:buFont typeface="+mj-lt"/>
              <a:buAutoNum type="arabicPeriod"/>
            </a:pPr>
            <a:endParaRPr lang="en-US" b="1" dirty="0" smtClean="0"/>
          </a:p>
          <a:p>
            <a:pPr marL="514350" indent="-514350">
              <a:buFont typeface="+mj-lt"/>
              <a:buAutoNum type="arabicPeriod"/>
            </a:pPr>
            <a:r>
              <a:rPr lang="en-US" b="1" dirty="0" smtClean="0">
                <a:solidFill>
                  <a:srgbClr val="00B050"/>
                </a:solidFill>
              </a:rPr>
              <a:t>public String </a:t>
            </a:r>
            <a:r>
              <a:rPr lang="en-US" b="1" dirty="0" err="1" smtClean="0">
                <a:solidFill>
                  <a:srgbClr val="00B050"/>
                </a:solidFill>
              </a:rPr>
              <a:t>getValue</a:t>
            </a:r>
            <a:r>
              <a:rPr lang="en-US" b="1" dirty="0" smtClean="0">
                <a:solidFill>
                  <a:srgbClr val="00B050"/>
                </a:solidFill>
              </a:rPr>
              <a:t>( ): </a:t>
            </a:r>
            <a:r>
              <a:rPr lang="en-IN" dirty="0" smtClean="0"/>
              <a:t>This method gets the value of the cookie.</a:t>
            </a:r>
          </a:p>
          <a:p>
            <a:pPr marL="514350" indent="-514350">
              <a:buFont typeface="+mj-lt"/>
              <a:buAutoNum type="arabicPeriod"/>
            </a:pPr>
            <a:endParaRPr lang="en-IN" b="1" dirty="0" smtClean="0">
              <a:solidFill>
                <a:srgbClr val="00B050"/>
              </a:solidFill>
            </a:endParaRPr>
          </a:p>
          <a:p>
            <a:pPr marL="514350" indent="-514350">
              <a:buFont typeface="+mj-lt"/>
              <a:buAutoNum type="arabicPeriod"/>
            </a:pPr>
            <a:r>
              <a:rPr lang="en-IN" b="1" dirty="0" smtClean="0">
                <a:solidFill>
                  <a:srgbClr val="00B050"/>
                </a:solidFill>
              </a:rPr>
              <a:t>public String </a:t>
            </a:r>
            <a:r>
              <a:rPr lang="en-IN" b="1" dirty="0" err="1" smtClean="0">
                <a:solidFill>
                  <a:srgbClr val="00B050"/>
                </a:solidFill>
              </a:rPr>
              <a:t>getName</a:t>
            </a:r>
            <a:r>
              <a:rPr lang="en-IN" b="1" dirty="0" smtClean="0">
                <a:solidFill>
                  <a:srgbClr val="00B050"/>
                </a:solidFill>
              </a:rPr>
              <a:t>( ):</a:t>
            </a:r>
            <a:r>
              <a:rPr lang="en-IN" dirty="0" smtClean="0"/>
              <a:t> This method gets the name of the cookie.</a:t>
            </a:r>
            <a:endParaRPr lang="en-US" b="1" dirty="0" smtClean="0">
              <a:solidFill>
                <a:srgbClr val="00B050"/>
              </a:solidFill>
            </a:endParaRPr>
          </a:p>
          <a:p>
            <a:pPr marL="514350" indent="-514350">
              <a:buFont typeface="+mj-lt"/>
              <a:buAutoNum type="arabicPeriod"/>
            </a:pPr>
            <a:endParaRPr lang="en-US" b="1" dirty="0" smtClean="0"/>
          </a:p>
          <a:p>
            <a:pPr marL="514350" indent="-514350">
              <a:buFont typeface="+mj-lt"/>
              <a:buAutoNum type="arabicPeriod"/>
            </a:pPr>
            <a:r>
              <a:rPr lang="en-US" b="1" dirty="0" smtClean="0">
                <a:solidFill>
                  <a:srgbClr val="FFC000"/>
                </a:solidFill>
              </a:rPr>
              <a:t>public void </a:t>
            </a:r>
            <a:r>
              <a:rPr lang="en-US" b="1" dirty="0" err="1" smtClean="0">
                <a:solidFill>
                  <a:srgbClr val="FFC000"/>
                </a:solidFill>
              </a:rPr>
              <a:t>setMaxAge</a:t>
            </a:r>
            <a:r>
              <a:rPr lang="en-US" b="1" dirty="0" smtClean="0">
                <a:solidFill>
                  <a:srgbClr val="FFC000"/>
                </a:solidFill>
              </a:rPr>
              <a:t>(</a:t>
            </a:r>
            <a:r>
              <a:rPr lang="en-US" b="1" dirty="0" err="1" smtClean="0">
                <a:solidFill>
                  <a:srgbClr val="FFC000"/>
                </a:solidFill>
              </a:rPr>
              <a:t>int</a:t>
            </a:r>
            <a:r>
              <a:rPr lang="en-US" b="1" dirty="0" smtClean="0">
                <a:solidFill>
                  <a:srgbClr val="FFC000"/>
                </a:solidFill>
              </a:rPr>
              <a:t>) : </a:t>
            </a:r>
            <a:r>
              <a:rPr lang="en-US" dirty="0" smtClean="0"/>
              <a:t>This method maintains the life time of cookie in a browser . It accepts an integer as argument representing no. of seconds and makes the cookie live </a:t>
            </a:r>
            <a:r>
              <a:rPr lang="en-US" dirty="0" err="1" smtClean="0"/>
              <a:t>upto</a:t>
            </a:r>
            <a:r>
              <a:rPr lang="en-US" dirty="0" smtClean="0"/>
              <a:t> that time period in the browser’s memory.</a:t>
            </a:r>
          </a:p>
          <a:p>
            <a:pPr marL="514350" indent="-514350">
              <a:buFont typeface="+mj-lt"/>
              <a:buAutoNum type="arabicPeriod"/>
            </a:pPr>
            <a:endParaRPr lang="en-US" dirty="0" smtClean="0"/>
          </a:p>
          <a:p>
            <a:pPr marL="514350" indent="-514350">
              <a:buFont typeface="+mj-lt"/>
              <a:buAutoNum type="arabicPeriod"/>
            </a:pPr>
            <a:endParaRPr lang="en-US" b="1" dirty="0" smtClean="0">
              <a:solidFill>
                <a:srgbClr val="FFC000"/>
              </a:solidFill>
            </a:endParaRPr>
          </a:p>
          <a:p>
            <a:pPr marL="514350" indent="-514350">
              <a:buFont typeface="+mj-lt"/>
              <a:buAutoNum type="arabicPeriod"/>
            </a:pPr>
            <a:endParaRPr lang="en-US" b="1" dirty="0" smtClean="0"/>
          </a:p>
          <a:p>
            <a:pPr marL="514350" indent="-514350">
              <a:buNone/>
            </a:pPr>
            <a:endParaRPr lang="en-US" dirty="0" smtClean="0"/>
          </a:p>
          <a:p>
            <a:pPr marL="514350" indent="-514350">
              <a:buNone/>
            </a:pPr>
            <a:endParaRPr lang="en-US" dirty="0"/>
          </a:p>
        </p:txBody>
      </p:sp>
      <p:sp>
        <p:nvSpPr>
          <p:cNvPr id="9" name="Title 1"/>
          <p:cNvSpPr>
            <a:spLocks noGrp="1"/>
          </p:cNvSpPr>
          <p:nvPr>
            <p:ph type="title"/>
          </p:nvPr>
        </p:nvSpPr>
        <p:spPr/>
        <p:txBody>
          <a:bodyPr>
            <a:noAutofit/>
          </a:bodyPr>
          <a:lstStyle/>
          <a:p>
            <a:r>
              <a:rPr lang="en-US" sz="2800" b="1" dirty="0" smtClean="0"/>
              <a:t>METHODS OF </a:t>
            </a:r>
            <a:r>
              <a:rPr lang="en-US" sz="2800" b="1" dirty="0" smtClean="0">
                <a:solidFill>
                  <a:srgbClr val="7030A0"/>
                </a:solidFill>
              </a:rPr>
              <a:t>Cookie </a:t>
            </a:r>
            <a:r>
              <a:rPr lang="en-US" sz="2800" b="1" dirty="0" smtClean="0"/>
              <a:t>CLASS</a:t>
            </a:r>
            <a:endParaRPr lang="en-US" sz="2800" b="1" dirty="0"/>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301752" y="1527048"/>
            <a:ext cx="8503920" cy="5188100"/>
          </a:xfrm>
        </p:spPr>
        <p:txBody>
          <a:bodyPr>
            <a:normAutofit fontScale="92500" lnSpcReduction="10000"/>
          </a:bodyPr>
          <a:lstStyle/>
          <a:p>
            <a:pPr>
              <a:buNone/>
            </a:pPr>
            <a:r>
              <a:rPr lang="en-US" dirty="0" smtClean="0"/>
              <a:t>   There are </a:t>
            </a:r>
            <a:r>
              <a:rPr lang="en-US" b="1" dirty="0" smtClean="0">
                <a:solidFill>
                  <a:srgbClr val="0070C0"/>
                </a:solidFill>
              </a:rPr>
              <a:t>3 possibilities </a:t>
            </a:r>
            <a:r>
              <a:rPr lang="en-US" dirty="0" smtClean="0"/>
              <a:t>when we call this method :</a:t>
            </a:r>
          </a:p>
          <a:p>
            <a:pPr marL="571500" indent="-571500">
              <a:buFont typeface="+mj-lt"/>
              <a:buAutoNum type="romanLcPeriod"/>
            </a:pPr>
            <a:r>
              <a:rPr lang="en-US" b="1" dirty="0" smtClean="0"/>
              <a:t>The time period passed is positive </a:t>
            </a:r>
            <a:r>
              <a:rPr lang="en-US" dirty="0" smtClean="0"/>
              <a:t>.In this case the cookie will live up to the given no. of seconds at the browser.</a:t>
            </a:r>
          </a:p>
          <a:p>
            <a:pPr marL="571500" indent="-571500">
              <a:buFont typeface="+mj-lt"/>
              <a:buAutoNum type="romanLcPeriod"/>
            </a:pPr>
            <a:r>
              <a:rPr lang="en-US" b="1" dirty="0" smtClean="0"/>
              <a:t>The time period pass is negative</a:t>
            </a:r>
            <a:r>
              <a:rPr lang="en-US" dirty="0" smtClean="0"/>
              <a:t> . In this case the  cookie will live only till the browser is closed.</a:t>
            </a:r>
          </a:p>
          <a:p>
            <a:pPr marL="571500" indent="-571500">
              <a:buFont typeface="+mj-lt"/>
              <a:buAutoNum type="romanLcPeriod"/>
            </a:pPr>
            <a:endParaRPr lang="en-US" b="1" dirty="0" smtClean="0"/>
          </a:p>
          <a:p>
            <a:pPr marL="571500" indent="-571500">
              <a:buFont typeface="+mj-lt"/>
              <a:buAutoNum type="romanLcPeriod"/>
            </a:pPr>
            <a:r>
              <a:rPr lang="en-US" b="1" dirty="0" smtClean="0"/>
              <a:t>The argument passed is 0 . </a:t>
            </a:r>
            <a:r>
              <a:rPr lang="en-US" dirty="0" smtClean="0"/>
              <a:t>In this case the cookie will be immediately deleted</a:t>
            </a:r>
          </a:p>
          <a:p>
            <a:pPr marL="571500" indent="-571500">
              <a:buNone/>
            </a:pPr>
            <a:endParaRPr lang="en-US" dirty="0" smtClean="0">
              <a:solidFill>
                <a:srgbClr val="C00000"/>
              </a:solidFill>
            </a:endParaRPr>
          </a:p>
          <a:p>
            <a:pPr marL="571500" indent="-571500">
              <a:buNone/>
            </a:pPr>
            <a:r>
              <a:rPr lang="en-US" dirty="0" smtClean="0">
                <a:solidFill>
                  <a:srgbClr val="C00000"/>
                </a:solidFill>
              </a:rPr>
              <a:t>5. </a:t>
            </a:r>
            <a:r>
              <a:rPr lang="en-US" b="1" dirty="0" smtClean="0">
                <a:solidFill>
                  <a:srgbClr val="0070C0"/>
                </a:solidFill>
              </a:rPr>
              <a:t>public </a:t>
            </a:r>
            <a:r>
              <a:rPr lang="en-US" b="1" dirty="0" err="1" smtClean="0">
                <a:solidFill>
                  <a:srgbClr val="0070C0"/>
                </a:solidFill>
              </a:rPr>
              <a:t>int</a:t>
            </a:r>
            <a:r>
              <a:rPr lang="en-US" b="1" dirty="0" smtClean="0">
                <a:solidFill>
                  <a:srgbClr val="0070C0"/>
                </a:solidFill>
              </a:rPr>
              <a:t> </a:t>
            </a:r>
            <a:r>
              <a:rPr lang="en-US" b="1" dirty="0" err="1" smtClean="0">
                <a:solidFill>
                  <a:srgbClr val="0070C0"/>
                </a:solidFill>
              </a:rPr>
              <a:t>getMaxAge</a:t>
            </a:r>
            <a:r>
              <a:rPr lang="en-US" b="1" dirty="0" smtClean="0">
                <a:solidFill>
                  <a:srgbClr val="0070C0"/>
                </a:solidFill>
              </a:rPr>
              <a:t>( ) </a:t>
            </a:r>
            <a:r>
              <a:rPr lang="en-US" dirty="0" smtClean="0"/>
              <a:t>This method returns the</a:t>
            </a:r>
          </a:p>
          <a:p>
            <a:pPr marL="571500" indent="-571500">
              <a:buNone/>
            </a:pPr>
            <a:r>
              <a:rPr lang="en-US" dirty="0" smtClean="0"/>
              <a:t>    lifetime of Cookie</a:t>
            </a:r>
            <a:endParaRPr lang="en-US" dirty="0"/>
          </a:p>
        </p:txBody>
      </p:sp>
      <p:sp>
        <p:nvSpPr>
          <p:cNvPr id="9" name="Title 1"/>
          <p:cNvSpPr>
            <a:spLocks noGrp="1"/>
          </p:cNvSpPr>
          <p:nvPr>
            <p:ph type="title"/>
          </p:nvPr>
        </p:nvSpPr>
        <p:spPr/>
        <p:txBody>
          <a:bodyPr>
            <a:noAutofit/>
          </a:bodyPr>
          <a:lstStyle/>
          <a:p>
            <a:r>
              <a:rPr lang="en-US" sz="2800" b="1" dirty="0" smtClean="0"/>
              <a:t>METHODS OF </a:t>
            </a:r>
            <a:r>
              <a:rPr lang="en-US" sz="2800" b="1" dirty="0" smtClean="0">
                <a:solidFill>
                  <a:srgbClr val="7030A0"/>
                </a:solidFill>
              </a:rPr>
              <a:t>Cookie </a:t>
            </a:r>
            <a:r>
              <a:rPr lang="en-US" sz="2800" b="1" dirty="0" smtClean="0"/>
              <a:t>CLASS</a:t>
            </a:r>
            <a:endParaRPr lang="en-US" sz="2800" b="1" dirty="0"/>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EXERCISE</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357158" y="1500174"/>
            <a:ext cx="8503920" cy="4572000"/>
          </a:xfrm>
        </p:spPr>
        <p:txBody>
          <a:bodyPr>
            <a:normAutofit/>
          </a:bodyPr>
          <a:lstStyle/>
          <a:p>
            <a:r>
              <a:rPr lang="en-US" dirty="0" smtClean="0"/>
              <a:t>Write a web application containing </a:t>
            </a:r>
            <a:r>
              <a:rPr lang="en-US" b="1" dirty="0" smtClean="0"/>
              <a:t>two </a:t>
            </a:r>
            <a:r>
              <a:rPr lang="en-US" dirty="0" err="1" smtClean="0"/>
              <a:t>jsp</a:t>
            </a:r>
            <a:r>
              <a:rPr lang="en-US" dirty="0" smtClean="0"/>
              <a:t> pages:</a:t>
            </a:r>
          </a:p>
          <a:p>
            <a:pPr marL="514350" indent="-514350">
              <a:buAutoNum type="arabicPeriod"/>
            </a:pPr>
            <a:r>
              <a:rPr lang="en-US" b="1" dirty="0" smtClean="0">
                <a:solidFill>
                  <a:srgbClr val="0070C0"/>
                </a:solidFill>
              </a:rPr>
              <a:t>page1.jsp:</a:t>
            </a:r>
            <a:r>
              <a:rPr lang="en-US" dirty="0" smtClean="0"/>
              <a:t> This page should set a cookie containing the current date and time when the user visited the site.</a:t>
            </a:r>
          </a:p>
          <a:p>
            <a:pPr marL="514350" indent="-514350">
              <a:buAutoNum type="arabicPeriod"/>
            </a:pPr>
            <a:r>
              <a:rPr lang="en-US" b="1" dirty="0" smtClean="0">
                <a:solidFill>
                  <a:srgbClr val="0070C0"/>
                </a:solidFill>
              </a:rPr>
              <a:t>page2.jsp:</a:t>
            </a:r>
            <a:r>
              <a:rPr lang="en-US" dirty="0" smtClean="0"/>
              <a:t> This page should display the date time set by the previous page.</a:t>
            </a:r>
          </a:p>
          <a:p>
            <a:pPr marL="514350" indent="-514350">
              <a:buNone/>
            </a:pPr>
            <a:endParaRPr lang="en-US" dirty="0" smtClean="0"/>
          </a:p>
          <a:p>
            <a:pPr marL="514350" indent="-514350">
              <a:buNone/>
            </a:pPr>
            <a:r>
              <a:rPr lang="en-US" b="1" dirty="0" smtClean="0">
                <a:solidFill>
                  <a:srgbClr val="0070C0"/>
                </a:solidFill>
              </a:rPr>
              <a:t>page1</a:t>
            </a:r>
            <a:r>
              <a:rPr lang="en-US" dirty="0" smtClean="0"/>
              <a:t> should also contain the link to go from </a:t>
            </a:r>
            <a:r>
              <a:rPr lang="en-US" b="1" dirty="0" smtClean="0">
                <a:solidFill>
                  <a:srgbClr val="0070C0"/>
                </a:solidFill>
              </a:rPr>
              <a:t>page1</a:t>
            </a:r>
            <a:r>
              <a:rPr lang="en-US" dirty="0" smtClean="0"/>
              <a:t> </a:t>
            </a:r>
          </a:p>
          <a:p>
            <a:pPr marL="514350" indent="-514350">
              <a:buNone/>
            </a:pPr>
            <a:r>
              <a:rPr lang="en-US" dirty="0" smtClean="0"/>
              <a:t>to </a:t>
            </a:r>
            <a:r>
              <a:rPr lang="en-US" b="1" dirty="0" smtClean="0">
                <a:solidFill>
                  <a:srgbClr val="0070C0"/>
                </a:solidFill>
              </a:rPr>
              <a:t>page2</a:t>
            </a:r>
            <a:endParaRPr lang="en-US" b="1" dirty="0">
              <a:solidFill>
                <a:srgbClr val="0070C0"/>
              </a:solidFill>
            </a:endParaRP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OUTPUT</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8" name="Content Placeholder 7" descr="qrystr1.png"/>
          <p:cNvPicPr>
            <a:picLocks noGrp="1" noChangeAspect="1"/>
          </p:cNvPicPr>
          <p:nvPr>
            <p:ph sz="quarter" idx="1"/>
          </p:nvPr>
        </p:nvPicPr>
        <p:blipFill>
          <a:blip r:embed="rId4"/>
          <a:stretch>
            <a:fillRect/>
          </a:stretch>
        </p:blipFill>
        <p:spPr>
          <a:xfrm>
            <a:off x="142844" y="1285860"/>
            <a:ext cx="8858312" cy="5429288"/>
          </a:xfrm>
        </p:spPr>
      </p:pic>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OUTPUT</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8" name="Content Placeholder 7" descr="qrystr1.png"/>
          <p:cNvPicPr>
            <a:picLocks noGrp="1" noChangeAspect="1"/>
          </p:cNvPicPr>
          <p:nvPr>
            <p:ph sz="quarter" idx="1"/>
          </p:nvPr>
        </p:nvPicPr>
        <p:blipFill>
          <a:blip r:embed="rId4"/>
          <a:stretch>
            <a:fillRect/>
          </a:stretch>
        </p:blipFill>
        <p:spPr>
          <a:xfrm>
            <a:off x="142844" y="1428736"/>
            <a:ext cx="8858312" cy="5429264"/>
          </a:xfrm>
        </p:spPr>
      </p:pic>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SOLUTION (</a:t>
            </a:r>
            <a:r>
              <a:rPr lang="en-US" sz="2800" b="1" dirty="0" smtClean="0">
                <a:solidFill>
                  <a:srgbClr val="7030A0"/>
                </a:solidFill>
              </a:rPr>
              <a:t>page1.jsp</a:t>
            </a:r>
            <a:r>
              <a:rPr lang="en-US" sz="2800" b="1" dirty="0" smtClean="0"/>
              <a:t>)</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301752" y="1527048"/>
            <a:ext cx="8503920" cy="5116662"/>
          </a:xfrm>
        </p:spPr>
        <p:txBody>
          <a:bodyPr>
            <a:normAutofit fontScale="70000" lnSpcReduction="20000"/>
          </a:bodyPr>
          <a:lstStyle/>
          <a:p>
            <a:pPr>
              <a:buNone/>
            </a:pPr>
            <a:r>
              <a:rPr lang="en-US" b="1" dirty="0" smtClean="0"/>
              <a:t>&lt;html&gt;</a:t>
            </a:r>
          </a:p>
          <a:p>
            <a:pPr>
              <a:buNone/>
            </a:pPr>
            <a:r>
              <a:rPr lang="en-US" b="1" dirty="0" smtClean="0">
                <a:solidFill>
                  <a:srgbClr val="C00000"/>
                </a:solidFill>
              </a:rPr>
              <a:t>&lt;%@ page import="</a:t>
            </a:r>
            <a:r>
              <a:rPr lang="en-US" b="1" dirty="0" err="1" smtClean="0">
                <a:solidFill>
                  <a:srgbClr val="C00000"/>
                </a:solidFill>
              </a:rPr>
              <a:t>java.util</a:t>
            </a:r>
            <a:r>
              <a:rPr lang="en-US" b="1" dirty="0" smtClean="0">
                <a:solidFill>
                  <a:srgbClr val="C00000"/>
                </a:solidFill>
              </a:rPr>
              <a:t>.*" %&gt;</a:t>
            </a:r>
          </a:p>
          <a:p>
            <a:pPr>
              <a:buNone/>
            </a:pPr>
            <a:r>
              <a:rPr lang="en-US" b="1" dirty="0" smtClean="0"/>
              <a:t>&lt;html&gt;</a:t>
            </a:r>
          </a:p>
          <a:p>
            <a:pPr>
              <a:buNone/>
            </a:pPr>
            <a:r>
              <a:rPr lang="en-US" b="1" dirty="0" smtClean="0"/>
              <a:t>&lt;head&gt;</a:t>
            </a:r>
          </a:p>
          <a:p>
            <a:pPr>
              <a:buNone/>
            </a:pPr>
            <a:r>
              <a:rPr lang="en-US" b="1" dirty="0" smtClean="0"/>
              <a:t>&lt;title&gt;Cookie Setting Page&lt;/title&gt;</a:t>
            </a:r>
          </a:p>
          <a:p>
            <a:pPr>
              <a:buNone/>
            </a:pPr>
            <a:r>
              <a:rPr lang="en-US" b="1" dirty="0" smtClean="0"/>
              <a:t>&lt;/head&gt;</a:t>
            </a:r>
          </a:p>
          <a:p>
            <a:pPr>
              <a:buNone/>
            </a:pPr>
            <a:r>
              <a:rPr lang="en-US" b="1" dirty="0" smtClean="0"/>
              <a:t>&lt;body&gt;</a:t>
            </a:r>
          </a:p>
          <a:p>
            <a:pPr>
              <a:buNone/>
            </a:pPr>
            <a:r>
              <a:rPr lang="en-US" b="1" dirty="0" smtClean="0">
                <a:solidFill>
                  <a:srgbClr val="C00000"/>
                </a:solidFill>
              </a:rPr>
              <a:t>&lt;%</a:t>
            </a:r>
          </a:p>
          <a:p>
            <a:pPr>
              <a:buNone/>
            </a:pPr>
            <a:r>
              <a:rPr lang="en-US" b="1" dirty="0" smtClean="0">
                <a:solidFill>
                  <a:srgbClr val="C00000"/>
                </a:solidFill>
              </a:rPr>
              <a:t>	Date today=new Date();</a:t>
            </a:r>
          </a:p>
          <a:p>
            <a:pPr>
              <a:buNone/>
            </a:pPr>
            <a:r>
              <a:rPr lang="en-US" b="1" dirty="0" smtClean="0">
                <a:solidFill>
                  <a:srgbClr val="C00000"/>
                </a:solidFill>
              </a:rPr>
              <a:t>	Cookie ck=new Cookie("</a:t>
            </a:r>
            <a:r>
              <a:rPr lang="en-US" b="1" dirty="0" err="1" smtClean="0">
                <a:solidFill>
                  <a:srgbClr val="C00000"/>
                </a:solidFill>
              </a:rPr>
              <a:t>lastvisit",today.toString</a:t>
            </a:r>
            <a:r>
              <a:rPr lang="en-US" b="1" dirty="0" smtClean="0">
                <a:solidFill>
                  <a:srgbClr val="C00000"/>
                </a:solidFill>
              </a:rPr>
              <a:t>());</a:t>
            </a:r>
          </a:p>
          <a:p>
            <a:pPr>
              <a:buNone/>
            </a:pPr>
            <a:r>
              <a:rPr lang="en-US" b="1" dirty="0" smtClean="0">
                <a:solidFill>
                  <a:srgbClr val="C00000"/>
                </a:solidFill>
              </a:rPr>
              <a:t>	</a:t>
            </a:r>
            <a:r>
              <a:rPr lang="en-US" b="1" dirty="0" err="1" smtClean="0">
                <a:solidFill>
                  <a:srgbClr val="C00000"/>
                </a:solidFill>
              </a:rPr>
              <a:t>ck.setMaxAge</a:t>
            </a:r>
            <a:r>
              <a:rPr lang="en-US" b="1" dirty="0" smtClean="0">
                <a:solidFill>
                  <a:srgbClr val="C00000"/>
                </a:solidFill>
              </a:rPr>
              <a:t>(60*60);</a:t>
            </a:r>
          </a:p>
          <a:p>
            <a:pPr>
              <a:buNone/>
            </a:pPr>
            <a:r>
              <a:rPr lang="en-US" b="1" dirty="0" smtClean="0">
                <a:solidFill>
                  <a:srgbClr val="C00000"/>
                </a:solidFill>
              </a:rPr>
              <a:t>	</a:t>
            </a:r>
            <a:r>
              <a:rPr lang="en-US" b="1" dirty="0" err="1" smtClean="0">
                <a:solidFill>
                  <a:srgbClr val="C00000"/>
                </a:solidFill>
              </a:rPr>
              <a:t>response.addCookie</a:t>
            </a:r>
            <a:r>
              <a:rPr lang="en-US" b="1" dirty="0" smtClean="0">
                <a:solidFill>
                  <a:srgbClr val="C00000"/>
                </a:solidFill>
              </a:rPr>
              <a:t>(ck);</a:t>
            </a:r>
          </a:p>
          <a:p>
            <a:pPr>
              <a:buNone/>
            </a:pPr>
            <a:r>
              <a:rPr lang="en-US" b="1" dirty="0" smtClean="0">
                <a:solidFill>
                  <a:srgbClr val="C00000"/>
                </a:solidFill>
              </a:rPr>
              <a:t>	</a:t>
            </a:r>
            <a:r>
              <a:rPr lang="en-US" b="1" dirty="0" err="1" smtClean="0">
                <a:solidFill>
                  <a:srgbClr val="C00000"/>
                </a:solidFill>
              </a:rPr>
              <a:t>out.println</a:t>
            </a:r>
            <a:r>
              <a:rPr lang="en-US" b="1" dirty="0" smtClean="0">
                <a:solidFill>
                  <a:srgbClr val="C00000"/>
                </a:solidFill>
              </a:rPr>
              <a:t>("Cookie sent to the browser");</a:t>
            </a:r>
          </a:p>
          <a:p>
            <a:pPr>
              <a:buNone/>
            </a:pPr>
            <a:r>
              <a:rPr lang="en-US" b="1" dirty="0" smtClean="0">
                <a:solidFill>
                  <a:srgbClr val="C00000"/>
                </a:solidFill>
              </a:rPr>
              <a:t>%&gt;</a:t>
            </a:r>
          </a:p>
          <a:p>
            <a:pPr>
              <a:buNone/>
            </a:pPr>
            <a:r>
              <a:rPr lang="en-US" b="1" dirty="0" smtClean="0"/>
              <a:t>&lt;</a:t>
            </a:r>
            <a:r>
              <a:rPr lang="en-US" b="1" dirty="0" err="1" smtClean="0"/>
              <a:t>br</a:t>
            </a:r>
            <a:r>
              <a:rPr lang="en-US" b="1" dirty="0" smtClean="0"/>
              <a:t>&gt;</a:t>
            </a:r>
            <a:r>
              <a:rPr lang="en-US" b="1" dirty="0" smtClean="0">
                <a:solidFill>
                  <a:srgbClr val="0070C0"/>
                </a:solidFill>
              </a:rPr>
              <a:t>&lt;a </a:t>
            </a:r>
            <a:r>
              <a:rPr lang="en-US" b="1" dirty="0" err="1" smtClean="0">
                <a:solidFill>
                  <a:srgbClr val="0070C0"/>
                </a:solidFill>
              </a:rPr>
              <a:t>href</a:t>
            </a:r>
            <a:r>
              <a:rPr lang="en-US" b="1" dirty="0" smtClean="0">
                <a:solidFill>
                  <a:srgbClr val="0070C0"/>
                </a:solidFill>
              </a:rPr>
              <a:t>="page2.jsp" &gt;Click here to go to Page 2&lt;/a&gt;</a:t>
            </a:r>
          </a:p>
          <a:p>
            <a:pPr>
              <a:buNone/>
            </a:pPr>
            <a:r>
              <a:rPr lang="en-US" b="1" dirty="0" smtClean="0"/>
              <a:t>&lt;/body&gt;</a:t>
            </a:r>
          </a:p>
          <a:p>
            <a:pPr>
              <a:buNone/>
            </a:pPr>
            <a:r>
              <a:rPr lang="en-US" b="1" dirty="0" smtClean="0"/>
              <a:t>&lt;/html&gt;</a:t>
            </a:r>
            <a:endParaRPr lang="en-US" b="1" dirty="0"/>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SOLUTION (</a:t>
            </a:r>
            <a:r>
              <a:rPr lang="en-US" sz="2800" b="1" dirty="0" smtClean="0">
                <a:solidFill>
                  <a:srgbClr val="7030A0"/>
                </a:solidFill>
              </a:rPr>
              <a:t>page2.jsp</a:t>
            </a:r>
            <a:r>
              <a:rPr lang="en-US" sz="2800" b="1" dirty="0" smtClean="0"/>
              <a:t>)</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301752" y="1527048"/>
            <a:ext cx="8627966" cy="5116662"/>
          </a:xfrm>
        </p:spPr>
        <p:txBody>
          <a:bodyPr>
            <a:normAutofit fontScale="47500" lnSpcReduction="20000"/>
          </a:bodyPr>
          <a:lstStyle/>
          <a:p>
            <a:pPr>
              <a:buNone/>
            </a:pPr>
            <a:r>
              <a:rPr lang="en-IN" b="1" dirty="0" smtClean="0"/>
              <a:t>&lt;html&gt;</a:t>
            </a:r>
          </a:p>
          <a:p>
            <a:pPr>
              <a:buNone/>
            </a:pPr>
            <a:r>
              <a:rPr lang="en-IN" b="1" dirty="0" smtClean="0"/>
              <a:t>&lt;head&gt;</a:t>
            </a:r>
          </a:p>
          <a:p>
            <a:pPr>
              <a:buNone/>
            </a:pPr>
            <a:r>
              <a:rPr lang="en-IN" b="1" dirty="0" smtClean="0"/>
              <a:t>&lt;title&gt;Reading Cookies&lt;/title&gt;</a:t>
            </a:r>
          </a:p>
          <a:p>
            <a:pPr>
              <a:buNone/>
            </a:pPr>
            <a:r>
              <a:rPr lang="en-IN" b="1" dirty="0" smtClean="0"/>
              <a:t>&lt;/head&gt;</a:t>
            </a:r>
          </a:p>
          <a:p>
            <a:pPr>
              <a:buNone/>
            </a:pPr>
            <a:r>
              <a:rPr lang="en-IN" b="1" dirty="0" smtClean="0"/>
              <a:t>&lt;body&gt;</a:t>
            </a:r>
          </a:p>
          <a:p>
            <a:pPr>
              <a:buNone/>
            </a:pPr>
            <a:r>
              <a:rPr lang="en-IN" b="1" dirty="0" smtClean="0">
                <a:solidFill>
                  <a:srgbClr val="C00000"/>
                </a:solidFill>
              </a:rPr>
              <a:t>&lt;%</a:t>
            </a:r>
          </a:p>
          <a:p>
            <a:pPr>
              <a:buNone/>
            </a:pPr>
            <a:r>
              <a:rPr lang="en-IN" b="1" dirty="0" smtClean="0">
                <a:solidFill>
                  <a:srgbClr val="C00000"/>
                </a:solidFill>
              </a:rPr>
              <a:t>Cookie []  all=</a:t>
            </a:r>
            <a:r>
              <a:rPr lang="en-IN" b="1" dirty="0" err="1" smtClean="0">
                <a:solidFill>
                  <a:srgbClr val="C00000"/>
                </a:solidFill>
              </a:rPr>
              <a:t>request.getCookies</a:t>
            </a:r>
            <a:r>
              <a:rPr lang="en-IN" b="1" dirty="0" smtClean="0">
                <a:solidFill>
                  <a:srgbClr val="C00000"/>
                </a:solidFill>
              </a:rPr>
              <a:t>();</a:t>
            </a:r>
          </a:p>
          <a:p>
            <a:pPr>
              <a:buNone/>
            </a:pPr>
            <a:r>
              <a:rPr lang="en-IN" b="1" dirty="0" smtClean="0">
                <a:solidFill>
                  <a:srgbClr val="C00000"/>
                </a:solidFill>
              </a:rPr>
              <a:t>if(all!=null)</a:t>
            </a:r>
          </a:p>
          <a:p>
            <a:pPr>
              <a:buNone/>
            </a:pPr>
            <a:r>
              <a:rPr lang="en-IN" b="1" dirty="0" smtClean="0">
                <a:solidFill>
                  <a:srgbClr val="C00000"/>
                </a:solidFill>
              </a:rPr>
              <a:t>{</a:t>
            </a:r>
          </a:p>
          <a:p>
            <a:pPr>
              <a:buNone/>
            </a:pPr>
            <a:r>
              <a:rPr lang="en-IN" b="1" dirty="0" smtClean="0">
                <a:solidFill>
                  <a:srgbClr val="C00000"/>
                </a:solidFill>
              </a:rPr>
              <a:t>for(Cookie c:all)</a:t>
            </a:r>
          </a:p>
          <a:p>
            <a:pPr>
              <a:buNone/>
            </a:pPr>
            <a:r>
              <a:rPr lang="en-IN" b="1" dirty="0" smtClean="0">
                <a:solidFill>
                  <a:srgbClr val="C00000"/>
                </a:solidFill>
              </a:rPr>
              <a:t>{</a:t>
            </a:r>
          </a:p>
          <a:p>
            <a:pPr>
              <a:buNone/>
            </a:pPr>
            <a:r>
              <a:rPr lang="en-IN" b="1" dirty="0" smtClean="0">
                <a:solidFill>
                  <a:srgbClr val="C00000"/>
                </a:solidFill>
              </a:rPr>
              <a:t>if(</a:t>
            </a:r>
            <a:r>
              <a:rPr lang="en-IN" b="1" dirty="0" err="1" smtClean="0">
                <a:solidFill>
                  <a:srgbClr val="C00000"/>
                </a:solidFill>
              </a:rPr>
              <a:t>c.getName</a:t>
            </a:r>
            <a:r>
              <a:rPr lang="en-IN" b="1" dirty="0" smtClean="0">
                <a:solidFill>
                  <a:srgbClr val="C00000"/>
                </a:solidFill>
              </a:rPr>
              <a:t>( ).equals("</a:t>
            </a:r>
            <a:r>
              <a:rPr lang="en-IN" b="1" dirty="0" err="1" smtClean="0">
                <a:solidFill>
                  <a:srgbClr val="C00000"/>
                </a:solidFill>
              </a:rPr>
              <a:t>lastvisit</a:t>
            </a:r>
            <a:r>
              <a:rPr lang="en-IN" b="1" dirty="0" smtClean="0">
                <a:solidFill>
                  <a:srgbClr val="C00000"/>
                </a:solidFill>
              </a:rPr>
              <a:t>"))</a:t>
            </a:r>
          </a:p>
          <a:p>
            <a:pPr>
              <a:buNone/>
            </a:pPr>
            <a:r>
              <a:rPr lang="en-IN" b="1" dirty="0" smtClean="0">
                <a:solidFill>
                  <a:srgbClr val="C00000"/>
                </a:solidFill>
              </a:rPr>
              <a:t>{</a:t>
            </a:r>
          </a:p>
          <a:p>
            <a:pPr>
              <a:buNone/>
            </a:pPr>
            <a:r>
              <a:rPr lang="en-IN" b="1" dirty="0" err="1" smtClean="0">
                <a:solidFill>
                  <a:srgbClr val="C00000"/>
                </a:solidFill>
              </a:rPr>
              <a:t>out.println</a:t>
            </a:r>
            <a:r>
              <a:rPr lang="en-IN" b="1" dirty="0" smtClean="0">
                <a:solidFill>
                  <a:srgbClr val="C00000"/>
                </a:solidFill>
              </a:rPr>
              <a:t>("&lt;b&gt;You last visited us&lt;/b&gt; "+</a:t>
            </a:r>
            <a:r>
              <a:rPr lang="en-IN" b="1" dirty="0" err="1" smtClean="0">
                <a:solidFill>
                  <a:srgbClr val="C00000"/>
                </a:solidFill>
              </a:rPr>
              <a:t>c.getValue</a:t>
            </a:r>
            <a:r>
              <a:rPr lang="en-IN" b="1" dirty="0" smtClean="0">
                <a:solidFill>
                  <a:srgbClr val="C00000"/>
                </a:solidFill>
              </a:rPr>
              <a:t>());</a:t>
            </a:r>
          </a:p>
          <a:p>
            <a:pPr>
              <a:buNone/>
            </a:pPr>
            <a:r>
              <a:rPr lang="en-IN" b="1" dirty="0" smtClean="0">
                <a:solidFill>
                  <a:srgbClr val="C00000"/>
                </a:solidFill>
              </a:rPr>
              <a:t>break;</a:t>
            </a:r>
          </a:p>
          <a:p>
            <a:pPr>
              <a:buNone/>
            </a:pPr>
            <a:r>
              <a:rPr lang="en-IN" b="1" dirty="0" smtClean="0">
                <a:solidFill>
                  <a:srgbClr val="C00000"/>
                </a:solidFill>
              </a:rPr>
              <a:t>}</a:t>
            </a:r>
          </a:p>
          <a:p>
            <a:pPr>
              <a:buNone/>
            </a:pPr>
            <a:r>
              <a:rPr lang="en-IN" b="1" dirty="0" smtClean="0">
                <a:solidFill>
                  <a:srgbClr val="C00000"/>
                </a:solidFill>
              </a:rPr>
              <a:t>}</a:t>
            </a:r>
          </a:p>
          <a:p>
            <a:pPr>
              <a:buNone/>
            </a:pPr>
            <a:r>
              <a:rPr lang="en-IN" b="1" dirty="0" smtClean="0">
                <a:solidFill>
                  <a:srgbClr val="C00000"/>
                </a:solidFill>
              </a:rPr>
              <a:t>}</a:t>
            </a:r>
          </a:p>
          <a:p>
            <a:pPr>
              <a:buNone/>
            </a:pPr>
            <a:r>
              <a:rPr lang="en-US" b="1" dirty="0" smtClean="0">
                <a:solidFill>
                  <a:srgbClr val="C00000"/>
                </a:solidFill>
              </a:rPr>
              <a:t>else</a:t>
            </a:r>
          </a:p>
          <a:p>
            <a:pPr>
              <a:buNone/>
            </a:pPr>
            <a:r>
              <a:rPr lang="en-US" b="1" dirty="0" smtClean="0">
                <a:solidFill>
                  <a:srgbClr val="C00000"/>
                </a:solidFill>
              </a:rPr>
              <a:t>{</a:t>
            </a:r>
          </a:p>
          <a:p>
            <a:pPr>
              <a:buNone/>
            </a:pPr>
            <a:r>
              <a:rPr lang="en-US" b="1" dirty="0" err="1" smtClean="0">
                <a:solidFill>
                  <a:srgbClr val="C00000"/>
                </a:solidFill>
              </a:rPr>
              <a:t>out.println</a:t>
            </a:r>
            <a:r>
              <a:rPr lang="en-US" b="1" dirty="0" smtClean="0">
                <a:solidFill>
                  <a:srgbClr val="C00000"/>
                </a:solidFill>
              </a:rPr>
              <a:t>("&lt;b&gt;No Cookies present&lt;/b&gt;");</a:t>
            </a:r>
          </a:p>
          <a:p>
            <a:pPr>
              <a:buNone/>
            </a:pPr>
            <a:r>
              <a:rPr lang="en-US" b="1" dirty="0" smtClean="0">
                <a:solidFill>
                  <a:srgbClr val="C00000"/>
                </a:solidFill>
              </a:rPr>
              <a:t>}</a:t>
            </a:r>
          </a:p>
          <a:p>
            <a:pPr>
              <a:buNone/>
            </a:pPr>
            <a:r>
              <a:rPr lang="en-US" b="1" dirty="0" smtClean="0">
                <a:solidFill>
                  <a:srgbClr val="C00000"/>
                </a:solidFill>
              </a:rPr>
              <a:t>%&gt;</a:t>
            </a:r>
          </a:p>
          <a:p>
            <a:pPr>
              <a:buNone/>
            </a:pPr>
            <a:r>
              <a:rPr lang="en-US" b="1" dirty="0" smtClean="0"/>
              <a:t>&lt;/body&gt;</a:t>
            </a:r>
          </a:p>
          <a:p>
            <a:pPr>
              <a:buNone/>
            </a:pPr>
            <a:r>
              <a:rPr lang="en-US" b="1" dirty="0" smtClean="0"/>
              <a:t>&lt;/html&gt;</a:t>
            </a:r>
            <a:endParaRPr lang="en-US" b="1" dirty="0"/>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EXERCISE</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357158" y="1500174"/>
            <a:ext cx="8503920" cy="4572000"/>
          </a:xfrm>
        </p:spPr>
        <p:txBody>
          <a:bodyPr>
            <a:normAutofit/>
          </a:bodyPr>
          <a:lstStyle/>
          <a:p>
            <a:r>
              <a:rPr lang="en-US" dirty="0" smtClean="0"/>
              <a:t>Write a web application containing </a:t>
            </a:r>
            <a:r>
              <a:rPr lang="en-US" b="1" dirty="0" smtClean="0"/>
              <a:t>a single </a:t>
            </a:r>
            <a:r>
              <a:rPr lang="en-US" b="1" dirty="0" err="1" smtClean="0"/>
              <a:t>jsp</a:t>
            </a:r>
            <a:r>
              <a:rPr lang="en-US" b="1" dirty="0" smtClean="0"/>
              <a:t> page. </a:t>
            </a:r>
            <a:r>
              <a:rPr lang="en-US" dirty="0" smtClean="0"/>
              <a:t>When the page is opened for the first time the page should display the message </a:t>
            </a:r>
          </a:p>
          <a:p>
            <a:pPr>
              <a:buNone/>
            </a:pPr>
            <a:r>
              <a:rPr lang="en-US" dirty="0" smtClean="0"/>
              <a:t> “</a:t>
            </a:r>
            <a:r>
              <a:rPr lang="en-US" b="1" smtClean="0"/>
              <a:t>Hello User</a:t>
            </a:r>
            <a:r>
              <a:rPr lang="en-US" smtClean="0"/>
              <a:t>” </a:t>
            </a:r>
            <a:r>
              <a:rPr lang="en-US" dirty="0" smtClean="0"/>
              <a:t>and should also record the visit time. Now whenever the page is opened next time it should display “</a:t>
            </a:r>
            <a:r>
              <a:rPr lang="en-US" b="1" dirty="0" smtClean="0"/>
              <a:t>Hello User, Welcome Back</a:t>
            </a:r>
            <a:r>
              <a:rPr lang="en-US" dirty="0" smtClean="0"/>
              <a:t>” and should display the previous visit’s time</a:t>
            </a:r>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OUTPUT</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8" name="Content Placeholder 7" descr="qrystr1.png"/>
          <p:cNvPicPr>
            <a:picLocks noGrp="1" noChangeAspect="1"/>
          </p:cNvPicPr>
          <p:nvPr>
            <p:ph sz="quarter" idx="1"/>
          </p:nvPr>
        </p:nvPicPr>
        <p:blipFill>
          <a:blip r:embed="rId4"/>
          <a:stretch>
            <a:fillRect/>
          </a:stretch>
        </p:blipFill>
        <p:spPr>
          <a:xfrm>
            <a:off x="142844" y="1285860"/>
            <a:ext cx="8858312" cy="5572139"/>
          </a:xfrm>
        </p:spPr>
      </p:pic>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OUTPUT</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8" name="Content Placeholder 7" descr="qrystr1.png"/>
          <p:cNvPicPr>
            <a:picLocks noGrp="1" noChangeAspect="1"/>
          </p:cNvPicPr>
          <p:nvPr>
            <p:ph sz="quarter" idx="1"/>
          </p:nvPr>
        </p:nvPicPr>
        <p:blipFill>
          <a:blip r:embed="rId4"/>
          <a:stretch>
            <a:fillRect/>
          </a:stretch>
        </p:blipFill>
        <p:spPr>
          <a:xfrm>
            <a:off x="142844" y="1357298"/>
            <a:ext cx="8858312" cy="5500702"/>
          </a:xfrm>
        </p:spPr>
      </p:pic>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7166"/>
            <a:ext cx="8534400" cy="758952"/>
          </a:xfrm>
        </p:spPr>
        <p:txBody>
          <a:bodyPr>
            <a:noAutofit/>
          </a:bodyPr>
          <a:lstStyle/>
          <a:p>
            <a:r>
              <a:rPr lang="en-US" sz="2800" b="1" dirty="0" smtClean="0"/>
              <a:t>INTRODUCTION TO </a:t>
            </a:r>
            <a:br>
              <a:rPr lang="en-US" sz="2800" b="1" dirty="0" smtClean="0"/>
            </a:br>
            <a:r>
              <a:rPr lang="en-US" sz="2800" b="1" dirty="0" smtClean="0"/>
              <a:t>QUERY STRING</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r>
              <a:rPr lang="en-US" b="1" dirty="0" smtClean="0">
                <a:solidFill>
                  <a:srgbClr val="7030A0"/>
                </a:solidFill>
              </a:rPr>
              <a:t>Query strings </a:t>
            </a:r>
            <a:r>
              <a:rPr lang="en-US" dirty="0" smtClean="0"/>
              <a:t>are another popular mechanism of </a:t>
            </a:r>
            <a:r>
              <a:rPr lang="en-US" i="1" dirty="0" smtClean="0">
                <a:solidFill>
                  <a:srgbClr val="C00000"/>
                </a:solidFill>
              </a:rPr>
              <a:t>transmitting the data from one page to the other</a:t>
            </a:r>
            <a:r>
              <a:rPr lang="en-US" dirty="0" smtClean="0"/>
              <a:t>.</a:t>
            </a:r>
          </a:p>
          <a:p>
            <a:endParaRPr lang="en-US" dirty="0" smtClean="0"/>
          </a:p>
          <a:p>
            <a:endParaRPr lang="en-US" dirty="0" smtClean="0"/>
          </a:p>
          <a:p>
            <a:endParaRPr lang="en-US" dirty="0" smtClean="0"/>
          </a:p>
          <a:p>
            <a:r>
              <a:rPr lang="en-US" dirty="0" smtClean="0"/>
              <a:t>Whenever we use the </a:t>
            </a:r>
            <a:r>
              <a:rPr lang="en-US" b="1" dirty="0" smtClean="0">
                <a:solidFill>
                  <a:srgbClr val="0070C0"/>
                </a:solidFill>
              </a:rPr>
              <a:t>anchor tag &lt;a&gt; </a:t>
            </a:r>
            <a:r>
              <a:rPr lang="en-US" dirty="0" smtClean="0"/>
              <a:t>in our page , it generates a </a:t>
            </a:r>
            <a:r>
              <a:rPr lang="en-US" i="1" dirty="0" smtClean="0">
                <a:solidFill>
                  <a:srgbClr val="C00000"/>
                </a:solidFill>
              </a:rPr>
              <a:t>clickable </a:t>
            </a:r>
            <a:r>
              <a:rPr lang="en-US" dirty="0" smtClean="0"/>
              <a:t>link  .</a:t>
            </a:r>
          </a:p>
          <a:p>
            <a:pPr>
              <a:buNone/>
            </a:pPr>
            <a:endParaRPr lang="en-US" dirty="0" smtClean="0"/>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a:t>
            </a:r>
            <a:endParaRPr lang="en-IN" b="1" dirty="0"/>
          </a:p>
        </p:txBody>
      </p:sp>
      <p:pic>
        <p:nvPicPr>
          <p:cNvPr id="4" name="Content Placeholder 3" descr="Thanks.png"/>
          <p:cNvPicPr>
            <a:picLocks noGrp="1" noChangeAspect="1"/>
          </p:cNvPicPr>
          <p:nvPr>
            <p:ph sz="quarter" idx="1"/>
          </p:nvPr>
        </p:nvPicPr>
        <p:blipFill>
          <a:blip r:embed="rId2" cstate="print"/>
          <a:stretch>
            <a:fillRect/>
          </a:stretch>
        </p:blipFill>
        <p:spPr>
          <a:xfrm>
            <a:off x="142844" y="1285860"/>
            <a:ext cx="8858312" cy="1928826"/>
          </a:xfrm>
          <a:solidFill>
            <a:schemeClr val="bg2"/>
          </a:solidFill>
        </p:spPr>
      </p:pic>
      <p:sp>
        <p:nvSpPr>
          <p:cNvPr id="5" name="TextBox 4"/>
          <p:cNvSpPr txBox="1"/>
          <p:nvPr/>
        </p:nvSpPr>
        <p:spPr>
          <a:xfrm>
            <a:off x="142844" y="2733794"/>
            <a:ext cx="8858312" cy="3046988"/>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Next Lecture:</a:t>
            </a:r>
          </a:p>
          <a:p>
            <a:pPr marL="457200" indent="-457200">
              <a:buAutoNum type="arabicPeriod"/>
            </a:pPr>
            <a:r>
              <a:rPr lang="en-US" sz="2400" b="1" dirty="0" smtClean="0">
                <a:solidFill>
                  <a:srgbClr val="0070C0"/>
                </a:solidFill>
              </a:rPr>
              <a:t>Session Tracking Using Session API</a:t>
            </a:r>
          </a:p>
          <a:p>
            <a:pPr marL="457200" indent="-457200">
              <a:buAutoNum type="arabicPeriod"/>
            </a:pPr>
            <a:r>
              <a:rPr lang="en-US" sz="2400" b="1" dirty="0" smtClean="0">
                <a:solidFill>
                  <a:srgbClr val="0070C0"/>
                </a:solidFill>
              </a:rPr>
              <a:t>The </a:t>
            </a:r>
            <a:r>
              <a:rPr lang="en-US" sz="2400" b="1" dirty="0" err="1" smtClean="0">
                <a:solidFill>
                  <a:srgbClr val="0070C0"/>
                </a:solidFill>
              </a:rPr>
              <a:t>HttpSession</a:t>
            </a:r>
            <a:r>
              <a:rPr lang="en-US" sz="2400" b="1" dirty="0" smtClean="0">
                <a:solidFill>
                  <a:srgbClr val="0070C0"/>
                </a:solidFill>
              </a:rPr>
              <a:t> Interface</a:t>
            </a:r>
          </a:p>
          <a:p>
            <a:pPr marL="457200" indent="-457200">
              <a:buFontTx/>
              <a:buAutoNum type="arabicPeriod"/>
            </a:pPr>
            <a:r>
              <a:rPr lang="en-US" sz="2400" b="1" dirty="0" smtClean="0">
                <a:solidFill>
                  <a:srgbClr val="0070C0"/>
                </a:solidFill>
              </a:rPr>
              <a:t>Working of </a:t>
            </a:r>
            <a:r>
              <a:rPr lang="en-US" sz="2400" b="1" dirty="0" err="1" smtClean="0">
                <a:solidFill>
                  <a:srgbClr val="0070C0"/>
                </a:solidFill>
              </a:rPr>
              <a:t>HttpSession</a:t>
            </a:r>
            <a:r>
              <a:rPr lang="en-US" sz="2400" b="1" dirty="0" smtClean="0">
                <a:solidFill>
                  <a:srgbClr val="0070C0"/>
                </a:solidFill>
              </a:rPr>
              <a:t> </a:t>
            </a:r>
          </a:p>
          <a:p>
            <a:pPr marL="457200" indent="-457200">
              <a:buAutoNum type="arabicPeriod"/>
            </a:pPr>
            <a:r>
              <a:rPr lang="en-US" sz="2400" b="1" dirty="0" smtClean="0">
                <a:solidFill>
                  <a:srgbClr val="0070C0"/>
                </a:solidFill>
              </a:rPr>
              <a:t>Methods Of  </a:t>
            </a:r>
            <a:r>
              <a:rPr lang="en-US" sz="2400" b="1" dirty="0" err="1" smtClean="0">
                <a:solidFill>
                  <a:srgbClr val="0070C0"/>
                </a:solidFill>
              </a:rPr>
              <a:t>HttpSession</a:t>
            </a:r>
            <a:endParaRPr lang="en-US" sz="2400" b="1" dirty="0" smtClean="0">
              <a:solidFill>
                <a:srgbClr val="0070C0"/>
              </a:solidFill>
            </a:endParaRPr>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linds(horizontal)">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85000" lnSpcReduction="10000"/>
          </a:bodyPr>
          <a:lstStyle/>
          <a:p>
            <a:pPr>
              <a:buNone/>
            </a:pPr>
            <a:r>
              <a:rPr lang="en-US" dirty="0" smtClean="0"/>
              <a:t>  </a:t>
            </a:r>
            <a:r>
              <a:rPr lang="en-US" b="1" dirty="0" smtClean="0"/>
              <a:t>For ex: </a:t>
            </a:r>
            <a:r>
              <a:rPr lang="en-US" dirty="0" smtClean="0"/>
              <a:t>Consider the following anchor tag.</a:t>
            </a:r>
          </a:p>
          <a:p>
            <a:pPr>
              <a:buNone/>
            </a:pPr>
            <a:endParaRPr lang="en-US" dirty="0" smtClean="0"/>
          </a:p>
          <a:p>
            <a:pPr>
              <a:buNone/>
            </a:pPr>
            <a:r>
              <a:rPr lang="en-US" b="1" i="1" dirty="0" smtClean="0">
                <a:solidFill>
                  <a:srgbClr val="FF0000"/>
                </a:solidFill>
              </a:rPr>
              <a:t>         &lt;a </a:t>
            </a:r>
            <a:r>
              <a:rPr lang="en-US" b="1" i="1" dirty="0" err="1" smtClean="0">
                <a:solidFill>
                  <a:srgbClr val="FF0000"/>
                </a:solidFill>
              </a:rPr>
              <a:t>href</a:t>
            </a:r>
            <a:r>
              <a:rPr lang="en-US" b="1" i="1" dirty="0" smtClean="0">
                <a:solidFill>
                  <a:srgbClr val="FF0000"/>
                </a:solidFill>
              </a:rPr>
              <a:t>=“home.jsp”&gt;Home Page&lt;/a&gt;</a:t>
            </a:r>
          </a:p>
          <a:p>
            <a:endParaRPr lang="en-US" b="1" i="1" dirty="0" smtClean="0">
              <a:solidFill>
                <a:srgbClr val="FF0000"/>
              </a:solidFill>
            </a:endParaRPr>
          </a:p>
          <a:p>
            <a:r>
              <a:rPr lang="en-US" dirty="0" smtClean="0"/>
              <a:t>Whenever the above tag will run it will generate a link  and when the user clicks this link he would be redirected to </a:t>
            </a:r>
            <a:r>
              <a:rPr lang="en-US" b="1" dirty="0" smtClean="0">
                <a:solidFill>
                  <a:srgbClr val="00B050"/>
                </a:solidFill>
              </a:rPr>
              <a:t>home.jsp</a:t>
            </a:r>
            <a:r>
              <a:rPr lang="en-US" dirty="0" smtClean="0"/>
              <a:t> page .</a:t>
            </a:r>
          </a:p>
          <a:p>
            <a:endParaRPr lang="en-US" dirty="0" smtClean="0"/>
          </a:p>
          <a:p>
            <a:endParaRPr lang="en-US" dirty="0" smtClean="0"/>
          </a:p>
          <a:p>
            <a:r>
              <a:rPr lang="en-US" dirty="0" smtClean="0"/>
              <a:t>Now during this redirection i.e. while transferring the control to </a:t>
            </a:r>
            <a:r>
              <a:rPr lang="en-US" b="1" dirty="0" smtClean="0">
                <a:solidFill>
                  <a:srgbClr val="00B050"/>
                </a:solidFill>
              </a:rPr>
              <a:t>home.jsp</a:t>
            </a:r>
            <a:r>
              <a:rPr lang="en-US" dirty="0" smtClean="0"/>
              <a:t> if we want to pass some extra </a:t>
            </a:r>
            <a:r>
              <a:rPr lang="en-US" dirty="0" err="1" smtClean="0"/>
              <a:t>information,we</a:t>
            </a:r>
            <a:r>
              <a:rPr lang="en-US" dirty="0" smtClean="0"/>
              <a:t> can use a technique called </a:t>
            </a:r>
            <a:r>
              <a:rPr lang="en-US" b="1" dirty="0" smtClean="0">
                <a:solidFill>
                  <a:srgbClr val="7030A0"/>
                </a:solidFill>
              </a:rPr>
              <a:t>Query String</a:t>
            </a:r>
            <a:r>
              <a:rPr lang="en-US" dirty="0" smtClean="0"/>
              <a:t>. </a:t>
            </a:r>
            <a:endParaRPr lang="en-US" dirty="0"/>
          </a:p>
        </p:txBody>
      </p:sp>
      <p:sp>
        <p:nvSpPr>
          <p:cNvPr id="9" name="Title 1"/>
          <p:cNvSpPr>
            <a:spLocks noGrp="1"/>
          </p:cNvSpPr>
          <p:nvPr>
            <p:ph type="title"/>
          </p:nvPr>
        </p:nvSpPr>
        <p:spPr/>
        <p:txBody>
          <a:bodyPr>
            <a:noAutofit/>
          </a:bodyPr>
          <a:lstStyle/>
          <a:p>
            <a:r>
              <a:rPr lang="en-US" sz="2800" b="1" dirty="0" smtClean="0"/>
              <a:t>INTRODUCTION TO </a:t>
            </a:r>
            <a:br>
              <a:rPr lang="en-US" sz="2800" b="1" dirty="0" smtClean="0"/>
            </a:br>
            <a:r>
              <a:rPr lang="en-US" sz="2800" b="1" dirty="0" smtClean="0"/>
              <a:t>QUERY STRING</a:t>
            </a:r>
            <a:endParaRPr lang="en-US" sz="2800" b="1" dirty="0"/>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HOW TO CREATE </a:t>
            </a:r>
            <a:br>
              <a:rPr lang="en-US" sz="2800" b="1" dirty="0" smtClean="0"/>
            </a:br>
            <a:r>
              <a:rPr lang="en-US" sz="2800" b="1" dirty="0" smtClean="0"/>
              <a:t>A QUERY STIRNG ?</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a:bodyPr>
          <a:lstStyle/>
          <a:p>
            <a:r>
              <a:rPr lang="en-US" b="1" dirty="0" smtClean="0">
                <a:solidFill>
                  <a:srgbClr val="7030A0"/>
                </a:solidFill>
              </a:rPr>
              <a:t>Query strings </a:t>
            </a:r>
            <a:r>
              <a:rPr lang="en-US" dirty="0" smtClean="0"/>
              <a:t>are </a:t>
            </a:r>
            <a:r>
              <a:rPr lang="en-US" b="1" dirty="0" smtClean="0">
                <a:solidFill>
                  <a:srgbClr val="0070C0"/>
                </a:solidFill>
              </a:rPr>
              <a:t>key-value</a:t>
            </a:r>
            <a:r>
              <a:rPr lang="en-US" dirty="0" smtClean="0"/>
              <a:t> pairs embedded inside </a:t>
            </a:r>
            <a:r>
              <a:rPr lang="en-US" b="1" dirty="0" err="1" smtClean="0">
                <a:solidFill>
                  <a:srgbClr val="00B050"/>
                </a:solidFill>
              </a:rPr>
              <a:t>href</a:t>
            </a:r>
            <a:r>
              <a:rPr lang="en-US" dirty="0" smtClean="0"/>
              <a:t> attributes value </a:t>
            </a:r>
          </a:p>
          <a:p>
            <a:endParaRPr lang="en-US" dirty="0" smtClean="0"/>
          </a:p>
          <a:p>
            <a:r>
              <a:rPr lang="en-US" dirty="0" smtClean="0"/>
              <a:t>Their </a:t>
            </a:r>
            <a:r>
              <a:rPr lang="en-US" b="1" dirty="0" smtClean="0"/>
              <a:t>general syntax </a:t>
            </a:r>
            <a:r>
              <a:rPr lang="en-US" dirty="0" smtClean="0"/>
              <a:t>is:</a:t>
            </a:r>
          </a:p>
          <a:p>
            <a:pPr>
              <a:buNone/>
            </a:pPr>
            <a:endParaRPr lang="en-US" dirty="0"/>
          </a:p>
        </p:txBody>
      </p:sp>
      <p:pic>
        <p:nvPicPr>
          <p:cNvPr id="8" name="Picture 7" descr="querystring.png"/>
          <p:cNvPicPr>
            <a:picLocks noChangeAspect="1"/>
          </p:cNvPicPr>
          <p:nvPr/>
        </p:nvPicPr>
        <p:blipFill>
          <a:blip r:embed="rId4"/>
          <a:stretch>
            <a:fillRect/>
          </a:stretch>
        </p:blipFill>
        <p:spPr>
          <a:xfrm>
            <a:off x="0" y="3857628"/>
            <a:ext cx="9001156" cy="2500330"/>
          </a:xfrm>
          <a:prstGeom prst="rect">
            <a:avLst/>
          </a:prstGeom>
        </p:spPr>
      </p:pic>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HOW TO CREATE </a:t>
            </a:r>
            <a:br>
              <a:rPr lang="en-US" sz="2800" b="1" dirty="0" smtClean="0"/>
            </a:br>
            <a:r>
              <a:rPr lang="en-US" sz="2800" b="1" dirty="0" smtClean="0"/>
              <a:t>A QUERY STIRNG ?</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a:bodyPr>
          <a:lstStyle/>
          <a:p>
            <a:r>
              <a:rPr lang="en-US" dirty="0" smtClean="0"/>
              <a:t>Now whenever the user clicks on the </a:t>
            </a:r>
            <a:r>
              <a:rPr lang="en-US" b="1" dirty="0" smtClean="0">
                <a:solidFill>
                  <a:srgbClr val="0070C0"/>
                </a:solidFill>
              </a:rPr>
              <a:t>anchor tag </a:t>
            </a:r>
            <a:r>
              <a:rPr lang="en-US" dirty="0" smtClean="0"/>
              <a:t>these </a:t>
            </a:r>
            <a:r>
              <a:rPr lang="en-US" b="1" dirty="0" smtClean="0">
                <a:solidFill>
                  <a:srgbClr val="0070C0"/>
                </a:solidFill>
              </a:rPr>
              <a:t>key value </a:t>
            </a:r>
            <a:r>
              <a:rPr lang="en-US" dirty="0" smtClean="0"/>
              <a:t>pairs are passed as parameters to the target page. </a:t>
            </a:r>
          </a:p>
          <a:p>
            <a:pPr>
              <a:buNone/>
            </a:pPr>
            <a:r>
              <a:rPr lang="en-US" dirty="0" smtClean="0"/>
              <a:t> </a:t>
            </a:r>
          </a:p>
          <a:p>
            <a:r>
              <a:rPr lang="en-US" dirty="0" smtClean="0"/>
              <a:t>At the server end we can then access it using the </a:t>
            </a:r>
            <a:r>
              <a:rPr lang="en-US" dirty="0" err="1" smtClean="0"/>
              <a:t>the</a:t>
            </a:r>
            <a:r>
              <a:rPr lang="en-US" dirty="0" smtClean="0"/>
              <a:t> method  </a:t>
            </a:r>
            <a:r>
              <a:rPr lang="en-US" b="1" dirty="0" err="1" smtClean="0">
                <a:solidFill>
                  <a:srgbClr val="7030A0"/>
                </a:solidFill>
              </a:rPr>
              <a:t>request.getParameter</a:t>
            </a:r>
            <a:r>
              <a:rPr lang="en-US" b="1" dirty="0" smtClean="0">
                <a:solidFill>
                  <a:srgbClr val="7030A0"/>
                </a:solidFill>
              </a:rPr>
              <a:t>( ) </a:t>
            </a:r>
            <a:r>
              <a:rPr lang="en-US" dirty="0" smtClean="0"/>
              <a:t>.</a:t>
            </a:r>
            <a:endParaRPr lang="en-US" dirty="0"/>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EXERCISE</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a:bodyPr>
          <a:lstStyle/>
          <a:p>
            <a:r>
              <a:rPr lang="en-US" dirty="0" smtClean="0"/>
              <a:t>Write an application that displays 5 items as links  to the user titled </a:t>
            </a:r>
            <a:r>
              <a:rPr lang="en-US" dirty="0" smtClean="0">
                <a:solidFill>
                  <a:srgbClr val="0070C0"/>
                </a:solidFill>
              </a:rPr>
              <a:t>Mobiles</a:t>
            </a:r>
            <a:r>
              <a:rPr lang="en-US" dirty="0" smtClean="0">
                <a:solidFill>
                  <a:srgbClr val="7030A0"/>
                </a:solidFill>
              </a:rPr>
              <a:t> , </a:t>
            </a:r>
            <a:r>
              <a:rPr lang="en-US" dirty="0" smtClean="0">
                <a:solidFill>
                  <a:srgbClr val="0070C0"/>
                </a:solidFill>
              </a:rPr>
              <a:t>Books</a:t>
            </a:r>
            <a:r>
              <a:rPr lang="en-US" dirty="0" smtClean="0">
                <a:solidFill>
                  <a:srgbClr val="7030A0"/>
                </a:solidFill>
              </a:rPr>
              <a:t> ,</a:t>
            </a:r>
            <a:r>
              <a:rPr lang="en-US" dirty="0" smtClean="0">
                <a:solidFill>
                  <a:srgbClr val="0070C0"/>
                </a:solidFill>
              </a:rPr>
              <a:t>Clothes</a:t>
            </a:r>
            <a:r>
              <a:rPr lang="en-US" dirty="0" smtClean="0">
                <a:solidFill>
                  <a:srgbClr val="7030A0"/>
                </a:solidFill>
              </a:rPr>
              <a:t>, </a:t>
            </a:r>
            <a:r>
              <a:rPr lang="en-US" dirty="0" err="1" smtClean="0">
                <a:solidFill>
                  <a:srgbClr val="0070C0"/>
                </a:solidFill>
              </a:rPr>
              <a:t>Deos</a:t>
            </a:r>
            <a:r>
              <a:rPr lang="en-US" dirty="0" smtClean="0">
                <a:solidFill>
                  <a:srgbClr val="7030A0"/>
                </a:solidFill>
              </a:rPr>
              <a:t> </a:t>
            </a:r>
            <a:r>
              <a:rPr lang="en-US" dirty="0" smtClean="0"/>
              <a:t>and </a:t>
            </a:r>
            <a:r>
              <a:rPr lang="en-US" dirty="0" smtClean="0">
                <a:solidFill>
                  <a:srgbClr val="0070C0"/>
                </a:solidFill>
              </a:rPr>
              <a:t>Watches</a:t>
            </a:r>
            <a:r>
              <a:rPr lang="en-US" dirty="0" smtClean="0"/>
              <a:t>. As the user clicks on any of the links a page should open showing the item name user has clicked</a:t>
            </a:r>
            <a:endParaRPr lang="en-US" dirty="0"/>
          </a:p>
        </p:txBody>
      </p:sp>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OUTPUT</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8" name="Content Placeholder 7" descr="qrystr1.png"/>
          <p:cNvPicPr>
            <a:picLocks noGrp="1" noChangeAspect="1"/>
          </p:cNvPicPr>
          <p:nvPr>
            <p:ph sz="quarter" idx="1"/>
          </p:nvPr>
        </p:nvPicPr>
        <p:blipFill>
          <a:blip r:embed="rId4"/>
          <a:stretch>
            <a:fillRect/>
          </a:stretch>
        </p:blipFill>
        <p:spPr>
          <a:xfrm>
            <a:off x="142844" y="1428736"/>
            <a:ext cx="8858312" cy="5429264"/>
          </a:xfrm>
        </p:spPr>
      </p:pic>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OUTPUT</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8" name="Content Placeholder 7" descr="qrystr1.png"/>
          <p:cNvPicPr>
            <a:picLocks noGrp="1" noChangeAspect="1"/>
          </p:cNvPicPr>
          <p:nvPr>
            <p:ph sz="quarter" idx="1"/>
          </p:nvPr>
        </p:nvPicPr>
        <p:blipFill>
          <a:blip r:embed="rId4"/>
          <a:stretch>
            <a:fillRect/>
          </a:stretch>
        </p:blipFill>
        <p:spPr>
          <a:xfrm>
            <a:off x="142844" y="1428736"/>
            <a:ext cx="8858312" cy="5429264"/>
          </a:xfrm>
        </p:spPr>
      </p:pic>
    </p:spTree>
    <p:extLst>
      <p:ext uri="{BB962C8B-B14F-4D97-AF65-F5344CB8AC3E}">
        <p14:creationId xmlns:p14="http://schemas.microsoft.com/office/powerpoint/2010/main" xmlns="" val="8547047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4913</TotalTime>
  <Words>1191</Words>
  <Application>Microsoft Office PowerPoint</Application>
  <PresentationFormat>On-screen Show (4:3)</PresentationFormat>
  <Paragraphs>199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Civic</vt:lpstr>
      <vt:lpstr>Slide 1</vt:lpstr>
      <vt:lpstr>Today’s Agenda</vt:lpstr>
      <vt:lpstr>INTRODUCTION TO  QUERY STRING</vt:lpstr>
      <vt:lpstr>INTRODUCTION TO  QUERY STRING</vt:lpstr>
      <vt:lpstr>HOW TO CREATE  A QUERY STIRNG ?</vt:lpstr>
      <vt:lpstr>HOW TO CREATE  A QUERY STIRNG ?</vt:lpstr>
      <vt:lpstr>EXERCISE</vt:lpstr>
      <vt:lpstr>OUTPUT</vt:lpstr>
      <vt:lpstr>OUTPUT</vt:lpstr>
      <vt:lpstr>SOLUTION (home.html)</vt:lpstr>
      <vt:lpstr>SOLUTION (products.jsp)</vt:lpstr>
      <vt:lpstr>COOKIES</vt:lpstr>
      <vt:lpstr>COOKIES</vt:lpstr>
      <vt:lpstr>PURPOSE OF COOKIES</vt:lpstr>
      <vt:lpstr>RESTRICTIONS OVER  COOKIES</vt:lpstr>
      <vt:lpstr>HOW JAVA SUPPORTS  COOKIES ?</vt:lpstr>
      <vt:lpstr>HOW COOKIES ARE SENT TO THE BROWSER ?</vt:lpstr>
      <vt:lpstr>HOW TO RETRIEVE COOKIES SENT BY THE BROWSER ?</vt:lpstr>
      <vt:lpstr>USING THE Cookie CLASS</vt:lpstr>
      <vt:lpstr>METHODS OF Cookie CLASS</vt:lpstr>
      <vt:lpstr>METHODS OF Cookie CLASS</vt:lpstr>
      <vt:lpstr>EXERCISE</vt:lpstr>
      <vt:lpstr>OUTPUT</vt:lpstr>
      <vt:lpstr>OUTPUT</vt:lpstr>
      <vt:lpstr>SOLUTION (page1.jsp)</vt:lpstr>
      <vt:lpstr>SOLUTION (page2.jsp)</vt:lpstr>
      <vt:lpstr>EXERCISE</vt:lpstr>
      <vt:lpstr>OUTPUT</vt:lpstr>
      <vt:lpstr>OUTPUT</vt:lpstr>
      <vt:lpstr>End Of Lecture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Sachin</cp:lastModifiedBy>
  <cp:revision>425</cp:revision>
  <dcterms:created xsi:type="dcterms:W3CDTF">2016-02-04T12:02:26Z</dcterms:created>
  <dcterms:modified xsi:type="dcterms:W3CDTF">2020-08-05T08:39:02Z</dcterms:modified>
</cp:coreProperties>
</file>