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58" r:id="rId3"/>
    <p:sldId id="301" r:id="rId4"/>
    <p:sldId id="302" r:id="rId5"/>
    <p:sldId id="303" r:id="rId6"/>
    <p:sldId id="304" r:id="rId7"/>
    <p:sldId id="305" r:id="rId8"/>
    <p:sldId id="306" r:id="rId9"/>
    <p:sldId id="307" r:id="rId10"/>
    <p:sldId id="308" r:id="rId11"/>
    <p:sldId id="309" r:id="rId12"/>
    <p:sldId id="310" r:id="rId13"/>
    <p:sldId id="280" r:id="rId14"/>
    <p:sldId id="284" r:id="rId15"/>
    <p:sldId id="281" r:id="rId16"/>
    <p:sldId id="282" r:id="rId17"/>
    <p:sldId id="283"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9" r:id="rId31"/>
    <p:sldId id="300" r:id="rId32"/>
    <p:sldId id="29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186"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ma Computer Academy" userId="08476b32c11f4418" providerId="LiveId" clId="{4F54E654-0FA5-499A-9D4E-D329808320D6}"/>
    <pc:docChg chg="custSel modSld">
      <pc:chgData name="Sharma Computer Academy" userId="08476b32c11f4418" providerId="LiveId" clId="{4F54E654-0FA5-499A-9D4E-D329808320D6}" dt="2022-09-24T07:42:36.504" v="21" actId="20577"/>
      <pc:docMkLst>
        <pc:docMk/>
      </pc:docMkLst>
      <pc:sldChg chg="modSp mod">
        <pc:chgData name="Sharma Computer Academy" userId="08476b32c11f4418" providerId="LiveId" clId="{4F54E654-0FA5-499A-9D4E-D329808320D6}" dt="2022-09-24T07:42:36.504" v="21" actId="20577"/>
        <pc:sldMkLst>
          <pc:docMk/>
          <pc:sldMk cId="3369225394" sldId="308"/>
        </pc:sldMkLst>
        <pc:spChg chg="mod">
          <ac:chgData name="Sharma Computer Academy" userId="08476b32c11f4418" providerId="LiveId" clId="{4F54E654-0FA5-499A-9D4E-D329808320D6}" dt="2022-09-24T07:42:36.504" v="21" actId="20577"/>
          <ac:spMkLst>
            <pc:docMk/>
            <pc:sldMk cId="3369225394" sldId="308"/>
            <ac:spMk id="1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7304E4-5951-403E-8451-3392AF94EBB4}" type="datetimeFigureOut">
              <a:rPr lang="en-IN" smtClean="0"/>
              <a:pPr/>
              <a:t>24-09-2022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9F8C1E-A60C-4BEF-97FF-7BB357B6CB8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3</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12</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4F2DAB48-2749-4349-AB2A-CFFA5B50539D}" type="slidenum">
              <a:rPr lang="ar-SA"/>
              <a:pPr/>
              <a:t>20</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9749DC3C-1772-4A3C-BDAD-62A96FA104F8}" type="slidenum">
              <a:rPr lang="ar-SA"/>
              <a:pPr/>
              <a:t>28</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6AA4AD67-2218-460D-8064-9C9B51F55369}" type="slidenum">
              <a:rPr lang="ar-SA"/>
              <a:pPr/>
              <a:t>29</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7B259EF-FDDD-45CE-A19E-2D2D84CAA1D8}" type="slidenum">
              <a:rPr lang="ar-SA"/>
              <a:pPr/>
              <a:t>32</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4</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5</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6</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7</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8</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9</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10</a:t>
            </a:fld>
            <a:endParaRPr lang="en-US"/>
          </a:p>
        </p:txBody>
      </p:sp>
    </p:spTree>
    <p:extLst>
      <p:ext uri="{BB962C8B-B14F-4D97-AF65-F5344CB8AC3E}">
        <p14:creationId xmlns:p14="http://schemas.microsoft.com/office/powerpoint/2010/main" val="470722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666ED7-631A-46AF-B451-227D0A8685A0}" type="slidenum">
              <a:rPr lang="en-US"/>
              <a:pPr/>
              <a:t>11</a:t>
            </a:fld>
            <a:endParaRPr lang="en-US"/>
          </a:p>
        </p:txBody>
      </p:sp>
    </p:spTree>
    <p:extLst>
      <p:ext uri="{BB962C8B-B14F-4D97-AF65-F5344CB8AC3E}">
        <p14:creationId xmlns:p14="http://schemas.microsoft.com/office/powerpoint/2010/main" val="470722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9D21D778-B565-4D7E-94D7-64010A445B68}" type="datetimeFigureOut">
              <a:rPr lang="en-US" smtClean="0"/>
              <a:pPr/>
              <a:t>9/24/2022</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9/24/2022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9/24/2022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9D21D778-B565-4D7E-94D7-64010A445B68}" type="datetimeFigureOut">
              <a:rPr lang="en-US" smtClean="0"/>
              <a:pPr/>
              <a:t>9/24/2022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9/24/2022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9/24/2022</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9/24/2022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D21D778-B565-4D7E-94D7-64010A445B68}" type="datetimeFigureOut">
              <a:rPr lang="en-US" smtClean="0"/>
              <a:pPr/>
              <a:t>9/24/2022</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9/24/2022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9/24/2022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9/24/2022</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9/24/2022</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4552"/>
            <a:ext cx="6400800" cy="1752600"/>
          </a:xfrm>
        </p:spPr>
        <p:txBody>
          <a:bodyPr>
            <a:normAutofit fontScale="85000" lnSpcReduction="20000"/>
          </a:bodyPr>
          <a:lstStyle/>
          <a:p>
            <a:r>
              <a:rPr lang="en-US" sz="4000" dirty="0">
                <a:solidFill>
                  <a:srgbClr val="002060"/>
                </a:solidFill>
                <a:latin typeface="Corbel" pitchFamily="34" charset="0"/>
              </a:rPr>
              <a:t>FULL STACK WEB DEVELOPMENT WITH JAVA</a:t>
            </a:r>
          </a:p>
          <a:p>
            <a:r>
              <a:rPr lang="en-US" sz="2800" dirty="0">
                <a:solidFill>
                  <a:srgbClr val="FF0000"/>
                </a:solidFill>
                <a:latin typeface="Corbel" pitchFamily="34" charset="0"/>
              </a:rPr>
              <a:t>Lecture-4</a:t>
            </a:r>
          </a:p>
          <a:p>
            <a:r>
              <a:rPr lang="en-US" sz="2800" dirty="0">
                <a:solidFill>
                  <a:srgbClr val="00B050"/>
                </a:solidFill>
                <a:latin typeface="Corbel" pitchFamily="34" charset="0"/>
              </a:rPr>
              <a:t>(JDBC –Part 3)</a:t>
            </a:r>
            <a:endParaRPr lang="en-IN" sz="2800"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7092280" y="260648"/>
            <a:ext cx="1872208" cy="187220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260648"/>
            <a:ext cx="1447995"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sz="3200" b="1" dirty="0">
                <a:latin typeface="Corbel" pitchFamily="34" charset="0"/>
              </a:rPr>
              <a:t>QUIZ</a:t>
            </a:r>
          </a:p>
        </p:txBody>
      </p:sp>
      <p:sp>
        <p:nvSpPr>
          <p:cNvPr id="12" name="Content Placeholder 11"/>
          <p:cNvSpPr>
            <a:spLocks noGrp="1"/>
          </p:cNvSpPr>
          <p:nvPr>
            <p:ph sz="quarter" idx="1"/>
          </p:nvPr>
        </p:nvSpPr>
        <p:spPr>
          <a:xfrm>
            <a:off x="251520" y="1500161"/>
            <a:ext cx="8712968" cy="5097191"/>
          </a:xfrm>
        </p:spPr>
        <p:txBody>
          <a:bodyPr>
            <a:normAutofit lnSpcReduction="10000"/>
          </a:bodyPr>
          <a:lstStyle/>
          <a:p>
            <a:pPr fontAlgn="base">
              <a:buNone/>
            </a:pPr>
            <a:r>
              <a:rPr lang="en-IN" sz="2400" b="1" dirty="0">
                <a:latin typeface="Corbel" pitchFamily="34" charset="0"/>
              </a:rPr>
              <a:t>Q8 .</a:t>
            </a:r>
            <a:r>
              <a:rPr lang="en-IN" sz="2400" dirty="0">
                <a:latin typeface="Corbel" pitchFamily="34" charset="0"/>
              </a:rPr>
              <a:t>Suppose that you have a table named animal with two rows. What is the result of the following code?</a:t>
            </a:r>
          </a:p>
          <a:p>
            <a:pPr fontAlgn="base">
              <a:buNone/>
            </a:pPr>
            <a:r>
              <a:rPr lang="en-IN" sz="2400" dirty="0">
                <a:latin typeface="Corbel" pitchFamily="34" charset="0"/>
              </a:rPr>
              <a:t>    </a:t>
            </a:r>
            <a:r>
              <a:rPr lang="en-IN" sz="2000" dirty="0">
                <a:solidFill>
                  <a:schemeClr val="accent6">
                    <a:lumMod val="75000"/>
                  </a:schemeClr>
                </a:solidFill>
                <a:latin typeface="Corbel" pitchFamily="34" charset="0"/>
              </a:rPr>
              <a:t>Connection conn = new Connection(</a:t>
            </a:r>
            <a:r>
              <a:rPr lang="en-IN" sz="2000" dirty="0" err="1">
                <a:solidFill>
                  <a:schemeClr val="accent6">
                    <a:lumMod val="75000"/>
                  </a:schemeClr>
                </a:solidFill>
                <a:latin typeface="Corbel" pitchFamily="34" charset="0"/>
              </a:rPr>
              <a:t>url</a:t>
            </a:r>
            <a:r>
              <a:rPr lang="en-IN" sz="2000" dirty="0">
                <a:solidFill>
                  <a:schemeClr val="accent6">
                    <a:lumMod val="75000"/>
                  </a:schemeClr>
                </a:solidFill>
                <a:latin typeface="Corbel" pitchFamily="34" charset="0"/>
              </a:rPr>
              <a:t>, </a:t>
            </a:r>
            <a:r>
              <a:rPr lang="en-IN" sz="2000" dirty="0" err="1">
                <a:solidFill>
                  <a:schemeClr val="accent6">
                    <a:lumMod val="75000"/>
                  </a:schemeClr>
                </a:solidFill>
                <a:latin typeface="Corbel" pitchFamily="34" charset="0"/>
              </a:rPr>
              <a:t>userName</a:t>
            </a:r>
            <a:r>
              <a:rPr lang="en-IN" sz="2000" dirty="0">
                <a:solidFill>
                  <a:schemeClr val="accent6">
                    <a:lumMod val="75000"/>
                  </a:schemeClr>
                </a:solidFill>
                <a:latin typeface="Corbel" pitchFamily="34" charset="0"/>
              </a:rPr>
              <a:t>, password); </a:t>
            </a:r>
          </a:p>
          <a:p>
            <a:pPr fontAlgn="base">
              <a:buNone/>
            </a:pPr>
            <a:r>
              <a:rPr lang="en-IN" sz="2000" dirty="0">
                <a:solidFill>
                  <a:schemeClr val="accent6">
                    <a:lumMod val="75000"/>
                  </a:schemeClr>
                </a:solidFill>
                <a:latin typeface="Corbel" pitchFamily="34" charset="0"/>
              </a:rPr>
              <a:t>     Statement stmt = </a:t>
            </a:r>
            <a:r>
              <a:rPr lang="en-IN" sz="2000" dirty="0" err="1">
                <a:solidFill>
                  <a:schemeClr val="accent6">
                    <a:lumMod val="75000"/>
                  </a:schemeClr>
                </a:solidFill>
                <a:latin typeface="Corbel" pitchFamily="34" charset="0"/>
              </a:rPr>
              <a:t>conn.createStatement</a:t>
            </a:r>
            <a:r>
              <a:rPr lang="en-IN" sz="2000" dirty="0">
                <a:solidFill>
                  <a:schemeClr val="accent6">
                    <a:lumMod val="75000"/>
                  </a:schemeClr>
                </a:solidFill>
                <a:latin typeface="Corbel" pitchFamily="34" charset="0"/>
              </a:rPr>
              <a:t>(); </a:t>
            </a:r>
          </a:p>
          <a:p>
            <a:pPr fontAlgn="base">
              <a:buNone/>
            </a:pPr>
            <a:r>
              <a:rPr lang="en-IN" sz="2000" dirty="0">
                <a:solidFill>
                  <a:schemeClr val="accent6">
                    <a:lumMod val="75000"/>
                  </a:schemeClr>
                </a:solidFill>
                <a:latin typeface="Corbel" pitchFamily="34" charset="0"/>
              </a:rPr>
              <a:t>      </a:t>
            </a:r>
            <a:r>
              <a:rPr lang="en-IN" sz="2000" dirty="0" err="1">
                <a:solidFill>
                  <a:schemeClr val="accent6">
                    <a:lumMod val="75000"/>
                  </a:schemeClr>
                </a:solidFill>
                <a:latin typeface="Corbel" pitchFamily="34" charset="0"/>
              </a:rPr>
              <a:t>ResultSet</a:t>
            </a:r>
            <a:r>
              <a:rPr lang="en-IN" sz="2000" dirty="0">
                <a:solidFill>
                  <a:schemeClr val="accent6">
                    <a:lumMod val="75000"/>
                  </a:schemeClr>
                </a:solidFill>
                <a:latin typeface="Corbel" pitchFamily="34" charset="0"/>
              </a:rPr>
              <a:t> </a:t>
            </a:r>
            <a:r>
              <a:rPr lang="en-IN" sz="2000" dirty="0" err="1">
                <a:solidFill>
                  <a:schemeClr val="accent6">
                    <a:lumMod val="75000"/>
                  </a:schemeClr>
                </a:solidFill>
                <a:latin typeface="Corbel" pitchFamily="34" charset="0"/>
              </a:rPr>
              <a:t>rs</a:t>
            </a:r>
            <a:r>
              <a:rPr lang="en-IN" sz="2000" dirty="0">
                <a:solidFill>
                  <a:schemeClr val="accent6">
                    <a:lumMod val="75000"/>
                  </a:schemeClr>
                </a:solidFill>
                <a:latin typeface="Corbel" pitchFamily="34" charset="0"/>
              </a:rPr>
              <a:t> = </a:t>
            </a:r>
            <a:r>
              <a:rPr lang="en-IN" sz="2000" dirty="0" err="1">
                <a:solidFill>
                  <a:schemeClr val="accent6">
                    <a:lumMod val="75000"/>
                  </a:schemeClr>
                </a:solidFill>
                <a:latin typeface="Corbel" pitchFamily="34" charset="0"/>
              </a:rPr>
              <a:t>stmt.executeQuery</a:t>
            </a:r>
            <a:r>
              <a:rPr lang="en-IN" sz="2000" dirty="0">
                <a:solidFill>
                  <a:schemeClr val="accent6">
                    <a:lumMod val="75000"/>
                  </a:schemeClr>
                </a:solidFill>
                <a:latin typeface="Corbel" pitchFamily="34" charset="0"/>
              </a:rPr>
              <a:t>("select count(*) from animal"); </a:t>
            </a:r>
          </a:p>
          <a:p>
            <a:pPr fontAlgn="base">
              <a:buNone/>
            </a:pPr>
            <a:r>
              <a:rPr lang="en-IN" sz="2000" dirty="0">
                <a:solidFill>
                  <a:schemeClr val="accent6">
                    <a:lumMod val="75000"/>
                  </a:schemeClr>
                </a:solidFill>
                <a:latin typeface="Corbel" pitchFamily="34" charset="0"/>
              </a:rPr>
              <a:t>	if (</a:t>
            </a:r>
            <a:r>
              <a:rPr lang="en-IN" sz="2000" dirty="0" err="1">
                <a:solidFill>
                  <a:schemeClr val="accent6">
                    <a:lumMod val="75000"/>
                  </a:schemeClr>
                </a:solidFill>
                <a:latin typeface="Corbel" pitchFamily="34" charset="0"/>
              </a:rPr>
              <a:t>rs.next</a:t>
            </a:r>
            <a:r>
              <a:rPr lang="en-IN" sz="2000" dirty="0">
                <a:solidFill>
                  <a:schemeClr val="accent6">
                    <a:lumMod val="75000"/>
                  </a:schemeClr>
                </a:solidFill>
                <a:latin typeface="Corbel" pitchFamily="34" charset="0"/>
              </a:rPr>
              <a:t>())</a:t>
            </a:r>
          </a:p>
          <a:p>
            <a:pPr fontAlgn="base">
              <a:buNone/>
            </a:pPr>
            <a:r>
              <a:rPr lang="en-IN" sz="2000" dirty="0">
                <a:solidFill>
                  <a:schemeClr val="accent6">
                    <a:lumMod val="75000"/>
                  </a:schemeClr>
                </a:solidFill>
                <a:latin typeface="Corbel" pitchFamily="34" charset="0"/>
              </a:rPr>
              <a:t>             </a:t>
            </a:r>
            <a:r>
              <a:rPr lang="en-IN" sz="2000" dirty="0" err="1">
                <a:solidFill>
                  <a:schemeClr val="accent6">
                    <a:lumMod val="75000"/>
                  </a:schemeClr>
                </a:solidFill>
                <a:latin typeface="Corbel" pitchFamily="34" charset="0"/>
              </a:rPr>
              <a:t>System.out.println</a:t>
            </a:r>
            <a:r>
              <a:rPr lang="en-IN" sz="2000" dirty="0">
                <a:solidFill>
                  <a:schemeClr val="accent6">
                    <a:lumMod val="75000"/>
                  </a:schemeClr>
                </a:solidFill>
                <a:latin typeface="Corbel" pitchFamily="34" charset="0"/>
              </a:rPr>
              <a:t>(</a:t>
            </a:r>
            <a:r>
              <a:rPr lang="en-IN" sz="2000" dirty="0" err="1">
                <a:solidFill>
                  <a:schemeClr val="accent6">
                    <a:lumMod val="75000"/>
                  </a:schemeClr>
                </a:solidFill>
                <a:latin typeface="Corbel" pitchFamily="34" charset="0"/>
              </a:rPr>
              <a:t>rs.getInt</a:t>
            </a:r>
            <a:r>
              <a:rPr lang="en-IN" sz="2000" dirty="0">
                <a:solidFill>
                  <a:schemeClr val="accent6">
                    <a:lumMod val="75000"/>
                  </a:schemeClr>
                </a:solidFill>
                <a:latin typeface="Corbel" pitchFamily="34" charset="0"/>
              </a:rPr>
              <a:t>(1));</a:t>
            </a:r>
          </a:p>
          <a:p>
            <a:pPr fontAlgn="base">
              <a:buNone/>
            </a:pPr>
            <a:r>
              <a:rPr lang="en-IN" sz="2400" dirty="0">
                <a:latin typeface="Corbel" pitchFamily="34" charset="0"/>
              </a:rPr>
              <a:t>A - 0</a:t>
            </a:r>
          </a:p>
          <a:p>
            <a:pPr fontAlgn="base">
              <a:buNone/>
            </a:pPr>
            <a:r>
              <a:rPr lang="en-IN" sz="2400" dirty="0">
                <a:latin typeface="Corbel" pitchFamily="34" charset="0"/>
              </a:rPr>
              <a:t>B- 2</a:t>
            </a:r>
          </a:p>
          <a:p>
            <a:pPr fontAlgn="base">
              <a:buNone/>
            </a:pPr>
            <a:r>
              <a:rPr lang="en-IN" sz="2400" dirty="0">
                <a:latin typeface="Corbel" pitchFamily="34" charset="0"/>
              </a:rPr>
              <a:t>C- Compilation Error</a:t>
            </a:r>
          </a:p>
          <a:p>
            <a:pPr fontAlgn="base">
              <a:buNone/>
            </a:pPr>
            <a:r>
              <a:rPr lang="en-IN" sz="2400" dirty="0">
                <a:latin typeface="Corbel" pitchFamily="34" charset="0"/>
              </a:rPr>
              <a:t>D- </a:t>
            </a:r>
            <a:r>
              <a:rPr lang="en-IN" sz="2400" dirty="0" err="1">
                <a:latin typeface="Corbel" pitchFamily="34" charset="0"/>
              </a:rPr>
              <a:t>SQLException</a:t>
            </a:r>
            <a:endParaRPr lang="en-IN" sz="2400" dirty="0">
              <a:latin typeface="Corbel" pitchFamily="34" charset="0"/>
            </a:endParaRPr>
          </a:p>
          <a:p>
            <a:pPr>
              <a:buNone/>
            </a:pPr>
            <a:endParaRPr lang="en-US" b="1" dirty="0">
              <a:latin typeface="Corbel" pitchFamily="34" charset="0"/>
            </a:endParaRPr>
          </a:p>
          <a:p>
            <a:pPr>
              <a:buNone/>
            </a:pPr>
            <a:r>
              <a:rPr lang="en-US" b="1" dirty="0">
                <a:latin typeface="Corbel" pitchFamily="34" charset="0"/>
              </a:rPr>
              <a:t>Answer:</a:t>
            </a:r>
            <a:r>
              <a:rPr lang="en-US" dirty="0">
                <a:latin typeface="Corbel" pitchFamily="34" charset="0"/>
              </a:rPr>
              <a:t> </a:t>
            </a:r>
            <a:r>
              <a:rPr lang="en-US" b="1" dirty="0">
                <a:solidFill>
                  <a:srgbClr val="00B050"/>
                </a:solidFill>
                <a:latin typeface="Corbel" pitchFamily="34" charset="0"/>
              </a:rPr>
              <a:t>C</a:t>
            </a:r>
            <a:endParaRPr lang="en-IN" b="1" dirty="0">
              <a:solidFill>
                <a:srgbClr val="00B050"/>
              </a:solidFill>
              <a:latin typeface="Corbel" pitchFamily="34" charset="0"/>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1" end="11"/>
                                            </p:txEl>
                                          </p:spTgt>
                                        </p:tgtEl>
                                        <p:attrNameLst>
                                          <p:attrName>style.visibility</p:attrName>
                                        </p:attrNameLst>
                                      </p:cBhvr>
                                      <p:to>
                                        <p:strVal val="visible"/>
                                      </p:to>
                                    </p:set>
                                    <p:animEffect transition="in" filter="blinds(horizontal)">
                                      <p:cBhvr>
                                        <p:cTn id="7" dur="500"/>
                                        <p:tgtEl>
                                          <p:spTgt spid="1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sz="3200" b="1" dirty="0">
                <a:latin typeface="Corbel" pitchFamily="34" charset="0"/>
              </a:rPr>
              <a:t>QUIZ</a:t>
            </a:r>
          </a:p>
        </p:txBody>
      </p:sp>
      <p:sp>
        <p:nvSpPr>
          <p:cNvPr id="12" name="Content Placeholder 11"/>
          <p:cNvSpPr>
            <a:spLocks noGrp="1"/>
          </p:cNvSpPr>
          <p:nvPr>
            <p:ph sz="quarter" idx="1"/>
          </p:nvPr>
        </p:nvSpPr>
        <p:spPr>
          <a:xfrm>
            <a:off x="251520" y="1500161"/>
            <a:ext cx="8712968" cy="5097191"/>
          </a:xfrm>
        </p:spPr>
        <p:txBody>
          <a:bodyPr>
            <a:normAutofit/>
          </a:bodyPr>
          <a:lstStyle/>
          <a:p>
            <a:pPr fontAlgn="base">
              <a:buNone/>
            </a:pPr>
            <a:r>
              <a:rPr lang="en-IN" sz="2400" b="1" dirty="0">
                <a:latin typeface="Corbel" pitchFamily="34" charset="0"/>
              </a:rPr>
              <a:t>Q9. </a:t>
            </a:r>
            <a:r>
              <a:rPr lang="en-IN" sz="2400" dirty="0">
                <a:latin typeface="Corbel" pitchFamily="34" charset="0"/>
              </a:rPr>
              <a:t>Which of the following is a valid JDBC URL?</a:t>
            </a:r>
          </a:p>
          <a:p>
            <a:pPr fontAlgn="base"/>
            <a:endParaRPr lang="en-IN" sz="2400" dirty="0">
              <a:latin typeface="Corbel" pitchFamily="34" charset="0"/>
            </a:endParaRPr>
          </a:p>
          <a:p>
            <a:pPr fontAlgn="base">
              <a:buNone/>
            </a:pPr>
            <a:r>
              <a:rPr lang="en-IN" sz="2400" b="1" dirty="0">
                <a:latin typeface="Corbel" pitchFamily="34" charset="0"/>
              </a:rPr>
              <a:t>A-</a:t>
            </a:r>
            <a:r>
              <a:rPr lang="en-IN" sz="2400" dirty="0">
                <a:latin typeface="Corbel" pitchFamily="34" charset="0"/>
              </a:rPr>
              <a:t> jdbc:sybase:localhost:1234/db</a:t>
            </a:r>
          </a:p>
          <a:p>
            <a:pPr fontAlgn="base">
              <a:buNone/>
            </a:pPr>
            <a:r>
              <a:rPr lang="en-IN" sz="2400" b="1" dirty="0">
                <a:latin typeface="Corbel" pitchFamily="34" charset="0"/>
              </a:rPr>
              <a:t>B- </a:t>
            </a:r>
            <a:r>
              <a:rPr lang="en-IN" sz="2400" dirty="0" err="1">
                <a:latin typeface="Corbel" pitchFamily="34" charset="0"/>
              </a:rPr>
              <a:t>jdbc</a:t>
            </a:r>
            <a:r>
              <a:rPr lang="en-IN" sz="2400" dirty="0">
                <a:latin typeface="Corbel" pitchFamily="34" charset="0"/>
              </a:rPr>
              <a:t>::</a:t>
            </a:r>
            <a:r>
              <a:rPr lang="en-IN" sz="2400" dirty="0" err="1">
                <a:latin typeface="Corbel" pitchFamily="34" charset="0"/>
              </a:rPr>
              <a:t>sybase</a:t>
            </a:r>
            <a:r>
              <a:rPr lang="en-IN" sz="2400" dirty="0">
                <a:latin typeface="Corbel" pitchFamily="34" charset="0"/>
              </a:rPr>
              <a:t>::</a:t>
            </a:r>
            <a:r>
              <a:rPr lang="en-IN" sz="2400" dirty="0" err="1">
                <a:latin typeface="Corbel" pitchFamily="34" charset="0"/>
              </a:rPr>
              <a:t>localhost</a:t>
            </a:r>
            <a:r>
              <a:rPr lang="en-IN" sz="2400" dirty="0">
                <a:latin typeface="Corbel" pitchFamily="34" charset="0"/>
              </a:rPr>
              <a:t>::/db</a:t>
            </a:r>
          </a:p>
          <a:p>
            <a:pPr fontAlgn="base">
              <a:buNone/>
            </a:pPr>
            <a:r>
              <a:rPr lang="en-IN" sz="2400" b="1" dirty="0">
                <a:latin typeface="Corbel" pitchFamily="34" charset="0"/>
              </a:rPr>
              <a:t>C-</a:t>
            </a:r>
            <a:r>
              <a:rPr lang="en-IN" sz="2400" dirty="0">
                <a:latin typeface="Corbel" pitchFamily="34" charset="0"/>
              </a:rPr>
              <a:t> </a:t>
            </a:r>
            <a:r>
              <a:rPr lang="en-IN" sz="2400" dirty="0" err="1">
                <a:latin typeface="Corbel" pitchFamily="34" charset="0"/>
              </a:rPr>
              <a:t>jdbc</a:t>
            </a:r>
            <a:r>
              <a:rPr lang="en-IN" sz="2400" dirty="0">
                <a:latin typeface="Corbel" pitchFamily="34" charset="0"/>
              </a:rPr>
              <a:t>::</a:t>
            </a:r>
            <a:r>
              <a:rPr lang="en-IN" sz="2400" dirty="0" err="1">
                <a:latin typeface="Corbel" pitchFamily="34" charset="0"/>
              </a:rPr>
              <a:t>sybase:localhost</a:t>
            </a:r>
            <a:r>
              <a:rPr lang="en-IN" sz="2400" dirty="0">
                <a:latin typeface="Corbel" pitchFamily="34" charset="0"/>
              </a:rPr>
              <a:t>::1234/db</a:t>
            </a:r>
          </a:p>
          <a:p>
            <a:pPr fontAlgn="base">
              <a:buNone/>
            </a:pPr>
            <a:r>
              <a:rPr lang="en-IN" sz="2400" b="1" dirty="0">
                <a:latin typeface="Corbel" pitchFamily="34" charset="0"/>
              </a:rPr>
              <a:t>D-</a:t>
            </a:r>
            <a:r>
              <a:rPr lang="en-IN" sz="2400" dirty="0">
                <a:latin typeface="Corbel" pitchFamily="34" charset="0"/>
              </a:rPr>
              <a:t> sybase:localhost:1234/db</a:t>
            </a:r>
          </a:p>
          <a:p>
            <a:pPr>
              <a:buNone/>
            </a:pPr>
            <a:endParaRPr lang="en-US" b="1" dirty="0">
              <a:latin typeface="Corbel" pitchFamily="34" charset="0"/>
            </a:endParaRPr>
          </a:p>
          <a:p>
            <a:pPr>
              <a:buNone/>
            </a:pPr>
            <a:r>
              <a:rPr lang="en-US" b="1" dirty="0">
                <a:latin typeface="Corbel" pitchFamily="34" charset="0"/>
              </a:rPr>
              <a:t>Answer:</a:t>
            </a:r>
            <a:r>
              <a:rPr lang="en-US" dirty="0">
                <a:latin typeface="Corbel" pitchFamily="34" charset="0"/>
              </a:rPr>
              <a:t> </a:t>
            </a:r>
            <a:r>
              <a:rPr lang="en-US" b="1" dirty="0">
                <a:solidFill>
                  <a:srgbClr val="00B050"/>
                </a:solidFill>
                <a:latin typeface="Corbel" pitchFamily="34" charset="0"/>
              </a:rPr>
              <a:t>A</a:t>
            </a:r>
            <a:endParaRPr lang="en-IN" b="1" dirty="0">
              <a:solidFill>
                <a:srgbClr val="00B050"/>
              </a:solidFill>
              <a:latin typeface="Corbel" pitchFamily="34" charset="0"/>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7" end="7"/>
                                            </p:txEl>
                                          </p:spTgt>
                                        </p:tgtEl>
                                        <p:attrNameLst>
                                          <p:attrName>style.visibility</p:attrName>
                                        </p:attrNameLst>
                                      </p:cBhvr>
                                      <p:to>
                                        <p:strVal val="visible"/>
                                      </p:to>
                                    </p:set>
                                    <p:animEffect transition="in" filter="blinds(horizontal)">
                                      <p:cBhvr>
                                        <p:cTn id="7"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sz="3200" b="1" dirty="0">
                <a:latin typeface="Corbel" pitchFamily="34" charset="0"/>
              </a:rPr>
              <a:t>QUIZ</a:t>
            </a:r>
          </a:p>
        </p:txBody>
      </p:sp>
      <p:sp>
        <p:nvSpPr>
          <p:cNvPr id="12" name="Content Placeholder 11"/>
          <p:cNvSpPr>
            <a:spLocks noGrp="1"/>
          </p:cNvSpPr>
          <p:nvPr>
            <p:ph sz="quarter" idx="1"/>
          </p:nvPr>
        </p:nvSpPr>
        <p:spPr>
          <a:xfrm>
            <a:off x="251520" y="1500161"/>
            <a:ext cx="8712968" cy="5097191"/>
          </a:xfrm>
        </p:spPr>
        <p:txBody>
          <a:bodyPr>
            <a:normAutofit/>
          </a:bodyPr>
          <a:lstStyle/>
          <a:p>
            <a:pPr fontAlgn="base">
              <a:buNone/>
            </a:pPr>
            <a:r>
              <a:rPr lang="en-IN" sz="2400" b="1" dirty="0">
                <a:latin typeface="Corbel" pitchFamily="34" charset="0"/>
              </a:rPr>
              <a:t>Q10. </a:t>
            </a:r>
            <a:r>
              <a:rPr lang="en-IN" sz="2400" dirty="0">
                <a:latin typeface="Corbel" pitchFamily="34" charset="0"/>
              </a:rPr>
              <a:t>Which is the correct order in which to close database resources?</a:t>
            </a:r>
          </a:p>
          <a:p>
            <a:pPr fontAlgn="base">
              <a:buNone/>
            </a:pPr>
            <a:r>
              <a:rPr lang="en-IN" sz="2400" b="1" dirty="0">
                <a:latin typeface="Corbel" pitchFamily="34" charset="0"/>
              </a:rPr>
              <a:t>A-</a:t>
            </a:r>
            <a:r>
              <a:rPr lang="en-IN" sz="2400" dirty="0">
                <a:latin typeface="Corbel" pitchFamily="34" charset="0"/>
              </a:rPr>
              <a:t> Connection, </a:t>
            </a:r>
            <a:r>
              <a:rPr lang="en-IN" sz="2400" dirty="0" err="1">
                <a:latin typeface="Corbel" pitchFamily="34" charset="0"/>
              </a:rPr>
              <a:t>ResultSet</a:t>
            </a:r>
            <a:r>
              <a:rPr lang="en-IN" sz="2400" dirty="0">
                <a:latin typeface="Corbel" pitchFamily="34" charset="0"/>
              </a:rPr>
              <a:t>, Statement</a:t>
            </a:r>
          </a:p>
          <a:p>
            <a:pPr fontAlgn="base">
              <a:buNone/>
            </a:pPr>
            <a:r>
              <a:rPr lang="en-IN" sz="2400" b="1" dirty="0">
                <a:latin typeface="Corbel" pitchFamily="34" charset="0"/>
              </a:rPr>
              <a:t>B-</a:t>
            </a:r>
            <a:r>
              <a:rPr lang="en-IN" sz="2400" dirty="0">
                <a:latin typeface="Corbel" pitchFamily="34" charset="0"/>
              </a:rPr>
              <a:t> Connection, Statement, </a:t>
            </a:r>
            <a:r>
              <a:rPr lang="en-IN" sz="2400" dirty="0" err="1">
                <a:latin typeface="Corbel" pitchFamily="34" charset="0"/>
              </a:rPr>
              <a:t>ResultSet</a:t>
            </a:r>
            <a:endParaRPr lang="en-IN" sz="2400" dirty="0">
              <a:latin typeface="Corbel" pitchFamily="34" charset="0"/>
            </a:endParaRPr>
          </a:p>
          <a:p>
            <a:pPr fontAlgn="base">
              <a:buNone/>
            </a:pPr>
            <a:r>
              <a:rPr lang="en-IN" sz="2400" b="1" dirty="0">
                <a:latin typeface="Corbel" pitchFamily="34" charset="0"/>
              </a:rPr>
              <a:t>C-</a:t>
            </a:r>
            <a:r>
              <a:rPr lang="en-IN" sz="2400" dirty="0">
                <a:latin typeface="Corbel" pitchFamily="34" charset="0"/>
              </a:rPr>
              <a:t> </a:t>
            </a:r>
            <a:r>
              <a:rPr lang="en-IN" sz="2400" dirty="0" err="1">
                <a:latin typeface="Corbel" pitchFamily="34" charset="0"/>
              </a:rPr>
              <a:t>ResultSet</a:t>
            </a:r>
            <a:r>
              <a:rPr lang="en-IN" sz="2400" dirty="0">
                <a:latin typeface="Corbel" pitchFamily="34" charset="0"/>
              </a:rPr>
              <a:t>, Connection, Statement</a:t>
            </a:r>
          </a:p>
          <a:p>
            <a:pPr fontAlgn="base">
              <a:buNone/>
            </a:pPr>
            <a:r>
              <a:rPr lang="en-IN" sz="2400" b="1" dirty="0">
                <a:latin typeface="Corbel" pitchFamily="34" charset="0"/>
              </a:rPr>
              <a:t>D-</a:t>
            </a:r>
            <a:r>
              <a:rPr lang="en-IN" sz="2400" dirty="0">
                <a:latin typeface="Corbel" pitchFamily="34" charset="0"/>
              </a:rPr>
              <a:t> </a:t>
            </a:r>
            <a:r>
              <a:rPr lang="en-IN" sz="2400" dirty="0" err="1">
                <a:latin typeface="Corbel" pitchFamily="34" charset="0"/>
              </a:rPr>
              <a:t>ResultSet</a:t>
            </a:r>
            <a:r>
              <a:rPr lang="en-IN" sz="2400" dirty="0">
                <a:latin typeface="Corbel" pitchFamily="34" charset="0"/>
              </a:rPr>
              <a:t>, Statement, Connection</a:t>
            </a:r>
          </a:p>
          <a:p>
            <a:pPr>
              <a:buNone/>
            </a:pPr>
            <a:endParaRPr lang="en-US" b="1" dirty="0">
              <a:latin typeface="Corbel" pitchFamily="34" charset="0"/>
            </a:endParaRPr>
          </a:p>
          <a:p>
            <a:pPr>
              <a:buNone/>
            </a:pPr>
            <a:r>
              <a:rPr lang="en-US" b="1" dirty="0">
                <a:latin typeface="Corbel" pitchFamily="34" charset="0"/>
              </a:rPr>
              <a:t>Answer:</a:t>
            </a:r>
            <a:r>
              <a:rPr lang="en-US" dirty="0">
                <a:latin typeface="Corbel" pitchFamily="34" charset="0"/>
              </a:rPr>
              <a:t> </a:t>
            </a:r>
            <a:r>
              <a:rPr lang="en-US" b="1" dirty="0">
                <a:solidFill>
                  <a:srgbClr val="00B050"/>
                </a:solidFill>
                <a:latin typeface="Corbel" pitchFamily="34" charset="0"/>
              </a:rPr>
              <a:t>D</a:t>
            </a:r>
            <a:endParaRPr lang="en-IN" b="1" dirty="0">
              <a:solidFill>
                <a:srgbClr val="00B050"/>
              </a:solidFill>
              <a:latin typeface="Corbel" pitchFamily="34" charset="0"/>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6" end="6"/>
                                            </p:txEl>
                                          </p:spTgt>
                                        </p:tgtEl>
                                        <p:attrNameLst>
                                          <p:attrName>style.visibility</p:attrName>
                                        </p:attrNameLst>
                                      </p:cBhvr>
                                      <p:to>
                                        <p:strVal val="visible"/>
                                      </p:to>
                                    </p:set>
                                    <p:animEffect transition="in" filter="blinds(horizontal)">
                                      <p:cBhvr>
                                        <p:cTn id="7"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Corbel" pitchFamily="34" charset="0"/>
              </a:rPr>
              <a:t>Introduction To SQL</a:t>
            </a:r>
          </a:p>
        </p:txBody>
      </p:sp>
      <p:sp>
        <p:nvSpPr>
          <p:cNvPr id="3" name="Content Placeholder 2"/>
          <p:cNvSpPr>
            <a:spLocks noGrp="1"/>
          </p:cNvSpPr>
          <p:nvPr>
            <p:ph sz="quarter" idx="1"/>
          </p:nvPr>
        </p:nvSpPr>
        <p:spPr/>
        <p:txBody>
          <a:bodyPr>
            <a:normAutofit/>
          </a:bodyPr>
          <a:lstStyle/>
          <a:p>
            <a:pPr>
              <a:buNone/>
            </a:pPr>
            <a:endParaRPr lang="en-IN" dirty="0"/>
          </a:p>
          <a:p>
            <a:r>
              <a:rPr lang="en-IN" dirty="0"/>
              <a:t> </a:t>
            </a:r>
            <a:r>
              <a:rPr lang="en-IN" dirty="0">
                <a:solidFill>
                  <a:srgbClr val="0070C0"/>
                </a:solidFill>
                <a:latin typeface="Corbel" pitchFamily="34" charset="0"/>
              </a:rPr>
              <a:t>SQL</a:t>
            </a:r>
            <a:r>
              <a:rPr lang="en-IN" dirty="0">
                <a:latin typeface="Corbel" pitchFamily="34" charset="0"/>
              </a:rPr>
              <a:t> is a acronym of </a:t>
            </a:r>
            <a:r>
              <a:rPr lang="en-IN" dirty="0">
                <a:solidFill>
                  <a:srgbClr val="0070C0"/>
                </a:solidFill>
                <a:latin typeface="Corbel" pitchFamily="34" charset="0"/>
              </a:rPr>
              <a:t>structured  query language</a:t>
            </a:r>
            <a:r>
              <a:rPr lang="en-IN" dirty="0">
                <a:latin typeface="Corbel" pitchFamily="34" charset="0"/>
              </a:rPr>
              <a:t>.</a:t>
            </a:r>
          </a:p>
          <a:p>
            <a:endParaRPr lang="en-IN" dirty="0">
              <a:latin typeface="Corbel" pitchFamily="34" charset="0"/>
            </a:endParaRPr>
          </a:p>
          <a:p>
            <a:r>
              <a:rPr lang="en-IN" dirty="0">
                <a:latin typeface="Corbel" pitchFamily="34" charset="0"/>
              </a:rPr>
              <a:t>SQL is a universal language used by all the DBMS for interacting with the databases.</a:t>
            </a:r>
          </a:p>
          <a:p>
            <a:endParaRPr lang="en-IN" dirty="0">
              <a:latin typeface="Corbel" pitchFamily="34" charset="0"/>
            </a:endParaRPr>
          </a:p>
          <a:p>
            <a:r>
              <a:rPr lang="en-IN" dirty="0">
                <a:latin typeface="Corbel" pitchFamily="34" charset="0"/>
              </a:rPr>
              <a:t>Important point to be noted is that SQL is </a:t>
            </a:r>
            <a:r>
              <a:rPr lang="en-IN" b="1" dirty="0">
                <a:latin typeface="Corbel" pitchFamily="34" charset="0"/>
              </a:rPr>
              <a:t>case insensitive</a:t>
            </a:r>
            <a:r>
              <a:rPr lang="en-IN" dirty="0">
                <a:latin typeface="Corbel" pitchFamily="34" charset="0"/>
              </a:rPr>
              <a:t>, which means </a:t>
            </a:r>
            <a:r>
              <a:rPr lang="en-IN" dirty="0">
                <a:solidFill>
                  <a:srgbClr val="FF0000"/>
                </a:solidFill>
                <a:latin typeface="Corbel" pitchFamily="34" charset="0"/>
              </a:rPr>
              <a:t>SELECT</a:t>
            </a:r>
            <a:r>
              <a:rPr lang="en-IN" dirty="0">
                <a:latin typeface="Corbel" pitchFamily="34" charset="0"/>
              </a:rPr>
              <a:t> and </a:t>
            </a:r>
            <a:r>
              <a:rPr lang="en-IN" dirty="0">
                <a:solidFill>
                  <a:srgbClr val="FF0000"/>
                </a:solidFill>
                <a:latin typeface="Corbel" pitchFamily="34" charset="0"/>
              </a:rPr>
              <a:t>select</a:t>
            </a:r>
            <a:r>
              <a:rPr lang="en-IN" dirty="0">
                <a:latin typeface="Corbel" pitchFamily="34" charset="0"/>
              </a:rPr>
              <a:t> have same meaning in SQL statements</a:t>
            </a:r>
          </a:p>
          <a:p>
            <a:endParaRPr lang="en-IN" dirty="0"/>
          </a:p>
          <a:p>
            <a:endParaRPr lang="en-IN"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Corbel" pitchFamily="34" charset="0"/>
              </a:rPr>
              <a:t>Types Of SQL Commands</a:t>
            </a:r>
          </a:p>
        </p:txBody>
      </p:sp>
      <p:sp>
        <p:nvSpPr>
          <p:cNvPr id="3" name="Content Placeholder 2"/>
          <p:cNvSpPr>
            <a:spLocks noGrp="1"/>
          </p:cNvSpPr>
          <p:nvPr>
            <p:ph sz="quarter" idx="1"/>
          </p:nvPr>
        </p:nvSpPr>
        <p:spPr/>
        <p:txBody>
          <a:bodyPr>
            <a:normAutofit/>
          </a:bodyPr>
          <a:lstStyle/>
          <a:p>
            <a:pPr>
              <a:buNone/>
            </a:pPr>
            <a:r>
              <a:rPr lang="en-IN" dirty="0"/>
              <a:t> </a:t>
            </a:r>
          </a:p>
          <a:p>
            <a:pPr>
              <a:buNone/>
            </a:pPr>
            <a:r>
              <a:rPr lang="en-IN" dirty="0"/>
              <a:t> </a:t>
            </a:r>
          </a:p>
          <a:p>
            <a:endParaRPr lang="en-IN"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pic>
        <p:nvPicPr>
          <p:cNvPr id="6" name="Picture 5" descr="command types in SQL DataBase.jpg"/>
          <p:cNvPicPr>
            <a:picLocks noChangeAspect="1"/>
          </p:cNvPicPr>
          <p:nvPr/>
        </p:nvPicPr>
        <p:blipFill>
          <a:blip r:embed="rId4"/>
          <a:stretch>
            <a:fillRect/>
          </a:stretch>
        </p:blipFill>
        <p:spPr>
          <a:xfrm>
            <a:off x="142844" y="1428736"/>
            <a:ext cx="8858312" cy="528641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Corbel" pitchFamily="34" charset="0"/>
              </a:rPr>
              <a:t>BASIC QUERIES</a:t>
            </a:r>
          </a:p>
        </p:txBody>
      </p:sp>
      <p:sp>
        <p:nvSpPr>
          <p:cNvPr id="3" name="Content Placeholder 2"/>
          <p:cNvSpPr>
            <a:spLocks noGrp="1"/>
          </p:cNvSpPr>
          <p:nvPr>
            <p:ph sz="quarter" idx="1"/>
          </p:nvPr>
        </p:nvSpPr>
        <p:spPr/>
        <p:txBody>
          <a:bodyPr>
            <a:normAutofit lnSpcReduction="10000"/>
          </a:bodyPr>
          <a:lstStyle/>
          <a:p>
            <a:r>
              <a:rPr lang="en-IN" b="1" dirty="0">
                <a:solidFill>
                  <a:srgbClr val="0070C0"/>
                </a:solidFill>
                <a:latin typeface="Corbel" pitchFamily="34" charset="0"/>
              </a:rPr>
              <a:t>INSERT:</a:t>
            </a:r>
          </a:p>
          <a:p>
            <a:pPr>
              <a:buNone/>
            </a:pPr>
            <a:r>
              <a:rPr lang="en-IN" dirty="0">
                <a:latin typeface="Corbel" pitchFamily="34" charset="0"/>
              </a:rPr>
              <a:t>   Insert  query is basically used to insert data in the database.</a:t>
            </a:r>
          </a:p>
          <a:p>
            <a:endParaRPr lang="en-IN" b="1" dirty="0">
              <a:solidFill>
                <a:srgbClr val="0070C0"/>
              </a:solidFill>
              <a:latin typeface="Corbel" pitchFamily="34" charset="0"/>
            </a:endParaRPr>
          </a:p>
          <a:p>
            <a:r>
              <a:rPr lang="en-IN" b="1" dirty="0">
                <a:solidFill>
                  <a:srgbClr val="0070C0"/>
                </a:solidFill>
                <a:latin typeface="Corbel" pitchFamily="34" charset="0"/>
              </a:rPr>
              <a:t>SYNTAX:</a:t>
            </a:r>
          </a:p>
          <a:p>
            <a:pPr>
              <a:buNone/>
            </a:pPr>
            <a:r>
              <a:rPr lang="en-IN" dirty="0">
                <a:latin typeface="Corbel" pitchFamily="34" charset="0"/>
              </a:rPr>
              <a:t>    </a:t>
            </a:r>
            <a:r>
              <a:rPr lang="en-IN" sz="2000" i="1" dirty="0">
                <a:solidFill>
                  <a:schemeClr val="accent6">
                    <a:lumMod val="75000"/>
                  </a:schemeClr>
                </a:solidFill>
                <a:latin typeface="Corbel" pitchFamily="34" charset="0"/>
              </a:rPr>
              <a:t>INSERT INTO </a:t>
            </a:r>
            <a:r>
              <a:rPr lang="en-IN" sz="2000" i="1" dirty="0" err="1">
                <a:solidFill>
                  <a:schemeClr val="accent6">
                    <a:lumMod val="75000"/>
                  </a:schemeClr>
                </a:solidFill>
                <a:latin typeface="Corbel" pitchFamily="34" charset="0"/>
              </a:rPr>
              <a:t>table_name</a:t>
            </a:r>
            <a:r>
              <a:rPr lang="en-IN" sz="2000" i="1" dirty="0">
                <a:solidFill>
                  <a:schemeClr val="accent6">
                    <a:lumMod val="75000"/>
                  </a:schemeClr>
                </a:solidFill>
                <a:latin typeface="Corbel" pitchFamily="34" charset="0"/>
              </a:rPr>
              <a:t>( column1, column2....</a:t>
            </a:r>
            <a:r>
              <a:rPr lang="en-IN" sz="2000" i="1" dirty="0" err="1">
                <a:solidFill>
                  <a:schemeClr val="accent6">
                    <a:lumMod val="75000"/>
                  </a:schemeClr>
                </a:solidFill>
                <a:latin typeface="Corbel" pitchFamily="34" charset="0"/>
              </a:rPr>
              <a:t>columnN</a:t>
            </a:r>
            <a:r>
              <a:rPr lang="en-IN" sz="2000" i="1" dirty="0">
                <a:solidFill>
                  <a:schemeClr val="accent6">
                    <a:lumMod val="75000"/>
                  </a:schemeClr>
                </a:solidFill>
                <a:latin typeface="Corbel" pitchFamily="34" charset="0"/>
              </a:rPr>
              <a:t>) VALUES ( value1, value2....</a:t>
            </a:r>
            <a:r>
              <a:rPr lang="en-IN" sz="2000" i="1" dirty="0" err="1">
                <a:solidFill>
                  <a:schemeClr val="accent6">
                    <a:lumMod val="75000"/>
                  </a:schemeClr>
                </a:solidFill>
                <a:latin typeface="Corbel" pitchFamily="34" charset="0"/>
              </a:rPr>
              <a:t>valueN</a:t>
            </a:r>
            <a:r>
              <a:rPr lang="en-IN" sz="2000" i="1" dirty="0">
                <a:solidFill>
                  <a:schemeClr val="accent6">
                    <a:lumMod val="75000"/>
                  </a:schemeClr>
                </a:solidFill>
                <a:latin typeface="Corbel" pitchFamily="34" charset="0"/>
              </a:rPr>
              <a:t>);</a:t>
            </a:r>
          </a:p>
          <a:p>
            <a:endParaRPr lang="en-IN" b="1" dirty="0">
              <a:solidFill>
                <a:srgbClr val="0070C0"/>
              </a:solidFill>
              <a:latin typeface="Corbel" pitchFamily="34" charset="0"/>
            </a:endParaRPr>
          </a:p>
          <a:p>
            <a:r>
              <a:rPr lang="en-IN" b="1" dirty="0">
                <a:solidFill>
                  <a:srgbClr val="0070C0"/>
                </a:solidFill>
                <a:latin typeface="Corbel" pitchFamily="34" charset="0"/>
              </a:rPr>
              <a:t>EXAMPLE:</a:t>
            </a:r>
          </a:p>
          <a:p>
            <a:pPr>
              <a:buNone/>
            </a:pPr>
            <a:r>
              <a:rPr lang="en-IN" dirty="0">
                <a:latin typeface="Corbel" pitchFamily="34" charset="0"/>
              </a:rPr>
              <a:t>    </a:t>
            </a:r>
            <a:r>
              <a:rPr lang="en-IN" sz="2000" i="1" dirty="0">
                <a:solidFill>
                  <a:schemeClr val="accent6">
                    <a:lumMod val="75000"/>
                  </a:schemeClr>
                </a:solidFill>
                <a:latin typeface="Corbel" pitchFamily="34" charset="0"/>
              </a:rPr>
              <a:t>INSERT INTO student (</a:t>
            </a:r>
            <a:r>
              <a:rPr lang="en-IN" sz="2000" i="1" dirty="0" err="1">
                <a:solidFill>
                  <a:schemeClr val="accent6">
                    <a:lumMod val="75000"/>
                  </a:schemeClr>
                </a:solidFill>
                <a:latin typeface="Corbel" pitchFamily="34" charset="0"/>
              </a:rPr>
              <a:t>roll_no,name,city</a:t>
            </a:r>
            <a:r>
              <a:rPr lang="en-IN" sz="2000" i="1" dirty="0">
                <a:solidFill>
                  <a:schemeClr val="accent6">
                    <a:lumMod val="75000"/>
                  </a:schemeClr>
                </a:solidFill>
                <a:latin typeface="Corbel" pitchFamily="34" charset="0"/>
              </a:rPr>
              <a:t>) VALUES(‘A101’,’Sama’,’Bhopal’);</a:t>
            </a:r>
          </a:p>
          <a:p>
            <a:pPr>
              <a:buNone/>
            </a:pPr>
            <a:endParaRPr lang="en-IN" dirty="0">
              <a:latin typeface="Corbel" pitchFamily="34"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Corbel" pitchFamily="34" charset="0"/>
              </a:rPr>
              <a:t>UPDATE</a:t>
            </a:r>
          </a:p>
        </p:txBody>
      </p:sp>
      <p:sp>
        <p:nvSpPr>
          <p:cNvPr id="3" name="Content Placeholder 2"/>
          <p:cNvSpPr>
            <a:spLocks noGrp="1"/>
          </p:cNvSpPr>
          <p:nvPr>
            <p:ph sz="quarter" idx="1"/>
          </p:nvPr>
        </p:nvSpPr>
        <p:spPr/>
        <p:txBody>
          <a:bodyPr/>
          <a:lstStyle/>
          <a:p>
            <a:r>
              <a:rPr lang="en-IN" b="1" dirty="0">
                <a:solidFill>
                  <a:srgbClr val="0070C0"/>
                </a:solidFill>
                <a:latin typeface="Corbel" pitchFamily="34" charset="0"/>
              </a:rPr>
              <a:t>UPDATE:</a:t>
            </a:r>
          </a:p>
          <a:p>
            <a:pPr>
              <a:buNone/>
            </a:pPr>
            <a:r>
              <a:rPr lang="en-IN" dirty="0">
                <a:latin typeface="Corbel" pitchFamily="34" charset="0"/>
              </a:rPr>
              <a:t>    This query is use to change the existing data.</a:t>
            </a:r>
          </a:p>
          <a:p>
            <a:endParaRPr lang="en-IN" b="1" dirty="0">
              <a:solidFill>
                <a:srgbClr val="0070C0"/>
              </a:solidFill>
              <a:latin typeface="Corbel" pitchFamily="34" charset="0"/>
            </a:endParaRPr>
          </a:p>
          <a:p>
            <a:r>
              <a:rPr lang="en-IN" b="1" dirty="0">
                <a:solidFill>
                  <a:srgbClr val="0070C0"/>
                </a:solidFill>
                <a:latin typeface="Corbel" pitchFamily="34" charset="0"/>
              </a:rPr>
              <a:t>SYNTAX</a:t>
            </a:r>
          </a:p>
          <a:p>
            <a:pPr>
              <a:buNone/>
            </a:pPr>
            <a:r>
              <a:rPr lang="en-IN" dirty="0">
                <a:latin typeface="Corbel" pitchFamily="34" charset="0"/>
              </a:rPr>
              <a:t>    </a:t>
            </a:r>
            <a:r>
              <a:rPr lang="en-IN" sz="2400" i="1" dirty="0">
                <a:solidFill>
                  <a:schemeClr val="accent6">
                    <a:lumMod val="75000"/>
                  </a:schemeClr>
                </a:solidFill>
                <a:latin typeface="Corbel" pitchFamily="34" charset="0"/>
              </a:rPr>
              <a:t>UPDATE </a:t>
            </a:r>
            <a:r>
              <a:rPr lang="en-IN" sz="2400" i="1" dirty="0" err="1">
                <a:solidFill>
                  <a:schemeClr val="accent6">
                    <a:lumMod val="75000"/>
                  </a:schemeClr>
                </a:solidFill>
                <a:latin typeface="Corbel" pitchFamily="34" charset="0"/>
              </a:rPr>
              <a:t>table_name</a:t>
            </a:r>
            <a:r>
              <a:rPr lang="en-IN" sz="2400" i="1" dirty="0">
                <a:solidFill>
                  <a:schemeClr val="accent6">
                    <a:lumMod val="75000"/>
                  </a:schemeClr>
                </a:solidFill>
                <a:latin typeface="Corbel" pitchFamily="34" charset="0"/>
              </a:rPr>
              <a:t> SET column1 = value1, column2 = value2....</a:t>
            </a:r>
            <a:r>
              <a:rPr lang="en-IN" sz="2400" i="1" dirty="0" err="1">
                <a:solidFill>
                  <a:schemeClr val="accent6">
                    <a:lumMod val="75000"/>
                  </a:schemeClr>
                </a:solidFill>
                <a:latin typeface="Corbel" pitchFamily="34" charset="0"/>
              </a:rPr>
              <a:t>columnN</a:t>
            </a:r>
            <a:r>
              <a:rPr lang="en-IN" sz="2400" i="1" dirty="0">
                <a:solidFill>
                  <a:schemeClr val="accent6">
                    <a:lumMod val="75000"/>
                  </a:schemeClr>
                </a:solidFill>
                <a:latin typeface="Corbel" pitchFamily="34" charset="0"/>
              </a:rPr>
              <a:t>=</a:t>
            </a:r>
            <a:r>
              <a:rPr lang="en-IN" sz="2400" i="1" dirty="0" err="1">
                <a:solidFill>
                  <a:schemeClr val="accent6">
                    <a:lumMod val="75000"/>
                  </a:schemeClr>
                </a:solidFill>
                <a:latin typeface="Corbel" pitchFamily="34" charset="0"/>
              </a:rPr>
              <a:t>valueN</a:t>
            </a:r>
            <a:r>
              <a:rPr lang="en-IN" sz="2400" i="1" dirty="0">
                <a:solidFill>
                  <a:schemeClr val="accent6">
                    <a:lumMod val="75000"/>
                  </a:schemeClr>
                </a:solidFill>
                <a:latin typeface="Corbel" pitchFamily="34" charset="0"/>
              </a:rPr>
              <a:t> [ WHERE CONDITION ];</a:t>
            </a:r>
          </a:p>
          <a:p>
            <a:endParaRPr lang="en-IN" b="1" dirty="0">
              <a:solidFill>
                <a:srgbClr val="0070C0"/>
              </a:solidFill>
              <a:latin typeface="Corbel" pitchFamily="34" charset="0"/>
            </a:endParaRPr>
          </a:p>
          <a:p>
            <a:r>
              <a:rPr lang="en-IN" b="1" dirty="0">
                <a:solidFill>
                  <a:srgbClr val="0070C0"/>
                </a:solidFill>
                <a:latin typeface="Corbel" pitchFamily="34" charset="0"/>
              </a:rPr>
              <a:t>EXAMPLE:</a:t>
            </a:r>
          </a:p>
          <a:p>
            <a:pPr>
              <a:buNone/>
            </a:pPr>
            <a:r>
              <a:rPr lang="en-IN" dirty="0">
                <a:latin typeface="Corbel" pitchFamily="34" charset="0"/>
              </a:rPr>
              <a:t>     </a:t>
            </a:r>
            <a:r>
              <a:rPr lang="en-IN" sz="2400" i="1" dirty="0">
                <a:solidFill>
                  <a:schemeClr val="accent6">
                    <a:lumMod val="75000"/>
                  </a:schemeClr>
                </a:solidFill>
                <a:latin typeface="Corbel" pitchFamily="34" charset="0"/>
              </a:rPr>
              <a:t>Update student set name=‘</a:t>
            </a:r>
            <a:r>
              <a:rPr lang="en-IN" sz="2400" i="1" dirty="0" err="1">
                <a:solidFill>
                  <a:schemeClr val="accent6">
                    <a:lumMod val="75000"/>
                  </a:schemeClr>
                </a:solidFill>
                <a:latin typeface="Corbel" pitchFamily="34" charset="0"/>
              </a:rPr>
              <a:t>ravi</a:t>
            </a:r>
            <a:r>
              <a:rPr lang="en-IN" sz="2400" i="1" dirty="0">
                <a:solidFill>
                  <a:schemeClr val="accent6">
                    <a:lumMod val="75000"/>
                  </a:schemeClr>
                </a:solidFill>
                <a:latin typeface="Corbel" pitchFamily="34" charset="0"/>
              </a:rPr>
              <a:t>’ where roll_n0=‘A101’;</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Corbel" pitchFamily="34" charset="0"/>
              </a:rPr>
              <a:t>DELETE</a:t>
            </a:r>
          </a:p>
        </p:txBody>
      </p:sp>
      <p:sp>
        <p:nvSpPr>
          <p:cNvPr id="3" name="Content Placeholder 2"/>
          <p:cNvSpPr>
            <a:spLocks noGrp="1"/>
          </p:cNvSpPr>
          <p:nvPr>
            <p:ph sz="quarter" idx="1"/>
          </p:nvPr>
        </p:nvSpPr>
        <p:spPr/>
        <p:txBody>
          <a:bodyPr/>
          <a:lstStyle/>
          <a:p>
            <a:r>
              <a:rPr lang="en-IN" b="1" dirty="0">
                <a:solidFill>
                  <a:srgbClr val="0070C0"/>
                </a:solidFill>
                <a:latin typeface="Corbel" pitchFamily="34" charset="0"/>
              </a:rPr>
              <a:t>DELETE:</a:t>
            </a:r>
          </a:p>
          <a:p>
            <a:pPr>
              <a:buNone/>
            </a:pPr>
            <a:r>
              <a:rPr lang="en-IN" dirty="0">
                <a:latin typeface="Corbel" pitchFamily="34" charset="0"/>
              </a:rPr>
              <a:t>    Delete query is used to delete the existing table.</a:t>
            </a:r>
          </a:p>
          <a:p>
            <a:endParaRPr lang="en-IN" b="1" dirty="0">
              <a:solidFill>
                <a:srgbClr val="0070C0"/>
              </a:solidFill>
              <a:latin typeface="Corbel" pitchFamily="34" charset="0"/>
            </a:endParaRPr>
          </a:p>
          <a:p>
            <a:r>
              <a:rPr lang="en-IN" b="1" dirty="0">
                <a:solidFill>
                  <a:srgbClr val="0070C0"/>
                </a:solidFill>
                <a:latin typeface="Corbel" pitchFamily="34" charset="0"/>
              </a:rPr>
              <a:t>SYNTAX:</a:t>
            </a:r>
          </a:p>
          <a:p>
            <a:pPr>
              <a:buNone/>
            </a:pPr>
            <a:r>
              <a:rPr lang="en-IN" dirty="0">
                <a:latin typeface="Corbel" pitchFamily="34" charset="0"/>
              </a:rPr>
              <a:t>   </a:t>
            </a:r>
            <a:r>
              <a:rPr lang="en-IN" sz="2400" i="1" dirty="0">
                <a:solidFill>
                  <a:schemeClr val="accent6">
                    <a:lumMod val="75000"/>
                  </a:schemeClr>
                </a:solidFill>
                <a:latin typeface="Corbel" pitchFamily="34" charset="0"/>
              </a:rPr>
              <a:t>DELETE FROM </a:t>
            </a:r>
            <a:r>
              <a:rPr lang="en-IN" sz="2400" i="1" dirty="0" err="1">
                <a:solidFill>
                  <a:schemeClr val="accent6">
                    <a:lumMod val="75000"/>
                  </a:schemeClr>
                </a:solidFill>
                <a:latin typeface="Corbel" pitchFamily="34" charset="0"/>
              </a:rPr>
              <a:t>table_name</a:t>
            </a:r>
            <a:r>
              <a:rPr lang="en-IN" sz="2400" i="1" dirty="0">
                <a:solidFill>
                  <a:schemeClr val="accent6">
                    <a:lumMod val="75000"/>
                  </a:schemeClr>
                </a:solidFill>
                <a:latin typeface="Corbel" pitchFamily="34" charset="0"/>
              </a:rPr>
              <a:t> WHERE {CONDITION};</a:t>
            </a:r>
          </a:p>
          <a:p>
            <a:endParaRPr lang="en-IN" b="1" dirty="0">
              <a:solidFill>
                <a:srgbClr val="0070C0"/>
              </a:solidFill>
              <a:latin typeface="Corbel" pitchFamily="34" charset="0"/>
            </a:endParaRPr>
          </a:p>
          <a:p>
            <a:r>
              <a:rPr lang="en-IN" b="1" dirty="0">
                <a:solidFill>
                  <a:srgbClr val="0070C0"/>
                </a:solidFill>
                <a:latin typeface="Corbel" pitchFamily="34" charset="0"/>
              </a:rPr>
              <a:t>EXAMPLE:</a:t>
            </a:r>
          </a:p>
          <a:p>
            <a:pPr>
              <a:buNone/>
            </a:pPr>
            <a:r>
              <a:rPr lang="en-IN" dirty="0">
                <a:latin typeface="Corbel" pitchFamily="34" charset="0"/>
              </a:rPr>
              <a:t>   </a:t>
            </a:r>
            <a:r>
              <a:rPr lang="en-IN" sz="2400" i="1" dirty="0">
                <a:solidFill>
                  <a:schemeClr val="accent6">
                    <a:lumMod val="75000"/>
                  </a:schemeClr>
                </a:solidFill>
                <a:latin typeface="Corbel" pitchFamily="34" charset="0"/>
              </a:rPr>
              <a:t>Delete from student where </a:t>
            </a:r>
            <a:r>
              <a:rPr lang="en-IN" sz="2400" i="1" dirty="0" err="1">
                <a:solidFill>
                  <a:schemeClr val="accent6">
                    <a:lumMod val="75000"/>
                  </a:schemeClr>
                </a:solidFill>
                <a:latin typeface="Corbel" pitchFamily="34" charset="0"/>
              </a:rPr>
              <a:t>roll_no</a:t>
            </a:r>
            <a:r>
              <a:rPr lang="en-IN" sz="2400" i="1" dirty="0">
                <a:solidFill>
                  <a:schemeClr val="accent6">
                    <a:lumMod val="75000"/>
                  </a:schemeClr>
                </a:solidFill>
                <a:latin typeface="Corbel" pitchFamily="34" charset="0"/>
              </a:rPr>
              <a:t>=‘’A101’;</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Corbel" pitchFamily="34" charset="0"/>
              </a:rPr>
              <a:t>Executing Non Select Queries</a:t>
            </a:r>
          </a:p>
        </p:txBody>
      </p:sp>
      <p:sp>
        <p:nvSpPr>
          <p:cNvPr id="3" name="Content Placeholder 2"/>
          <p:cNvSpPr>
            <a:spLocks noGrp="1"/>
          </p:cNvSpPr>
          <p:nvPr>
            <p:ph sz="quarter" idx="1"/>
          </p:nvPr>
        </p:nvSpPr>
        <p:spPr/>
        <p:txBody>
          <a:bodyPr>
            <a:normAutofit/>
          </a:bodyPr>
          <a:lstStyle/>
          <a:p>
            <a:pPr>
              <a:buNone/>
            </a:pPr>
            <a:r>
              <a:rPr lang="en-IN" dirty="0"/>
              <a:t>  </a:t>
            </a:r>
          </a:p>
          <a:p>
            <a:r>
              <a:rPr lang="en-IN" dirty="0"/>
              <a:t> </a:t>
            </a:r>
            <a:r>
              <a:rPr lang="en-IN" dirty="0">
                <a:latin typeface="Corbel" pitchFamily="34" charset="0"/>
              </a:rPr>
              <a:t>In JDBC to execute non select queries we use the method </a:t>
            </a:r>
            <a:r>
              <a:rPr lang="en-IN" b="1" dirty="0" err="1">
                <a:solidFill>
                  <a:srgbClr val="0070C0"/>
                </a:solidFill>
                <a:latin typeface="Corbel" pitchFamily="34" charset="0"/>
              </a:rPr>
              <a:t>executeUpdate</a:t>
            </a:r>
            <a:r>
              <a:rPr lang="en-IN" b="1" dirty="0">
                <a:solidFill>
                  <a:srgbClr val="0070C0"/>
                </a:solidFill>
                <a:latin typeface="Corbel" pitchFamily="34" charset="0"/>
              </a:rPr>
              <a:t>( ) </a:t>
            </a:r>
            <a:r>
              <a:rPr lang="en-IN" dirty="0">
                <a:latin typeface="Corbel" pitchFamily="34" charset="0"/>
              </a:rPr>
              <a:t>provided by the </a:t>
            </a:r>
            <a:r>
              <a:rPr lang="en-IN" b="1" dirty="0">
                <a:solidFill>
                  <a:srgbClr val="0070C0"/>
                </a:solidFill>
                <a:latin typeface="Corbel" pitchFamily="34" charset="0"/>
              </a:rPr>
              <a:t>Statement</a:t>
            </a:r>
            <a:r>
              <a:rPr lang="en-IN" dirty="0">
                <a:latin typeface="Corbel" pitchFamily="34" charset="0"/>
              </a:rPr>
              <a:t> interface.</a:t>
            </a:r>
          </a:p>
          <a:p>
            <a:endParaRPr lang="en-IN" dirty="0">
              <a:solidFill>
                <a:srgbClr val="0070C0"/>
              </a:solidFill>
              <a:latin typeface="Corbel" pitchFamily="34" charset="0"/>
            </a:endParaRPr>
          </a:p>
          <a:p>
            <a:r>
              <a:rPr lang="en-IN" dirty="0">
                <a:solidFill>
                  <a:srgbClr val="0070C0"/>
                </a:solidFill>
                <a:latin typeface="Corbel" pitchFamily="34" charset="0"/>
              </a:rPr>
              <a:t>The prototype of the method is :</a:t>
            </a:r>
          </a:p>
          <a:p>
            <a:pPr>
              <a:buNone/>
            </a:pPr>
            <a:r>
              <a:rPr lang="en-IN" dirty="0">
                <a:solidFill>
                  <a:srgbClr val="0070C0"/>
                </a:solidFill>
                <a:latin typeface="Corbel" pitchFamily="34" charset="0"/>
              </a:rPr>
              <a:t>  </a:t>
            </a:r>
          </a:p>
          <a:p>
            <a:pPr>
              <a:buNone/>
            </a:pPr>
            <a:r>
              <a:rPr lang="en-IN" sz="2400" dirty="0">
                <a:solidFill>
                  <a:schemeClr val="accent6">
                    <a:lumMod val="75000"/>
                  </a:schemeClr>
                </a:solidFill>
                <a:latin typeface="Corbel" pitchFamily="34" charset="0"/>
              </a:rPr>
              <a:t>public </a:t>
            </a:r>
            <a:r>
              <a:rPr lang="en-IN" sz="2400" dirty="0" err="1">
                <a:solidFill>
                  <a:schemeClr val="accent6">
                    <a:lumMod val="75000"/>
                  </a:schemeClr>
                </a:solidFill>
                <a:latin typeface="Corbel" pitchFamily="34" charset="0"/>
              </a:rPr>
              <a:t>int</a:t>
            </a:r>
            <a:r>
              <a:rPr lang="en-IN" sz="2400" dirty="0">
                <a:solidFill>
                  <a:schemeClr val="accent6">
                    <a:lumMod val="75000"/>
                  </a:schemeClr>
                </a:solidFill>
                <a:latin typeface="Corbel" pitchFamily="34" charset="0"/>
              </a:rPr>
              <a:t> </a:t>
            </a:r>
            <a:r>
              <a:rPr lang="en-IN" sz="2400" dirty="0" err="1">
                <a:solidFill>
                  <a:schemeClr val="accent6">
                    <a:lumMod val="75000"/>
                  </a:schemeClr>
                </a:solidFill>
                <a:latin typeface="Corbel" pitchFamily="34" charset="0"/>
              </a:rPr>
              <a:t>executeUpdate</a:t>
            </a:r>
            <a:r>
              <a:rPr lang="en-IN" sz="2400" dirty="0">
                <a:solidFill>
                  <a:schemeClr val="accent6">
                    <a:lumMod val="75000"/>
                  </a:schemeClr>
                </a:solidFill>
                <a:latin typeface="Corbel" pitchFamily="34" charset="0"/>
              </a:rPr>
              <a:t>(String </a:t>
            </a:r>
            <a:r>
              <a:rPr lang="en-IN" sz="2400" dirty="0" err="1">
                <a:solidFill>
                  <a:schemeClr val="accent6">
                    <a:lumMod val="75000"/>
                  </a:schemeClr>
                </a:solidFill>
                <a:latin typeface="Corbel" pitchFamily="34" charset="0"/>
              </a:rPr>
              <a:t>sql</a:t>
            </a:r>
            <a:r>
              <a:rPr lang="en-IN" sz="2400" dirty="0">
                <a:solidFill>
                  <a:schemeClr val="accent6">
                    <a:lumMod val="75000"/>
                  </a:schemeClr>
                </a:solidFill>
                <a:latin typeface="Corbel" pitchFamily="34" charset="0"/>
              </a:rPr>
              <a:t>) throws </a:t>
            </a:r>
            <a:r>
              <a:rPr lang="en-IN" sz="2400" dirty="0" err="1">
                <a:solidFill>
                  <a:schemeClr val="accent6">
                    <a:lumMod val="75000"/>
                  </a:schemeClr>
                </a:solidFill>
                <a:latin typeface="Corbel" pitchFamily="34" charset="0"/>
              </a:rPr>
              <a:t>SQLException</a:t>
            </a:r>
            <a:endParaRPr lang="en-IN" sz="2400" dirty="0">
              <a:solidFill>
                <a:schemeClr val="accent6">
                  <a:lumMod val="75000"/>
                </a:schemeClr>
              </a:solidFill>
              <a:latin typeface="Corbel" pitchFamily="34" charset="0"/>
            </a:endParaRPr>
          </a:p>
          <a:p>
            <a:endParaRPr lang="en-IN" dirty="0"/>
          </a:p>
          <a:p>
            <a:endParaRPr lang="en-IN"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Corbel" pitchFamily="34" charset="0"/>
              </a:rPr>
              <a:t>Executing Non Select Queries</a:t>
            </a:r>
          </a:p>
        </p:txBody>
      </p:sp>
      <p:sp>
        <p:nvSpPr>
          <p:cNvPr id="3" name="Content Placeholder 2"/>
          <p:cNvSpPr>
            <a:spLocks noGrp="1"/>
          </p:cNvSpPr>
          <p:nvPr>
            <p:ph sz="quarter" idx="1"/>
          </p:nvPr>
        </p:nvSpPr>
        <p:spPr/>
        <p:txBody>
          <a:bodyPr>
            <a:normAutofit/>
          </a:bodyPr>
          <a:lstStyle/>
          <a:p>
            <a:pPr>
              <a:buNone/>
            </a:pPr>
            <a:r>
              <a:rPr lang="en-IN" dirty="0"/>
              <a:t>  </a:t>
            </a:r>
          </a:p>
          <a:p>
            <a:r>
              <a:rPr lang="en-IN" sz="2400" dirty="0">
                <a:latin typeface="Corbel" pitchFamily="34" charset="0"/>
              </a:rPr>
              <a:t>This method takes any non-select </a:t>
            </a:r>
            <a:r>
              <a:rPr lang="en-IN" sz="2400" dirty="0" err="1">
                <a:latin typeface="Corbel" pitchFamily="34" charset="0"/>
              </a:rPr>
              <a:t>sql</a:t>
            </a:r>
            <a:r>
              <a:rPr lang="en-IN" sz="2400" dirty="0">
                <a:latin typeface="Corbel" pitchFamily="34" charset="0"/>
              </a:rPr>
              <a:t> command as argument and returns the number of rows effected by that command.</a:t>
            </a:r>
          </a:p>
          <a:p>
            <a:endParaRPr lang="en-IN" sz="2400" dirty="0">
              <a:solidFill>
                <a:srgbClr val="0070C0"/>
              </a:solidFill>
              <a:latin typeface="Corbel" pitchFamily="34" charset="0"/>
            </a:endParaRPr>
          </a:p>
          <a:p>
            <a:r>
              <a:rPr lang="en-IN" sz="2400" dirty="0">
                <a:latin typeface="Corbel" pitchFamily="34" charset="0"/>
              </a:rPr>
              <a:t>There are 3 possible cases with return value:</a:t>
            </a:r>
          </a:p>
          <a:p>
            <a:pPr lvl="1"/>
            <a:r>
              <a:rPr lang="en-IN" sz="2400" dirty="0">
                <a:solidFill>
                  <a:srgbClr val="0070C0"/>
                </a:solidFill>
                <a:latin typeface="Corbel" pitchFamily="34" charset="0"/>
              </a:rPr>
              <a:t>1.    </a:t>
            </a:r>
            <a:r>
              <a:rPr lang="en-IN" sz="2400" dirty="0">
                <a:solidFill>
                  <a:srgbClr val="FF0000"/>
                </a:solidFill>
                <a:latin typeface="Corbel" pitchFamily="34" charset="0"/>
              </a:rPr>
              <a:t>&gt;0  which means that </a:t>
            </a:r>
            <a:r>
              <a:rPr lang="en-IN" sz="2400" dirty="0" err="1">
                <a:solidFill>
                  <a:srgbClr val="FF0000"/>
                </a:solidFill>
                <a:latin typeface="Corbel" pitchFamily="34" charset="0"/>
              </a:rPr>
              <a:t>atleast</a:t>
            </a:r>
            <a:r>
              <a:rPr lang="en-IN" sz="2400" dirty="0">
                <a:solidFill>
                  <a:srgbClr val="FF0000"/>
                </a:solidFill>
                <a:latin typeface="Corbel" pitchFamily="34" charset="0"/>
              </a:rPr>
              <a:t> one row has been effected</a:t>
            </a:r>
          </a:p>
          <a:p>
            <a:pPr lvl="1"/>
            <a:r>
              <a:rPr lang="en-IN" sz="2400" dirty="0">
                <a:solidFill>
                  <a:srgbClr val="0070C0"/>
                </a:solidFill>
                <a:latin typeface="Corbel" pitchFamily="34" charset="0"/>
              </a:rPr>
              <a:t>2.   </a:t>
            </a:r>
            <a:r>
              <a:rPr lang="en-IN" sz="2400" dirty="0">
                <a:solidFill>
                  <a:srgbClr val="00B050"/>
                </a:solidFill>
                <a:latin typeface="Corbel" pitchFamily="34" charset="0"/>
              </a:rPr>
              <a:t>=0  which </a:t>
            </a:r>
            <a:r>
              <a:rPr lang="en-IN" sz="2400" dirty="0" err="1">
                <a:solidFill>
                  <a:srgbClr val="00B050"/>
                </a:solidFill>
                <a:latin typeface="Corbel" pitchFamily="34" charset="0"/>
              </a:rPr>
              <a:t>menas</a:t>
            </a:r>
            <a:r>
              <a:rPr lang="en-IN" sz="2400" dirty="0">
                <a:solidFill>
                  <a:srgbClr val="00B050"/>
                </a:solidFill>
                <a:latin typeface="Corbel" pitchFamily="34" charset="0"/>
              </a:rPr>
              <a:t> none of the rows have been effected or the command is DDL</a:t>
            </a:r>
          </a:p>
          <a:p>
            <a:pPr lvl="1"/>
            <a:r>
              <a:rPr lang="en-IN" sz="2400" dirty="0">
                <a:solidFill>
                  <a:srgbClr val="0070C0"/>
                </a:solidFill>
                <a:latin typeface="Corbel" pitchFamily="34" charset="0"/>
              </a:rPr>
              <a:t>3.  =-1 which means that the query is DDL </a:t>
            </a:r>
            <a:r>
              <a:rPr lang="en-IN" sz="2400" dirty="0">
                <a:solidFill>
                  <a:schemeClr val="accent6">
                    <a:lumMod val="75000"/>
                  </a:schemeClr>
                </a:solidFill>
                <a:latin typeface="Corbel" pitchFamily="34" charset="0"/>
              </a:rPr>
              <a:t>( but this case is driver dependent)</a:t>
            </a:r>
          </a:p>
          <a:p>
            <a:endParaRPr lang="en-IN" dirty="0"/>
          </a:p>
          <a:p>
            <a:endParaRPr lang="en-IN"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orbel" pitchFamily="34" charset="0"/>
              </a:rPr>
              <a:t>Today’s Agenda</a:t>
            </a:r>
            <a:endParaRPr lang="en-IN" sz="3200" b="1" dirty="0">
              <a:latin typeface="Corbel" pitchFamily="34" charset="0"/>
            </a:endParaRPr>
          </a:p>
        </p:txBody>
      </p:sp>
      <p:sp>
        <p:nvSpPr>
          <p:cNvPr id="3" name="Content Placeholder 2"/>
          <p:cNvSpPr>
            <a:spLocks noGrp="1"/>
          </p:cNvSpPr>
          <p:nvPr>
            <p:ph sz="quarter" idx="1"/>
          </p:nvPr>
        </p:nvSpPr>
        <p:spPr>
          <a:xfrm>
            <a:off x="251520" y="1484784"/>
            <a:ext cx="8712968" cy="5373216"/>
          </a:xfrm>
        </p:spPr>
        <p:txBody>
          <a:bodyPr>
            <a:normAutofit/>
          </a:bodyPr>
          <a:lstStyle/>
          <a:p>
            <a:pPr>
              <a:buSzPct val="100000"/>
              <a:buNone/>
            </a:pPr>
            <a:endParaRPr lang="en-US" sz="2400" dirty="0"/>
          </a:p>
          <a:p>
            <a:pPr>
              <a:buSzPct val="100000"/>
            </a:pPr>
            <a:r>
              <a:rPr lang="en-US" sz="2400" b="1" dirty="0">
                <a:solidFill>
                  <a:srgbClr val="00B050"/>
                </a:solidFill>
                <a:latin typeface="Corbel" pitchFamily="34" charset="0"/>
              </a:rPr>
              <a:t>SQL -Database language.</a:t>
            </a:r>
          </a:p>
          <a:p>
            <a:pPr>
              <a:buSzPct val="100000"/>
              <a:buFont typeface="Arial" pitchFamily="34" charset="0"/>
              <a:buChar char="•"/>
            </a:pPr>
            <a:endParaRPr lang="en-US" sz="2400" b="1" dirty="0">
              <a:latin typeface="Corbel" pitchFamily="34" charset="0"/>
            </a:endParaRPr>
          </a:p>
          <a:p>
            <a:pPr>
              <a:buSzPct val="100000"/>
            </a:pPr>
            <a:r>
              <a:rPr lang="en-US" sz="2400" b="1" dirty="0">
                <a:solidFill>
                  <a:srgbClr val="C00000"/>
                </a:solidFill>
                <a:latin typeface="Corbel" pitchFamily="34" charset="0"/>
              </a:rPr>
              <a:t>Query –insert , update , delete.</a:t>
            </a:r>
          </a:p>
          <a:p>
            <a:pPr>
              <a:buSzPct val="100000"/>
            </a:pPr>
            <a:endParaRPr lang="en-US" sz="2400" b="1" dirty="0">
              <a:latin typeface="Corbel" pitchFamily="34" charset="0"/>
            </a:endParaRPr>
          </a:p>
          <a:p>
            <a:pPr>
              <a:buSzPct val="100000"/>
            </a:pPr>
            <a:r>
              <a:rPr lang="en-US" sz="2400" b="1" dirty="0">
                <a:solidFill>
                  <a:srgbClr val="0070C0"/>
                </a:solidFill>
                <a:latin typeface="Corbel" pitchFamily="34" charset="0"/>
              </a:rPr>
              <a:t>Executing Non Select Queries From JDBC</a:t>
            </a:r>
          </a:p>
          <a:p>
            <a:pPr>
              <a:buSzPct val="100000"/>
            </a:pPr>
            <a:endParaRPr lang="en-US" sz="2400" b="1" dirty="0">
              <a:latin typeface="Corbel" pitchFamily="34" charset="0"/>
            </a:endParaRPr>
          </a:p>
          <a:p>
            <a:pPr>
              <a:buSzPct val="100000"/>
            </a:pPr>
            <a:r>
              <a:rPr lang="en-US" sz="2400" b="1" dirty="0">
                <a:solidFill>
                  <a:srgbClr val="7030A0"/>
                </a:solidFill>
                <a:latin typeface="Corbel" pitchFamily="34" charset="0"/>
              </a:rPr>
              <a:t>Dynamic SQL</a:t>
            </a:r>
          </a:p>
          <a:p>
            <a:pPr>
              <a:buSzPct val="100000"/>
            </a:pPr>
            <a:endParaRPr lang="en-US" sz="2400" b="1" dirty="0">
              <a:latin typeface="Corbel" pitchFamily="34" charset="0"/>
            </a:endParaRPr>
          </a:p>
          <a:p>
            <a:pPr>
              <a:buSzPct val="100000"/>
            </a:pPr>
            <a:r>
              <a:rPr lang="en-US" sz="2400" b="1" dirty="0" err="1">
                <a:solidFill>
                  <a:schemeClr val="accent6">
                    <a:lumMod val="75000"/>
                  </a:schemeClr>
                </a:solidFill>
                <a:latin typeface="Corbel" pitchFamily="34" charset="0"/>
              </a:rPr>
              <a:t>PreparedStatement</a:t>
            </a:r>
            <a:endParaRPr lang="en-US" sz="2400" b="1" dirty="0">
              <a:solidFill>
                <a:schemeClr val="accent6">
                  <a:lumMod val="75000"/>
                </a:schemeClr>
              </a:solidFill>
              <a:latin typeface="Corbel" pitchFamily="34" charset="0"/>
            </a:endParaRP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10"/>
          </p:nvPr>
        </p:nvSpPr>
        <p:spPr/>
        <p:txBody>
          <a:bodyPr/>
          <a:lstStyle/>
          <a:p>
            <a:fld id="{BFDCA985-1538-424F-B763-38CF0E8DFFBB}" type="slidenum">
              <a:rPr lang="ar-SA"/>
              <a:pPr/>
              <a:t>20</a:t>
            </a:fld>
            <a:endParaRPr lang="en-US"/>
          </a:p>
        </p:txBody>
      </p:sp>
      <p:sp>
        <p:nvSpPr>
          <p:cNvPr id="110594" name="Rectangle 2"/>
          <p:cNvSpPr>
            <a:spLocks noGrp="1" noChangeArrowheads="1"/>
          </p:cNvSpPr>
          <p:nvPr>
            <p:ph type="title"/>
          </p:nvPr>
        </p:nvSpPr>
        <p:spPr/>
        <p:txBody>
          <a:bodyPr>
            <a:normAutofit/>
          </a:bodyPr>
          <a:lstStyle/>
          <a:p>
            <a:pPr eaLnBrk="1" hangingPunct="1">
              <a:defRPr/>
            </a:pPr>
            <a:r>
              <a:rPr lang="en-US" sz="3200" b="1" dirty="0">
                <a:latin typeface="Corbel" pitchFamily="34" charset="0"/>
              </a:rPr>
              <a:t>Executing DELETE Query</a:t>
            </a:r>
          </a:p>
        </p:txBody>
      </p:sp>
      <p:sp>
        <p:nvSpPr>
          <p:cNvPr id="15364" name="Text Box 3"/>
          <p:cNvSpPr txBox="1">
            <a:spLocks noChangeArrowheads="1"/>
          </p:cNvSpPr>
          <p:nvPr/>
        </p:nvSpPr>
        <p:spPr bwMode="auto">
          <a:xfrm>
            <a:off x="1295400" y="1438275"/>
            <a:ext cx="6705600" cy="2031325"/>
          </a:xfrm>
          <a:prstGeom prst="rect">
            <a:avLst/>
          </a:prstGeom>
          <a:solidFill>
            <a:schemeClr val="bg1"/>
          </a:solidFill>
          <a:ln w="28575">
            <a:solidFill>
              <a:schemeClr val="tx1"/>
            </a:solidFill>
            <a:miter lim="800000"/>
            <a:headEnd/>
            <a:tailEnd/>
          </a:ln>
        </p:spPr>
        <p:txBody>
          <a:bodyPr>
            <a:spAutoFit/>
          </a:bodyPr>
          <a:lstStyle/>
          <a:p>
            <a:pPr algn="l" eaLnBrk="1" hangingPunct="1">
              <a:lnSpc>
                <a:spcPct val="100000"/>
              </a:lnSpc>
              <a:spcBef>
                <a:spcPct val="20000"/>
              </a:spcBef>
              <a:buSzTx/>
            </a:pPr>
            <a:r>
              <a:rPr lang="en-US" dirty="0">
                <a:solidFill>
                  <a:srgbClr val="CC0000"/>
                </a:solidFill>
                <a:latin typeface="Arial" charset="0"/>
                <a:cs typeface="Arial" charset="0"/>
              </a:rPr>
              <a:t>String </a:t>
            </a:r>
            <a:r>
              <a:rPr lang="en-US" dirty="0" err="1">
                <a:solidFill>
                  <a:srgbClr val="9900CC"/>
                </a:solidFill>
                <a:latin typeface="Arial" charset="0"/>
                <a:cs typeface="Arial" charset="0"/>
              </a:rPr>
              <a:t>deleteStr</a:t>
            </a:r>
            <a:r>
              <a:rPr lang="en-US" dirty="0">
                <a:solidFill>
                  <a:srgbClr val="CC0000"/>
                </a:solidFill>
                <a:latin typeface="Arial" charset="0"/>
                <a:cs typeface="Arial" charset="0"/>
              </a:rPr>
              <a:t> = </a:t>
            </a:r>
          </a:p>
          <a:p>
            <a:pPr algn="l" eaLnBrk="1" hangingPunct="1">
              <a:lnSpc>
                <a:spcPct val="100000"/>
              </a:lnSpc>
              <a:spcBef>
                <a:spcPct val="20000"/>
              </a:spcBef>
              <a:buSzTx/>
            </a:pPr>
            <a:r>
              <a:rPr lang="en-US" dirty="0">
                <a:solidFill>
                  <a:schemeClr val="tx2"/>
                </a:solidFill>
                <a:latin typeface="Arial" charset="0"/>
                <a:cs typeface="Arial" charset="0"/>
              </a:rPr>
              <a:t>	</a:t>
            </a:r>
            <a:r>
              <a:rPr lang="en-US" dirty="0">
                <a:solidFill>
                  <a:srgbClr val="0066FF"/>
                </a:solidFill>
                <a:latin typeface="Arial" charset="0"/>
                <a:cs typeface="Arial" charset="0"/>
              </a:rPr>
              <a:t>"DELETE FROM employee "</a:t>
            </a:r>
            <a:r>
              <a:rPr lang="en-US" dirty="0">
                <a:solidFill>
                  <a:schemeClr val="tx2"/>
                </a:solidFill>
                <a:latin typeface="Arial" charset="0"/>
                <a:cs typeface="Arial" charset="0"/>
              </a:rPr>
              <a:t> </a:t>
            </a:r>
            <a:r>
              <a:rPr lang="en-US" dirty="0">
                <a:solidFill>
                  <a:srgbClr val="CC0000"/>
                </a:solidFill>
                <a:latin typeface="Arial" charset="0"/>
                <a:cs typeface="Arial" charset="0"/>
              </a:rPr>
              <a:t>+</a:t>
            </a:r>
          </a:p>
          <a:p>
            <a:pPr algn="l" eaLnBrk="1" hangingPunct="1">
              <a:lnSpc>
                <a:spcPct val="100000"/>
              </a:lnSpc>
              <a:spcBef>
                <a:spcPct val="20000"/>
              </a:spcBef>
              <a:buSzTx/>
            </a:pPr>
            <a:r>
              <a:rPr lang="en-US" dirty="0">
                <a:solidFill>
                  <a:schemeClr val="tx2"/>
                </a:solidFill>
                <a:latin typeface="Arial" charset="0"/>
                <a:cs typeface="Arial" charset="0"/>
              </a:rPr>
              <a:t>	</a:t>
            </a:r>
            <a:r>
              <a:rPr lang="en-US" dirty="0">
                <a:solidFill>
                  <a:srgbClr val="0066FF"/>
                </a:solidFill>
                <a:latin typeface="Arial" charset="0"/>
                <a:cs typeface="Arial" charset="0"/>
              </a:rPr>
              <a:t>"WHERE </a:t>
            </a:r>
            <a:r>
              <a:rPr lang="en-US" dirty="0" err="1">
                <a:solidFill>
                  <a:srgbClr val="0066FF"/>
                </a:solidFill>
                <a:latin typeface="Arial" charset="0"/>
                <a:cs typeface="Arial" charset="0"/>
              </a:rPr>
              <a:t>lname</a:t>
            </a:r>
            <a:r>
              <a:rPr lang="en-US" dirty="0">
                <a:solidFill>
                  <a:srgbClr val="0066FF"/>
                </a:solidFill>
                <a:latin typeface="Arial" charset="0"/>
                <a:cs typeface="Arial" charset="0"/>
              </a:rPr>
              <a:t> = ‘Smith'"</a:t>
            </a:r>
            <a:r>
              <a:rPr lang="en-US" dirty="0">
                <a:solidFill>
                  <a:srgbClr val="CC0000"/>
                </a:solidFill>
                <a:latin typeface="Arial" charset="0"/>
                <a:cs typeface="Arial" charset="0"/>
              </a:rPr>
              <a:t>;</a:t>
            </a:r>
          </a:p>
          <a:p>
            <a:pPr algn="l" eaLnBrk="1" hangingPunct="1">
              <a:lnSpc>
                <a:spcPct val="100000"/>
              </a:lnSpc>
              <a:spcBef>
                <a:spcPct val="20000"/>
              </a:spcBef>
              <a:buSzTx/>
            </a:pPr>
            <a:endParaRPr lang="en-US" dirty="0">
              <a:solidFill>
                <a:srgbClr val="CC0000"/>
              </a:solidFill>
              <a:latin typeface="Arial" charset="0"/>
              <a:cs typeface="Arial" charset="0"/>
            </a:endParaRPr>
          </a:p>
          <a:p>
            <a:pPr algn="l" eaLnBrk="1" hangingPunct="1">
              <a:lnSpc>
                <a:spcPct val="100000"/>
              </a:lnSpc>
              <a:spcBef>
                <a:spcPct val="20000"/>
              </a:spcBef>
              <a:buSzTx/>
            </a:pPr>
            <a:r>
              <a:rPr lang="en-US" dirty="0">
                <a:solidFill>
                  <a:srgbClr val="CC0000"/>
                </a:solidFill>
                <a:latin typeface="Arial" charset="0"/>
                <a:cs typeface="Arial" charset="0"/>
              </a:rPr>
              <a:t>Statement stmt = </a:t>
            </a:r>
            <a:r>
              <a:rPr lang="en-US" dirty="0" err="1">
                <a:solidFill>
                  <a:srgbClr val="CC0000"/>
                </a:solidFill>
                <a:latin typeface="Arial" charset="0"/>
                <a:cs typeface="Arial" charset="0"/>
              </a:rPr>
              <a:t>con.createStatement</a:t>
            </a:r>
            <a:r>
              <a:rPr lang="en-US" dirty="0">
                <a:solidFill>
                  <a:srgbClr val="CC0000"/>
                </a:solidFill>
                <a:latin typeface="Arial" charset="0"/>
                <a:cs typeface="Arial" charset="0"/>
              </a:rPr>
              <a:t>();</a:t>
            </a:r>
          </a:p>
          <a:p>
            <a:pPr algn="l" eaLnBrk="1" hangingPunct="1">
              <a:lnSpc>
                <a:spcPct val="100000"/>
              </a:lnSpc>
              <a:spcBef>
                <a:spcPct val="20000"/>
              </a:spcBef>
              <a:buSzTx/>
            </a:pPr>
            <a:r>
              <a:rPr lang="en-US" dirty="0" err="1">
                <a:solidFill>
                  <a:srgbClr val="CC0000"/>
                </a:solidFill>
                <a:latin typeface="Arial" charset="0"/>
                <a:cs typeface="Arial" charset="0"/>
              </a:rPr>
              <a:t>int</a:t>
            </a:r>
            <a:r>
              <a:rPr lang="en-US" dirty="0">
                <a:solidFill>
                  <a:srgbClr val="CC0000"/>
                </a:solidFill>
                <a:latin typeface="Arial" charset="0"/>
                <a:cs typeface="Arial" charset="0"/>
              </a:rPr>
              <a:t> </a:t>
            </a:r>
            <a:r>
              <a:rPr lang="en-US" dirty="0" err="1">
                <a:solidFill>
                  <a:srgbClr val="CC0000"/>
                </a:solidFill>
                <a:latin typeface="Arial" charset="0"/>
                <a:cs typeface="Arial" charset="0"/>
              </a:rPr>
              <a:t>delnum</a:t>
            </a:r>
            <a:r>
              <a:rPr lang="en-US" dirty="0">
                <a:solidFill>
                  <a:srgbClr val="CC0000"/>
                </a:solidFill>
                <a:latin typeface="Arial" charset="0"/>
                <a:cs typeface="Arial" charset="0"/>
              </a:rPr>
              <a:t> = </a:t>
            </a:r>
            <a:r>
              <a:rPr lang="en-US" dirty="0" err="1">
                <a:solidFill>
                  <a:srgbClr val="CC0000"/>
                </a:solidFill>
                <a:latin typeface="Arial" charset="0"/>
                <a:cs typeface="Arial" charset="0"/>
              </a:rPr>
              <a:t>stmt.executeUpdate</a:t>
            </a:r>
            <a:r>
              <a:rPr lang="en-US" dirty="0">
                <a:solidFill>
                  <a:srgbClr val="CC0000"/>
                </a:solidFill>
                <a:latin typeface="Arial" charset="0"/>
                <a:cs typeface="Arial" charset="0"/>
              </a:rPr>
              <a:t>(</a:t>
            </a:r>
            <a:r>
              <a:rPr lang="en-US" dirty="0" err="1">
                <a:solidFill>
                  <a:srgbClr val="9900CC"/>
                </a:solidFill>
                <a:latin typeface="Arial" charset="0"/>
                <a:cs typeface="Arial" charset="0"/>
              </a:rPr>
              <a:t>deleteStr</a:t>
            </a:r>
            <a:r>
              <a:rPr lang="en-US" dirty="0">
                <a:solidFill>
                  <a:srgbClr val="CC0000"/>
                </a:solidFill>
                <a:latin typeface="Arial" charset="0"/>
                <a:cs typeface="Arial" charset="0"/>
              </a:rPr>
              <a:t>);	</a:t>
            </a:r>
          </a:p>
        </p:txBody>
      </p:sp>
      <p:sp>
        <p:nvSpPr>
          <p:cNvPr id="110597" name="Rectangle 5"/>
          <p:cNvSpPr>
            <a:spLocks noChangeArrowheads="1"/>
          </p:cNvSpPr>
          <p:nvPr/>
        </p:nvSpPr>
        <p:spPr bwMode="auto">
          <a:xfrm>
            <a:off x="228600" y="4343400"/>
            <a:ext cx="8915400" cy="2209800"/>
          </a:xfrm>
          <a:prstGeom prst="rect">
            <a:avLst/>
          </a:prstGeom>
          <a:noFill/>
          <a:ln w="12700">
            <a:noFill/>
            <a:miter lim="800000"/>
            <a:headEnd/>
            <a:tailEnd/>
          </a:ln>
        </p:spPr>
        <p:txBody>
          <a:bodyPr lIns="92075" tIns="46038" rIns="92075" bIns="46038"/>
          <a:lstStyle/>
          <a:p>
            <a:pPr marL="342900" indent="-342900" algn="l" eaLnBrk="1" hangingPunct="1">
              <a:lnSpc>
                <a:spcPct val="130000"/>
              </a:lnSpc>
              <a:spcBef>
                <a:spcPct val="20000"/>
              </a:spcBef>
              <a:buFontTx/>
              <a:buChar char="•"/>
            </a:pPr>
            <a:r>
              <a:rPr lang="en-US" sz="2400" dirty="0" err="1">
                <a:solidFill>
                  <a:srgbClr val="0000FF"/>
                </a:solidFill>
                <a:latin typeface="Corbel" pitchFamily="34" charset="0"/>
                <a:cs typeface="Arial" charset="0"/>
              </a:rPr>
              <a:t>executeUpdate</a:t>
            </a:r>
            <a:r>
              <a:rPr lang="en-US" sz="2400" dirty="0">
                <a:solidFill>
                  <a:srgbClr val="0000FF"/>
                </a:solidFill>
                <a:latin typeface="Corbel" pitchFamily="34" charset="0"/>
                <a:cs typeface="Arial" charset="0"/>
              </a:rPr>
              <a:t>()</a:t>
            </a:r>
            <a:r>
              <a:rPr lang="en-US" sz="2400" dirty="0">
                <a:solidFill>
                  <a:srgbClr val="003399"/>
                </a:solidFill>
                <a:latin typeface="Corbel" pitchFamily="34" charset="0"/>
                <a:cs typeface="Arial" charset="0"/>
              </a:rPr>
              <a:t> </a:t>
            </a:r>
            <a:r>
              <a:rPr lang="en-US" sz="2400" dirty="0">
                <a:latin typeface="Corbel" pitchFamily="34" charset="0"/>
                <a:cs typeface="Arial" charset="0"/>
              </a:rPr>
              <a:t>is used for data manipulation: insert, delete, update, create table, etc. (anything other than querying!)</a:t>
            </a:r>
          </a:p>
          <a:p>
            <a:pPr marL="342900" indent="-342900" algn="l" eaLnBrk="1" hangingPunct="1">
              <a:lnSpc>
                <a:spcPct val="130000"/>
              </a:lnSpc>
              <a:spcBef>
                <a:spcPct val="20000"/>
              </a:spcBef>
              <a:buFontTx/>
              <a:buChar char="•"/>
            </a:pPr>
            <a:r>
              <a:rPr lang="en-US" sz="2400" dirty="0" err="1">
                <a:solidFill>
                  <a:srgbClr val="0000FF"/>
                </a:solidFill>
                <a:latin typeface="Corbel" pitchFamily="34" charset="0"/>
                <a:cs typeface="Arial" charset="0"/>
              </a:rPr>
              <a:t>executeUpdate</a:t>
            </a:r>
            <a:r>
              <a:rPr lang="en-US" sz="2400" dirty="0">
                <a:solidFill>
                  <a:srgbClr val="0000FF"/>
                </a:solidFill>
                <a:latin typeface="Corbel" pitchFamily="34" charset="0"/>
                <a:cs typeface="Arial" charset="0"/>
              </a:rPr>
              <a:t>() </a:t>
            </a:r>
            <a:r>
              <a:rPr lang="en-US" sz="2400" dirty="0">
                <a:solidFill>
                  <a:srgbClr val="003399"/>
                </a:solidFill>
                <a:latin typeface="Corbel" pitchFamily="34" charset="0"/>
                <a:cs typeface="Arial" charset="0"/>
              </a:rPr>
              <a:t> </a:t>
            </a:r>
            <a:r>
              <a:rPr lang="en-US" sz="2400" dirty="0">
                <a:latin typeface="Corbel" pitchFamily="34" charset="0"/>
                <a:cs typeface="Arial" charset="0"/>
              </a:rPr>
              <a:t>returns the number of rows modified</a:t>
            </a:r>
          </a:p>
          <a:p>
            <a:pPr marL="342900" indent="-342900" algn="l" eaLnBrk="1" hangingPunct="1">
              <a:lnSpc>
                <a:spcPct val="130000"/>
              </a:lnSpc>
              <a:spcBef>
                <a:spcPct val="20000"/>
              </a:spcBef>
              <a:buFontTx/>
              <a:buChar char="•"/>
            </a:pPr>
            <a:endParaRPr lang="en-US" dirty="0">
              <a:solidFill>
                <a:srgbClr val="FF0000"/>
              </a:solidFill>
              <a:latin typeface="Times New Roman" pitchFamily="18" charset="0"/>
              <a:cs typeface="Arial" charset="0"/>
            </a:endParaRPr>
          </a:p>
        </p:txBody>
      </p:sp>
      <p:sp>
        <p:nvSpPr>
          <p:cNvPr id="110598" name="Rectangle 6"/>
          <p:cNvSpPr>
            <a:spLocks noChangeArrowheads="1"/>
          </p:cNvSpPr>
          <p:nvPr/>
        </p:nvSpPr>
        <p:spPr bwMode="auto">
          <a:xfrm>
            <a:off x="1295400" y="3200400"/>
            <a:ext cx="6705600" cy="457200"/>
          </a:xfrm>
          <a:prstGeom prst="rect">
            <a:avLst/>
          </a:prstGeom>
          <a:noFill/>
          <a:ln w="28575">
            <a:solidFill>
              <a:srgbClr val="0000FF"/>
            </a:solidFill>
            <a:miter lim="800000"/>
            <a:headEnd type="none" w="sm" len="sm"/>
            <a:tailEnd type="none" w="sm" len="sm"/>
          </a:ln>
        </p:spPr>
        <p:txBody>
          <a:bodyPr wrap="none" anchor="ctr"/>
          <a:lstStyle/>
          <a:p>
            <a:endParaRPr lang="en-US"/>
          </a:p>
        </p:txBody>
      </p:sp>
      <p:sp>
        <p:nvSpPr>
          <p:cNvPr id="110599" name="Rectangle 7"/>
          <p:cNvSpPr>
            <a:spLocks noChangeArrowheads="1"/>
          </p:cNvSpPr>
          <p:nvPr/>
        </p:nvSpPr>
        <p:spPr bwMode="auto">
          <a:xfrm>
            <a:off x="1295400" y="3657600"/>
            <a:ext cx="6705600" cy="457200"/>
          </a:xfrm>
          <a:prstGeom prst="rect">
            <a:avLst/>
          </a:prstGeom>
          <a:noFill/>
          <a:ln w="28575">
            <a:solidFill>
              <a:srgbClr val="0000FF"/>
            </a:solidFill>
            <a:miter lim="800000"/>
            <a:headEnd type="none" w="sm" len="sm"/>
            <a:tailEnd type="none" w="sm" len="sm"/>
          </a:ln>
        </p:spPr>
        <p:txBody>
          <a:bodyPr wrap="none" anchor="ctr"/>
          <a:lstStyle/>
          <a:p>
            <a:endParaRPr lang="en-US"/>
          </a:p>
        </p:txBody>
      </p:sp>
      <p:sp>
        <p:nvSpPr>
          <p:cNvPr id="110600" name="Rectangle 8"/>
          <p:cNvSpPr>
            <a:spLocks noChangeArrowheads="1"/>
          </p:cNvSpPr>
          <p:nvPr/>
        </p:nvSpPr>
        <p:spPr bwMode="auto">
          <a:xfrm>
            <a:off x="1295400" y="1447800"/>
            <a:ext cx="6705600" cy="1295400"/>
          </a:xfrm>
          <a:prstGeom prst="rect">
            <a:avLst/>
          </a:prstGeom>
          <a:noFill/>
          <a:ln w="28575">
            <a:solidFill>
              <a:srgbClr val="0000FF"/>
            </a:solidFill>
            <a:miter lim="800000"/>
            <a:headEnd type="none" w="sm" len="sm"/>
            <a:tailEnd type="none" w="sm" len="sm"/>
          </a:ln>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600"/>
                                        </p:tgtEl>
                                        <p:attrNameLst>
                                          <p:attrName>style.visibility</p:attrName>
                                        </p:attrNameLst>
                                      </p:cBhvr>
                                      <p:to>
                                        <p:strVal val="visible"/>
                                      </p:to>
                                    </p:set>
                                  </p:childTnLst>
                                  <p:subTnLst>
                                    <p:set>
                                      <p:cBhvr override="childStyle">
                                        <p:cTn dur="1" fill="hold" display="0" masterRel="nextClick" afterEffect="1"/>
                                        <p:tgtEl>
                                          <p:spTgt spid="11060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0598"/>
                                        </p:tgtEl>
                                        <p:attrNameLst>
                                          <p:attrName>style.visibility</p:attrName>
                                        </p:attrNameLst>
                                      </p:cBhvr>
                                      <p:to>
                                        <p:strVal val="visible"/>
                                      </p:to>
                                    </p:set>
                                  </p:childTnLst>
                                  <p:subTnLst>
                                    <p:set>
                                      <p:cBhvr override="childStyle">
                                        <p:cTn dur="1" fill="hold" display="0" masterRel="nextClick" afterEffect="1"/>
                                        <p:tgtEl>
                                          <p:spTgt spid="11059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0599"/>
                                        </p:tgtEl>
                                        <p:attrNameLst>
                                          <p:attrName>style.visibility</p:attrName>
                                        </p:attrNameLst>
                                      </p:cBhvr>
                                      <p:to>
                                        <p:strVal val="visible"/>
                                      </p:to>
                                    </p:set>
                                  </p:childTnLst>
                                  <p:subTnLst>
                                    <p:set>
                                      <p:cBhvr override="childStyle">
                                        <p:cTn dur="1" fill="hold" display="0" masterRel="nextClick" afterEffect="1"/>
                                        <p:tgtEl>
                                          <p:spTgt spid="11059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059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10597">
                                            <p:txEl>
                                              <p:pRg st="0" end="0"/>
                                            </p:txEl>
                                          </p:spTgt>
                                        </p:tgtEl>
                                        <p:attrNameLst>
                                          <p:attrName>ppt_c</p:attrName>
                                        </p:attrNameLst>
                                      </p:cBhvr>
                                      <p:to>
                                        <a:schemeClr val="tx1"/>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059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10597">
                                            <p:txEl>
                                              <p:pRg st="1" end="1"/>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build="p" autoUpdateAnimBg="0"/>
      <p:bldP spid="110598" grpId="0" animBg="1"/>
      <p:bldP spid="110599" grpId="0" animBg="1"/>
      <p:bldP spid="11060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Corbel" pitchFamily="34" charset="0"/>
              </a:rPr>
              <a:t>Dynamic SQL</a:t>
            </a:r>
          </a:p>
        </p:txBody>
      </p:sp>
      <p:sp>
        <p:nvSpPr>
          <p:cNvPr id="3" name="Content Placeholder 2"/>
          <p:cNvSpPr>
            <a:spLocks noGrp="1"/>
          </p:cNvSpPr>
          <p:nvPr>
            <p:ph sz="quarter" idx="1"/>
          </p:nvPr>
        </p:nvSpPr>
        <p:spPr/>
        <p:txBody>
          <a:bodyPr>
            <a:normAutofit/>
          </a:bodyPr>
          <a:lstStyle/>
          <a:p>
            <a:pPr>
              <a:buNone/>
            </a:pPr>
            <a:r>
              <a:rPr lang="en-IN" dirty="0"/>
              <a:t>  </a:t>
            </a:r>
          </a:p>
          <a:p>
            <a:r>
              <a:rPr lang="en-IN" sz="2400" dirty="0">
                <a:latin typeface="Corbel" pitchFamily="34" charset="0"/>
              </a:rPr>
              <a:t>The term dynamic SQL means an SQL query which contains dynamic values , </a:t>
            </a:r>
            <a:r>
              <a:rPr lang="en-IN" sz="2400" dirty="0" err="1">
                <a:latin typeface="Corbel" pitchFamily="34" charset="0"/>
              </a:rPr>
              <a:t>i.e</a:t>
            </a:r>
            <a:r>
              <a:rPr lang="en-IN" sz="2400" dirty="0">
                <a:latin typeface="Corbel" pitchFamily="34" charset="0"/>
              </a:rPr>
              <a:t>, the values are supplied at run time</a:t>
            </a:r>
          </a:p>
          <a:p>
            <a:endParaRPr lang="en-IN" sz="2400" dirty="0">
              <a:solidFill>
                <a:srgbClr val="0070C0"/>
              </a:solidFill>
              <a:latin typeface="Corbel" pitchFamily="34" charset="0"/>
            </a:endParaRPr>
          </a:p>
          <a:p>
            <a:r>
              <a:rPr lang="en-IN" sz="2400" dirty="0">
                <a:latin typeface="Corbel" pitchFamily="34" charset="0"/>
              </a:rPr>
              <a:t>For example , we want to insert records in the database by accepting values from the user</a:t>
            </a:r>
            <a:r>
              <a:rPr lang="en-IN" dirty="0"/>
              <a:t>.</a:t>
            </a:r>
            <a:endParaRPr lang="en-IN" sz="1900" dirty="0">
              <a:solidFill>
                <a:schemeClr val="accent6">
                  <a:lumMod val="75000"/>
                </a:schemeClr>
              </a:solidFill>
            </a:endParaRPr>
          </a:p>
          <a:p>
            <a:endParaRPr lang="en-IN" dirty="0"/>
          </a:p>
          <a:p>
            <a:endParaRPr lang="en-IN"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Corbel" pitchFamily="34" charset="0"/>
              </a:rPr>
              <a:t>Dynamic SQL</a:t>
            </a:r>
          </a:p>
        </p:txBody>
      </p:sp>
      <p:sp>
        <p:nvSpPr>
          <p:cNvPr id="3" name="Content Placeholder 2"/>
          <p:cNvSpPr>
            <a:spLocks noGrp="1"/>
          </p:cNvSpPr>
          <p:nvPr>
            <p:ph sz="quarter" idx="1"/>
          </p:nvPr>
        </p:nvSpPr>
        <p:spPr/>
        <p:txBody>
          <a:bodyPr>
            <a:normAutofit/>
          </a:bodyPr>
          <a:lstStyle/>
          <a:p>
            <a:pPr>
              <a:buNone/>
            </a:pPr>
            <a:r>
              <a:rPr lang="en-IN" dirty="0"/>
              <a:t>  </a:t>
            </a:r>
          </a:p>
          <a:p>
            <a:r>
              <a:rPr lang="en-IN" sz="2400" dirty="0">
                <a:latin typeface="Corbel" pitchFamily="34" charset="0"/>
              </a:rPr>
              <a:t>To solve this problem we have </a:t>
            </a:r>
            <a:r>
              <a:rPr lang="en-IN" sz="2400" b="1" u="sng" dirty="0">
                <a:latin typeface="Corbel" pitchFamily="34" charset="0"/>
              </a:rPr>
              <a:t>2 options</a:t>
            </a:r>
            <a:r>
              <a:rPr lang="en-IN" sz="2400" dirty="0">
                <a:latin typeface="Corbel" pitchFamily="34" charset="0"/>
              </a:rPr>
              <a:t>:</a:t>
            </a:r>
          </a:p>
          <a:p>
            <a:endParaRPr lang="en-IN" sz="1900" dirty="0">
              <a:solidFill>
                <a:schemeClr val="accent6">
                  <a:lumMod val="75000"/>
                </a:schemeClr>
              </a:solidFill>
            </a:endParaRPr>
          </a:p>
          <a:p>
            <a:r>
              <a:rPr lang="en-IN" sz="2200" b="1" dirty="0">
                <a:solidFill>
                  <a:schemeClr val="accent6">
                    <a:lumMod val="75000"/>
                  </a:schemeClr>
                </a:solidFill>
              </a:rPr>
              <a:t>1</a:t>
            </a:r>
            <a:r>
              <a:rPr lang="en-IN" sz="2200" b="1" dirty="0">
                <a:solidFill>
                  <a:srgbClr val="0070C0"/>
                </a:solidFill>
              </a:rPr>
              <a:t>. Use Statement object and create a dynamic </a:t>
            </a:r>
            <a:r>
              <a:rPr lang="en-IN" sz="2200" b="1" dirty="0" err="1">
                <a:solidFill>
                  <a:srgbClr val="0070C0"/>
                </a:solidFill>
              </a:rPr>
              <a:t>sql</a:t>
            </a:r>
            <a:r>
              <a:rPr lang="en-IN" sz="2200" b="1" dirty="0">
                <a:solidFill>
                  <a:srgbClr val="0070C0"/>
                </a:solidFill>
              </a:rPr>
              <a:t> query by using STRING CONCATENATION</a:t>
            </a:r>
          </a:p>
          <a:p>
            <a:endParaRPr lang="en-IN" sz="2200" b="1" dirty="0">
              <a:solidFill>
                <a:schemeClr val="accent6">
                  <a:lumMod val="75000"/>
                </a:schemeClr>
              </a:solidFill>
            </a:endParaRPr>
          </a:p>
          <a:p>
            <a:r>
              <a:rPr lang="en-IN" sz="2200" b="1" dirty="0">
                <a:solidFill>
                  <a:schemeClr val="accent6">
                    <a:lumMod val="75000"/>
                  </a:schemeClr>
                </a:solidFill>
              </a:rPr>
              <a:t>2. </a:t>
            </a:r>
            <a:r>
              <a:rPr lang="en-IN" sz="2200" b="1" dirty="0">
                <a:solidFill>
                  <a:srgbClr val="0070C0"/>
                </a:solidFill>
              </a:rPr>
              <a:t>Use </a:t>
            </a:r>
            <a:r>
              <a:rPr lang="en-IN" sz="2200" b="1" dirty="0" err="1">
                <a:solidFill>
                  <a:srgbClr val="0070C0"/>
                </a:solidFill>
              </a:rPr>
              <a:t>PreparedStaement</a:t>
            </a:r>
            <a:endParaRPr lang="en-IN" sz="2200" b="1" dirty="0">
              <a:solidFill>
                <a:srgbClr val="0070C0"/>
              </a:solidFill>
            </a:endParaRPr>
          </a:p>
          <a:p>
            <a:endParaRPr lang="en-IN" dirty="0"/>
          </a:p>
          <a:p>
            <a:endParaRPr lang="en-IN"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Corbel" pitchFamily="34" charset="0"/>
              </a:rPr>
              <a:t>Using String Concatenation</a:t>
            </a:r>
          </a:p>
        </p:txBody>
      </p:sp>
      <p:sp>
        <p:nvSpPr>
          <p:cNvPr id="3" name="Content Placeholder 2"/>
          <p:cNvSpPr>
            <a:spLocks noGrp="1"/>
          </p:cNvSpPr>
          <p:nvPr>
            <p:ph sz="quarter" idx="1"/>
          </p:nvPr>
        </p:nvSpPr>
        <p:spPr/>
        <p:txBody>
          <a:bodyPr>
            <a:normAutofit lnSpcReduction="10000"/>
          </a:bodyPr>
          <a:lstStyle/>
          <a:p>
            <a:pPr>
              <a:buNone/>
            </a:pPr>
            <a:r>
              <a:rPr lang="en-IN" dirty="0"/>
              <a:t>  </a:t>
            </a:r>
          </a:p>
          <a:p>
            <a:r>
              <a:rPr lang="en-IN" dirty="0">
                <a:solidFill>
                  <a:schemeClr val="accent6">
                    <a:lumMod val="75000"/>
                  </a:schemeClr>
                </a:solidFill>
                <a:latin typeface="Corbel" pitchFamily="34" charset="0"/>
              </a:rPr>
              <a:t>String </a:t>
            </a:r>
            <a:r>
              <a:rPr lang="en-IN" dirty="0" err="1">
                <a:solidFill>
                  <a:schemeClr val="accent6">
                    <a:lumMod val="75000"/>
                  </a:schemeClr>
                </a:solidFill>
                <a:latin typeface="Corbel" pitchFamily="34" charset="0"/>
              </a:rPr>
              <a:t>qry</a:t>
            </a:r>
            <a:r>
              <a:rPr lang="en-IN" dirty="0">
                <a:solidFill>
                  <a:schemeClr val="accent6">
                    <a:lumMod val="75000"/>
                  </a:schemeClr>
                </a:solidFill>
                <a:latin typeface="Corbel" pitchFamily="34" charset="0"/>
              </a:rPr>
              <a:t>= “insert into books values(”+</a:t>
            </a:r>
            <a:r>
              <a:rPr lang="en-IN" dirty="0">
                <a:solidFill>
                  <a:srgbClr val="002060"/>
                </a:solidFill>
                <a:latin typeface="Corbel" pitchFamily="34" charset="0"/>
              </a:rPr>
              <a:t>id</a:t>
            </a:r>
            <a:r>
              <a:rPr lang="en-IN" dirty="0">
                <a:solidFill>
                  <a:schemeClr val="accent6">
                    <a:lumMod val="75000"/>
                  </a:schemeClr>
                </a:solidFill>
                <a:latin typeface="Corbel" pitchFamily="34" charset="0"/>
              </a:rPr>
              <a:t>+ “,’ ” +</a:t>
            </a:r>
            <a:r>
              <a:rPr lang="en-IN" dirty="0" err="1">
                <a:solidFill>
                  <a:srgbClr val="002060"/>
                </a:solidFill>
                <a:latin typeface="Corbel" pitchFamily="34" charset="0"/>
              </a:rPr>
              <a:t>bname</a:t>
            </a:r>
            <a:r>
              <a:rPr lang="en-IN" dirty="0">
                <a:solidFill>
                  <a:schemeClr val="accent6">
                    <a:lumMod val="75000"/>
                  </a:schemeClr>
                </a:solidFill>
                <a:latin typeface="Corbel" pitchFamily="34" charset="0"/>
              </a:rPr>
              <a:t> + “ ‘ ,”+ </a:t>
            </a:r>
            <a:r>
              <a:rPr lang="en-IN" dirty="0">
                <a:solidFill>
                  <a:srgbClr val="002060"/>
                </a:solidFill>
                <a:latin typeface="Corbel" pitchFamily="34" charset="0"/>
              </a:rPr>
              <a:t>price</a:t>
            </a:r>
            <a:r>
              <a:rPr lang="en-IN" dirty="0">
                <a:solidFill>
                  <a:schemeClr val="accent6">
                    <a:lumMod val="75000"/>
                  </a:schemeClr>
                </a:solidFill>
                <a:latin typeface="Corbel" pitchFamily="34" charset="0"/>
              </a:rPr>
              <a:t>+ “ )” ;</a:t>
            </a:r>
          </a:p>
          <a:p>
            <a:endParaRPr lang="en-IN" sz="1900" dirty="0">
              <a:solidFill>
                <a:srgbClr val="0070C0"/>
              </a:solidFill>
              <a:latin typeface="Corbel" pitchFamily="34" charset="0"/>
            </a:endParaRPr>
          </a:p>
          <a:p>
            <a:pPr>
              <a:buNone/>
            </a:pPr>
            <a:endParaRPr lang="en-IN" dirty="0">
              <a:latin typeface="Corbel" pitchFamily="34" charset="0"/>
            </a:endParaRPr>
          </a:p>
          <a:p>
            <a:r>
              <a:rPr lang="en-IN" dirty="0">
                <a:latin typeface="Corbel" pitchFamily="34" charset="0"/>
              </a:rPr>
              <a:t>The query above has been designed assuming that we have a table called </a:t>
            </a:r>
            <a:r>
              <a:rPr lang="en-IN" b="1" dirty="0">
                <a:solidFill>
                  <a:srgbClr val="0070C0"/>
                </a:solidFill>
                <a:latin typeface="Corbel" pitchFamily="34" charset="0"/>
              </a:rPr>
              <a:t>books</a:t>
            </a:r>
            <a:r>
              <a:rPr lang="en-IN" dirty="0">
                <a:latin typeface="Corbel" pitchFamily="34" charset="0"/>
              </a:rPr>
              <a:t> containing three columns for </a:t>
            </a:r>
            <a:r>
              <a:rPr lang="en-IN" b="1" dirty="0" err="1">
                <a:solidFill>
                  <a:srgbClr val="0070C0"/>
                </a:solidFill>
                <a:latin typeface="Corbel" pitchFamily="34" charset="0"/>
              </a:rPr>
              <a:t>bookid</a:t>
            </a:r>
            <a:r>
              <a:rPr lang="en-IN" dirty="0" err="1">
                <a:latin typeface="Corbel" pitchFamily="34" charset="0"/>
              </a:rPr>
              <a:t>,</a:t>
            </a:r>
            <a:r>
              <a:rPr lang="en-IN" b="1" dirty="0" err="1">
                <a:solidFill>
                  <a:srgbClr val="0070C0"/>
                </a:solidFill>
                <a:latin typeface="Corbel" pitchFamily="34" charset="0"/>
              </a:rPr>
              <a:t>bookname</a:t>
            </a:r>
            <a:r>
              <a:rPr lang="en-IN" dirty="0">
                <a:latin typeface="Corbel" pitchFamily="34" charset="0"/>
              </a:rPr>
              <a:t> and </a:t>
            </a:r>
            <a:r>
              <a:rPr lang="en-IN" b="1" dirty="0">
                <a:solidFill>
                  <a:srgbClr val="0070C0"/>
                </a:solidFill>
                <a:latin typeface="Corbel" pitchFamily="34" charset="0"/>
              </a:rPr>
              <a:t>price</a:t>
            </a:r>
            <a:r>
              <a:rPr lang="en-IN" dirty="0">
                <a:latin typeface="Corbel" pitchFamily="34" charset="0"/>
              </a:rPr>
              <a:t> .</a:t>
            </a:r>
          </a:p>
          <a:p>
            <a:endParaRPr lang="en-IN" dirty="0">
              <a:latin typeface="Corbel" pitchFamily="34" charset="0"/>
            </a:endParaRPr>
          </a:p>
          <a:p>
            <a:r>
              <a:rPr lang="en-IN" dirty="0">
                <a:latin typeface="Corbel" pitchFamily="34" charset="0"/>
              </a:rPr>
              <a:t>The variables </a:t>
            </a:r>
            <a:r>
              <a:rPr lang="en-IN" b="1" dirty="0">
                <a:solidFill>
                  <a:srgbClr val="002060"/>
                </a:solidFill>
                <a:latin typeface="Corbel" pitchFamily="34" charset="0"/>
              </a:rPr>
              <a:t>id</a:t>
            </a:r>
            <a:r>
              <a:rPr lang="en-IN" b="1" dirty="0">
                <a:latin typeface="Corbel" pitchFamily="34" charset="0"/>
              </a:rPr>
              <a:t> </a:t>
            </a:r>
            <a:r>
              <a:rPr lang="en-IN" dirty="0">
                <a:latin typeface="Corbel" pitchFamily="34" charset="0"/>
              </a:rPr>
              <a:t>, </a:t>
            </a:r>
            <a:r>
              <a:rPr lang="en-IN" b="1" dirty="0" err="1">
                <a:solidFill>
                  <a:srgbClr val="002060"/>
                </a:solidFill>
                <a:latin typeface="Corbel" pitchFamily="34" charset="0"/>
              </a:rPr>
              <a:t>bname</a:t>
            </a:r>
            <a:r>
              <a:rPr lang="en-IN" dirty="0">
                <a:latin typeface="Corbel" pitchFamily="34" charset="0"/>
              </a:rPr>
              <a:t> and </a:t>
            </a:r>
            <a:r>
              <a:rPr lang="en-IN" b="1" dirty="0">
                <a:solidFill>
                  <a:srgbClr val="002060"/>
                </a:solidFill>
                <a:latin typeface="Corbel" pitchFamily="34" charset="0"/>
              </a:rPr>
              <a:t>price</a:t>
            </a:r>
            <a:r>
              <a:rPr lang="en-IN" dirty="0">
                <a:latin typeface="Corbel" pitchFamily="34" charset="0"/>
              </a:rPr>
              <a:t> are java variables holding user input</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Corbel" pitchFamily="34" charset="0"/>
              </a:rPr>
              <a:t>Drawbacks Of String Concatenation</a:t>
            </a:r>
          </a:p>
        </p:txBody>
      </p:sp>
      <p:sp>
        <p:nvSpPr>
          <p:cNvPr id="3" name="Content Placeholder 2"/>
          <p:cNvSpPr>
            <a:spLocks noGrp="1"/>
          </p:cNvSpPr>
          <p:nvPr>
            <p:ph sz="quarter" idx="1"/>
          </p:nvPr>
        </p:nvSpPr>
        <p:spPr/>
        <p:txBody>
          <a:bodyPr>
            <a:normAutofit/>
          </a:bodyPr>
          <a:lstStyle/>
          <a:p>
            <a:pPr>
              <a:buNone/>
            </a:pPr>
            <a:r>
              <a:rPr lang="en-IN" dirty="0"/>
              <a:t>  </a:t>
            </a:r>
          </a:p>
          <a:p>
            <a:r>
              <a:rPr lang="en-IN" dirty="0">
                <a:latin typeface="Corbel" pitchFamily="34" charset="0"/>
              </a:rPr>
              <a:t>It is very difficult to write as we have manually insert single quotes</a:t>
            </a:r>
          </a:p>
          <a:p>
            <a:endParaRPr lang="en-IN" dirty="0">
              <a:latin typeface="Corbel" pitchFamily="34" charset="0"/>
            </a:endParaRPr>
          </a:p>
          <a:p>
            <a:r>
              <a:rPr lang="en-IN" dirty="0">
                <a:latin typeface="Corbel" pitchFamily="34" charset="0"/>
              </a:rPr>
              <a:t>It is a programmer’s responsibility to handle date conversions</a:t>
            </a:r>
          </a:p>
          <a:p>
            <a:endParaRPr lang="en-IN" dirty="0">
              <a:latin typeface="Corbel" pitchFamily="34" charset="0"/>
            </a:endParaRPr>
          </a:p>
          <a:p>
            <a:r>
              <a:rPr lang="en-IN" dirty="0">
                <a:latin typeface="Corbel" pitchFamily="34" charset="0"/>
              </a:rPr>
              <a:t>It is prone to a very famous </a:t>
            </a:r>
            <a:r>
              <a:rPr lang="en-IN" dirty="0" err="1">
                <a:latin typeface="Corbel" pitchFamily="34" charset="0"/>
              </a:rPr>
              <a:t>sql</a:t>
            </a:r>
            <a:r>
              <a:rPr lang="en-IN" dirty="0">
                <a:latin typeface="Corbel" pitchFamily="34" charset="0"/>
              </a:rPr>
              <a:t> attack called </a:t>
            </a:r>
            <a:r>
              <a:rPr lang="en-IN" b="1" dirty="0">
                <a:solidFill>
                  <a:srgbClr val="0070C0"/>
                </a:solidFill>
                <a:latin typeface="Corbel" pitchFamily="34" charset="0"/>
              </a:rPr>
              <a:t>SQL INJECTION</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85728"/>
            <a:ext cx="8715436" cy="639762"/>
          </a:xfrm>
        </p:spPr>
        <p:txBody>
          <a:bodyPr>
            <a:normAutofit/>
          </a:bodyPr>
          <a:lstStyle/>
          <a:p>
            <a:r>
              <a:rPr lang="en-US" sz="3200" b="1" dirty="0" err="1">
                <a:latin typeface="Corbel" pitchFamily="34" charset="0"/>
              </a:rPr>
              <a:t>PreparedStatement</a:t>
            </a:r>
            <a:endParaRPr lang="en-US" sz="3200" dirty="0">
              <a:latin typeface="Corbel" pitchFamily="34" charset="0"/>
            </a:endParaRPr>
          </a:p>
        </p:txBody>
      </p:sp>
      <p:sp>
        <p:nvSpPr>
          <p:cNvPr id="3" name="Content Placeholder 2"/>
          <p:cNvSpPr>
            <a:spLocks noGrp="1"/>
          </p:cNvSpPr>
          <p:nvPr>
            <p:ph idx="1"/>
          </p:nvPr>
        </p:nvSpPr>
        <p:spPr>
          <a:xfrm>
            <a:off x="285720" y="1428736"/>
            <a:ext cx="8572560" cy="4800600"/>
          </a:xfrm>
        </p:spPr>
        <p:txBody>
          <a:bodyPr>
            <a:normAutofit/>
          </a:bodyPr>
          <a:lstStyle/>
          <a:p>
            <a:pPr algn="just"/>
            <a:r>
              <a:rPr lang="en-US" sz="2400" dirty="0">
                <a:latin typeface="Corbel" pitchFamily="34" charset="0"/>
              </a:rPr>
              <a:t>The </a:t>
            </a:r>
            <a:r>
              <a:rPr lang="en-US" sz="2400" b="1" i="1" dirty="0" err="1">
                <a:solidFill>
                  <a:srgbClr val="0070C0"/>
                </a:solidFill>
                <a:latin typeface="Corbel" pitchFamily="34" charset="0"/>
              </a:rPr>
              <a:t>PreparedStatement</a:t>
            </a:r>
            <a:r>
              <a:rPr lang="en-US" sz="2400" i="1" dirty="0">
                <a:latin typeface="Corbel" pitchFamily="34" charset="0"/>
              </a:rPr>
              <a:t> </a:t>
            </a:r>
            <a:r>
              <a:rPr lang="en-US" sz="2400" dirty="0">
                <a:latin typeface="Corbel" pitchFamily="34" charset="0"/>
              </a:rPr>
              <a:t>interface extends the Statement interface which gives us added functionality with a couple of advantages over a generic Statement object.</a:t>
            </a:r>
          </a:p>
          <a:p>
            <a:pPr algn="just"/>
            <a:endParaRPr lang="en-US" sz="2400" dirty="0">
              <a:latin typeface="Corbel" pitchFamily="34" charset="0"/>
            </a:endParaRPr>
          </a:p>
          <a:p>
            <a:pPr algn="just"/>
            <a:r>
              <a:rPr lang="en-US" sz="2400" dirty="0">
                <a:latin typeface="Corbel" pitchFamily="34" charset="0"/>
              </a:rPr>
              <a:t>This statement gives us the flexibility of supplying arguments dynamically.</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428736"/>
            <a:ext cx="8643998" cy="5072098"/>
          </a:xfrm>
        </p:spPr>
        <p:txBody>
          <a:bodyPr>
            <a:normAutofit fontScale="92500" lnSpcReduction="10000"/>
          </a:bodyPr>
          <a:lstStyle/>
          <a:p>
            <a:r>
              <a:rPr lang="en-US" dirty="0"/>
              <a:t> </a:t>
            </a:r>
            <a:r>
              <a:rPr lang="en-US" sz="2600" dirty="0" err="1">
                <a:latin typeface="Corbel" pitchFamily="34" charset="0"/>
              </a:rPr>
              <a:t>PreparedStatement</a:t>
            </a:r>
            <a:r>
              <a:rPr lang="en-US" sz="2600" dirty="0">
                <a:latin typeface="Corbel" pitchFamily="34" charset="0"/>
              </a:rPr>
              <a:t> object is created using </a:t>
            </a:r>
            <a:r>
              <a:rPr lang="en-US" sz="2600" b="1" dirty="0" err="1">
                <a:solidFill>
                  <a:srgbClr val="0070C0"/>
                </a:solidFill>
                <a:latin typeface="Corbel" pitchFamily="34" charset="0"/>
              </a:rPr>
              <a:t>prepareStatement</a:t>
            </a:r>
            <a:r>
              <a:rPr lang="en-US" sz="2600" b="1" dirty="0">
                <a:solidFill>
                  <a:srgbClr val="0070C0"/>
                </a:solidFill>
                <a:latin typeface="Corbel" pitchFamily="34" charset="0"/>
              </a:rPr>
              <a:t> ( ) </a:t>
            </a:r>
            <a:r>
              <a:rPr lang="en-US" sz="2600" dirty="0">
                <a:latin typeface="Corbel" pitchFamily="34" charset="0"/>
              </a:rPr>
              <a:t>in </a:t>
            </a:r>
            <a:r>
              <a:rPr lang="en-US" sz="2600" b="1" dirty="0">
                <a:solidFill>
                  <a:srgbClr val="0070C0"/>
                </a:solidFill>
                <a:latin typeface="Corbel" pitchFamily="34" charset="0"/>
              </a:rPr>
              <a:t>Connection</a:t>
            </a:r>
            <a:r>
              <a:rPr lang="en-US" sz="2600" dirty="0">
                <a:latin typeface="Corbel" pitchFamily="34" charset="0"/>
              </a:rPr>
              <a:t> interface. </a:t>
            </a:r>
          </a:p>
          <a:p>
            <a:pPr>
              <a:buNone/>
            </a:pPr>
            <a:endParaRPr lang="en-US" dirty="0"/>
          </a:p>
          <a:p>
            <a:pPr>
              <a:buNone/>
            </a:pPr>
            <a:r>
              <a:rPr lang="en-US" sz="2200" b="1" dirty="0" err="1">
                <a:solidFill>
                  <a:srgbClr val="00B050"/>
                </a:solidFill>
              </a:rPr>
              <a:t>PreparedStatement</a:t>
            </a:r>
            <a:r>
              <a:rPr lang="en-US" sz="2200" b="1" dirty="0">
                <a:solidFill>
                  <a:srgbClr val="00B050"/>
                </a:solidFill>
              </a:rPr>
              <a:t> </a:t>
            </a:r>
            <a:r>
              <a:rPr lang="en-US" sz="2200" b="1" dirty="0" err="1">
                <a:solidFill>
                  <a:srgbClr val="00B050"/>
                </a:solidFill>
              </a:rPr>
              <a:t>pst</a:t>
            </a:r>
            <a:r>
              <a:rPr lang="en-US" sz="2200" b="1" dirty="0">
                <a:solidFill>
                  <a:srgbClr val="00B050"/>
                </a:solidFill>
              </a:rPr>
              <a:t> = null;</a:t>
            </a:r>
          </a:p>
          <a:p>
            <a:pPr>
              <a:buNone/>
            </a:pPr>
            <a:r>
              <a:rPr lang="en-US" sz="2200" b="1" dirty="0">
                <a:solidFill>
                  <a:srgbClr val="00B050"/>
                </a:solidFill>
              </a:rPr>
              <a:t>String SQL = “Insert into books values(</a:t>
            </a:r>
            <a:r>
              <a:rPr lang="en-US" sz="2200" b="1" dirty="0">
                <a:solidFill>
                  <a:srgbClr val="FF0000"/>
                </a:solidFill>
              </a:rPr>
              <a:t>?</a:t>
            </a:r>
            <a:r>
              <a:rPr lang="en-US" sz="2200" b="1" dirty="0">
                <a:solidFill>
                  <a:srgbClr val="00B050"/>
                </a:solidFill>
              </a:rPr>
              <a:t> ,</a:t>
            </a:r>
            <a:r>
              <a:rPr lang="en-US" sz="2200" b="1" dirty="0">
                <a:solidFill>
                  <a:srgbClr val="FF0000"/>
                </a:solidFill>
              </a:rPr>
              <a:t>?</a:t>
            </a:r>
            <a:r>
              <a:rPr lang="en-US" sz="2200" b="1" dirty="0">
                <a:solidFill>
                  <a:srgbClr val="00B050"/>
                </a:solidFill>
              </a:rPr>
              <a:t> ,</a:t>
            </a:r>
            <a:r>
              <a:rPr lang="en-US" sz="2200" b="1" dirty="0">
                <a:solidFill>
                  <a:srgbClr val="FF0000"/>
                </a:solidFill>
              </a:rPr>
              <a:t>?</a:t>
            </a:r>
            <a:r>
              <a:rPr lang="en-US" sz="2200" b="1" dirty="0">
                <a:solidFill>
                  <a:srgbClr val="00B050"/>
                </a:solidFill>
              </a:rPr>
              <a:t>)”;</a:t>
            </a:r>
          </a:p>
          <a:p>
            <a:pPr>
              <a:buNone/>
            </a:pPr>
            <a:r>
              <a:rPr lang="en-US" sz="2200" b="1" dirty="0" err="1">
                <a:solidFill>
                  <a:srgbClr val="00B050"/>
                </a:solidFill>
              </a:rPr>
              <a:t>pst</a:t>
            </a:r>
            <a:r>
              <a:rPr lang="en-US" sz="2200" b="1" dirty="0">
                <a:solidFill>
                  <a:srgbClr val="00B050"/>
                </a:solidFill>
              </a:rPr>
              <a:t> = </a:t>
            </a:r>
            <a:r>
              <a:rPr lang="en-US" sz="2200" b="1" dirty="0" err="1">
                <a:solidFill>
                  <a:srgbClr val="00B050"/>
                </a:solidFill>
              </a:rPr>
              <a:t>conn.prepareStatement</a:t>
            </a:r>
            <a:r>
              <a:rPr lang="en-US" sz="2200" b="1" dirty="0">
                <a:solidFill>
                  <a:srgbClr val="00B050"/>
                </a:solidFill>
              </a:rPr>
              <a:t>(SQL);</a:t>
            </a:r>
          </a:p>
          <a:p>
            <a:pPr>
              <a:buNone/>
            </a:pPr>
            <a:endParaRPr lang="en-US" sz="2200" b="1" dirty="0"/>
          </a:p>
          <a:p>
            <a:pPr>
              <a:buNone/>
            </a:pPr>
            <a:endParaRPr lang="en-US" sz="2200" b="1" dirty="0"/>
          </a:p>
          <a:p>
            <a:r>
              <a:rPr lang="en-US" sz="2600" dirty="0">
                <a:latin typeface="Corbel" pitchFamily="34" charset="0"/>
              </a:rPr>
              <a:t>All parameters in JDBC are represented by the </a:t>
            </a:r>
            <a:r>
              <a:rPr lang="en-US" sz="2600" b="1" dirty="0">
                <a:latin typeface="Corbel" pitchFamily="34" charset="0"/>
              </a:rPr>
              <a:t>? </a:t>
            </a:r>
            <a:r>
              <a:rPr lang="en-US" sz="2600" dirty="0">
                <a:latin typeface="Corbel" pitchFamily="34" charset="0"/>
              </a:rPr>
              <a:t>symbol, which is known as the </a:t>
            </a:r>
            <a:r>
              <a:rPr lang="en-US" sz="2600" b="1" dirty="0">
                <a:solidFill>
                  <a:srgbClr val="FF0000"/>
                </a:solidFill>
                <a:latin typeface="Corbel" pitchFamily="34" charset="0"/>
              </a:rPr>
              <a:t>placeholder</a:t>
            </a:r>
          </a:p>
          <a:p>
            <a:endParaRPr lang="en-US" sz="2600" dirty="0">
              <a:latin typeface="Corbel" pitchFamily="34" charset="0"/>
            </a:endParaRPr>
          </a:p>
          <a:p>
            <a:r>
              <a:rPr lang="en-US" sz="2600" dirty="0">
                <a:latin typeface="Corbel" pitchFamily="34" charset="0"/>
              </a:rPr>
              <a:t>We must supply values for every placeholder before executing the SQL statement.</a:t>
            </a:r>
          </a:p>
        </p:txBody>
      </p:sp>
      <p:sp>
        <p:nvSpPr>
          <p:cNvPr id="5" name="Title 1"/>
          <p:cNvSpPr>
            <a:spLocks noGrp="1"/>
          </p:cNvSpPr>
          <p:nvPr>
            <p:ph type="title"/>
          </p:nvPr>
        </p:nvSpPr>
        <p:spPr>
          <a:xfrm>
            <a:off x="214282" y="285728"/>
            <a:ext cx="8715436" cy="639762"/>
          </a:xfrm>
        </p:spPr>
        <p:txBody>
          <a:bodyPr>
            <a:normAutofit/>
          </a:bodyPr>
          <a:lstStyle/>
          <a:p>
            <a:r>
              <a:rPr lang="en-US" sz="3200" b="1" dirty="0" err="1">
                <a:latin typeface="Corbel" pitchFamily="34" charset="0"/>
              </a:rPr>
              <a:t>PreparedStatement</a:t>
            </a:r>
            <a:endParaRPr lang="en-US" sz="3200" dirty="0">
              <a:latin typeface="Corbel" pitchFamily="34"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500042"/>
            <a:ext cx="7929618" cy="334962"/>
          </a:xfrm>
        </p:spPr>
        <p:txBody>
          <a:bodyPr>
            <a:noAutofit/>
          </a:bodyPr>
          <a:lstStyle/>
          <a:p>
            <a:r>
              <a:rPr lang="en-US" sz="3200" b="1" dirty="0" err="1">
                <a:latin typeface="Corbel" pitchFamily="34" charset="0"/>
              </a:rPr>
              <a:t>setXXX</a:t>
            </a:r>
            <a:r>
              <a:rPr lang="en-US" sz="3200" b="1" dirty="0">
                <a:latin typeface="Corbel" pitchFamily="34" charset="0"/>
              </a:rPr>
              <a:t>( ) methods</a:t>
            </a:r>
            <a:endParaRPr lang="en-US" sz="3200" dirty="0">
              <a:latin typeface="Corbel" pitchFamily="34" charset="0"/>
            </a:endParaRPr>
          </a:p>
        </p:txBody>
      </p:sp>
      <p:sp>
        <p:nvSpPr>
          <p:cNvPr id="3" name="Content Placeholder 2"/>
          <p:cNvSpPr>
            <a:spLocks noGrp="1"/>
          </p:cNvSpPr>
          <p:nvPr>
            <p:ph idx="1"/>
          </p:nvPr>
        </p:nvSpPr>
        <p:spPr>
          <a:xfrm>
            <a:off x="214282" y="1428736"/>
            <a:ext cx="8643998" cy="5181600"/>
          </a:xfrm>
        </p:spPr>
        <p:txBody>
          <a:bodyPr>
            <a:normAutofit fontScale="70000" lnSpcReduction="20000"/>
          </a:bodyPr>
          <a:lstStyle/>
          <a:p>
            <a:pPr algn="just"/>
            <a:r>
              <a:rPr lang="en-US" sz="3100" dirty="0">
                <a:latin typeface="Corbel" pitchFamily="34" charset="0"/>
              </a:rPr>
              <a:t>The </a:t>
            </a:r>
            <a:r>
              <a:rPr lang="en-US" sz="3100" b="1" dirty="0" err="1">
                <a:solidFill>
                  <a:srgbClr val="0070C0"/>
                </a:solidFill>
                <a:latin typeface="Corbel" pitchFamily="34" charset="0"/>
              </a:rPr>
              <a:t>setXXX</a:t>
            </a:r>
            <a:r>
              <a:rPr lang="en-US" sz="3100" b="1" dirty="0">
                <a:solidFill>
                  <a:srgbClr val="0070C0"/>
                </a:solidFill>
                <a:latin typeface="Corbel" pitchFamily="34" charset="0"/>
              </a:rPr>
              <a:t>( ) </a:t>
            </a:r>
            <a:r>
              <a:rPr lang="en-US" sz="3100" dirty="0">
                <a:latin typeface="Corbel" pitchFamily="34" charset="0"/>
              </a:rPr>
              <a:t>methods bind values to the parameters, where XXX represents the Java data type of the value you wish to bind to the input parameter. If you forget to supply the values, you will receive a </a:t>
            </a:r>
            <a:r>
              <a:rPr lang="en-US" sz="3100" dirty="0" err="1">
                <a:latin typeface="Corbel" pitchFamily="34" charset="0"/>
              </a:rPr>
              <a:t>SQLException</a:t>
            </a:r>
            <a:r>
              <a:rPr lang="en-US" sz="3100" dirty="0">
                <a:latin typeface="Corbel" pitchFamily="34" charset="0"/>
              </a:rPr>
              <a:t>.</a:t>
            </a:r>
          </a:p>
          <a:p>
            <a:pPr algn="just"/>
            <a:endParaRPr lang="en-US" sz="3100" dirty="0">
              <a:latin typeface="Corbel" pitchFamily="34" charset="0"/>
            </a:endParaRPr>
          </a:p>
          <a:p>
            <a:pPr algn="just"/>
            <a:r>
              <a:rPr lang="en-US" sz="3100" b="1" dirty="0" err="1">
                <a:solidFill>
                  <a:srgbClr val="0070C0"/>
                </a:solidFill>
                <a:latin typeface="Corbel" pitchFamily="34" charset="0"/>
              </a:rPr>
              <a:t>setXXX</a:t>
            </a:r>
            <a:r>
              <a:rPr lang="en-US" sz="3100" b="1" dirty="0">
                <a:solidFill>
                  <a:srgbClr val="0070C0"/>
                </a:solidFill>
                <a:latin typeface="Corbel" pitchFamily="34" charset="0"/>
              </a:rPr>
              <a:t>( ) </a:t>
            </a:r>
            <a:r>
              <a:rPr lang="en-US" sz="3100" dirty="0">
                <a:latin typeface="Corbel" pitchFamily="34" charset="0"/>
              </a:rPr>
              <a:t>method takes two arguments representing position of placeholder (?) and value to replace respectively.</a:t>
            </a:r>
          </a:p>
          <a:p>
            <a:endParaRPr lang="en-US" sz="3100" dirty="0">
              <a:latin typeface="Corbel" pitchFamily="34" charset="0"/>
            </a:endParaRPr>
          </a:p>
          <a:p>
            <a:r>
              <a:rPr lang="en-US" sz="3100" dirty="0">
                <a:latin typeface="Corbel" pitchFamily="34" charset="0"/>
              </a:rPr>
              <a:t>Each placeholder is referred to by its ordinal position. </a:t>
            </a:r>
          </a:p>
          <a:p>
            <a:endParaRPr lang="en-US" sz="3100" dirty="0">
              <a:latin typeface="Corbel" pitchFamily="34" charset="0"/>
            </a:endParaRPr>
          </a:p>
          <a:p>
            <a:r>
              <a:rPr lang="en-US" sz="3100" dirty="0">
                <a:latin typeface="Corbel" pitchFamily="34" charset="0"/>
              </a:rPr>
              <a:t>The first placeholder represents position 1, the next position 2, and so forth.</a:t>
            </a:r>
          </a:p>
          <a:p>
            <a:endParaRPr lang="en-US" dirty="0"/>
          </a:p>
          <a:p>
            <a:pPr>
              <a:buNone/>
            </a:pPr>
            <a:r>
              <a:rPr lang="en-US" dirty="0"/>
              <a:t>		</a:t>
            </a:r>
            <a:r>
              <a:rPr lang="en-US" sz="2900" b="1" dirty="0" err="1">
                <a:solidFill>
                  <a:srgbClr val="00B050"/>
                </a:solidFill>
                <a:latin typeface="Corbel" pitchFamily="34" charset="0"/>
              </a:rPr>
              <a:t>pst.setInt</a:t>
            </a:r>
            <a:r>
              <a:rPr lang="en-US" sz="2900" b="1" dirty="0">
                <a:solidFill>
                  <a:srgbClr val="00B050"/>
                </a:solidFill>
                <a:latin typeface="Corbel" pitchFamily="34" charset="0"/>
              </a:rPr>
              <a:t>(1, 101);</a:t>
            </a:r>
          </a:p>
          <a:p>
            <a:pPr>
              <a:buNone/>
            </a:pPr>
            <a:r>
              <a:rPr lang="en-US" sz="2900" b="1" dirty="0">
                <a:solidFill>
                  <a:srgbClr val="00B050"/>
                </a:solidFill>
                <a:latin typeface="Corbel" pitchFamily="34" charset="0"/>
              </a:rPr>
              <a:t>		</a:t>
            </a:r>
            <a:r>
              <a:rPr lang="en-US" sz="2900" b="1" dirty="0" err="1">
                <a:solidFill>
                  <a:srgbClr val="00B050"/>
                </a:solidFill>
                <a:latin typeface="Corbel" pitchFamily="34" charset="0"/>
              </a:rPr>
              <a:t>pst.setString</a:t>
            </a:r>
            <a:r>
              <a:rPr lang="en-US" sz="2900" b="1" dirty="0">
                <a:solidFill>
                  <a:srgbClr val="00B050"/>
                </a:solidFill>
                <a:latin typeface="Corbel" pitchFamily="34" charset="0"/>
              </a:rPr>
              <a:t>(2,”JEE Applications”);</a:t>
            </a:r>
          </a:p>
          <a:p>
            <a:pPr>
              <a:buNone/>
            </a:pPr>
            <a:r>
              <a:rPr lang="en-US" sz="2900" b="1" dirty="0">
                <a:solidFill>
                  <a:srgbClr val="00B050"/>
                </a:solidFill>
                <a:latin typeface="Corbel" pitchFamily="34" charset="0"/>
              </a:rPr>
              <a:t>		</a:t>
            </a:r>
            <a:r>
              <a:rPr lang="en-US" sz="2900" b="1" dirty="0" err="1">
                <a:solidFill>
                  <a:srgbClr val="00B050"/>
                </a:solidFill>
                <a:latin typeface="Corbel" pitchFamily="34" charset="0"/>
              </a:rPr>
              <a:t>pst.setDouble</a:t>
            </a:r>
            <a:r>
              <a:rPr lang="en-US" sz="2900" b="1" dirty="0">
                <a:solidFill>
                  <a:srgbClr val="00B050"/>
                </a:solidFill>
                <a:latin typeface="Corbel" pitchFamily="34" charset="0"/>
              </a:rPr>
              <a:t>(3,500.0);</a:t>
            </a: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10"/>
          </p:nvPr>
        </p:nvSpPr>
        <p:spPr/>
        <p:txBody>
          <a:bodyPr/>
          <a:lstStyle/>
          <a:p>
            <a:fld id="{5E1D0086-62CC-47C8-8466-BAE0069A4C88}" type="slidenum">
              <a:rPr lang="ar-SA"/>
              <a:pPr/>
              <a:t>28</a:t>
            </a:fld>
            <a:endParaRPr lang="en-US"/>
          </a:p>
        </p:txBody>
      </p:sp>
      <p:sp>
        <p:nvSpPr>
          <p:cNvPr id="121858" name="Rectangle 2"/>
          <p:cNvSpPr>
            <a:spLocks noGrp="1" noChangeArrowheads="1"/>
          </p:cNvSpPr>
          <p:nvPr>
            <p:ph type="title"/>
          </p:nvPr>
        </p:nvSpPr>
        <p:spPr>
          <a:xfrm>
            <a:off x="428596" y="285728"/>
            <a:ext cx="8286808" cy="838200"/>
          </a:xfrm>
        </p:spPr>
        <p:txBody>
          <a:bodyPr/>
          <a:lstStyle/>
          <a:p>
            <a:pPr eaLnBrk="1" hangingPunct="1">
              <a:defRPr/>
            </a:pPr>
            <a:r>
              <a:rPr lang="en-US" b="1" dirty="0">
                <a:latin typeface="Corbel" pitchFamily="34" charset="0"/>
              </a:rPr>
              <a:t>Querying with </a:t>
            </a:r>
            <a:r>
              <a:rPr lang="en-US" sz="3200" b="1" dirty="0" err="1">
                <a:latin typeface="Corbel" pitchFamily="34" charset="0"/>
              </a:rPr>
              <a:t>PreparedStatement</a:t>
            </a:r>
            <a:endParaRPr lang="en-US" sz="3200" b="1" dirty="0">
              <a:latin typeface="Corbel" pitchFamily="34" charset="0"/>
            </a:endParaRPr>
          </a:p>
        </p:txBody>
      </p:sp>
      <p:sp>
        <p:nvSpPr>
          <p:cNvPr id="17412" name="Text Box 3"/>
          <p:cNvSpPr txBox="1">
            <a:spLocks noChangeArrowheads="1"/>
          </p:cNvSpPr>
          <p:nvPr/>
        </p:nvSpPr>
        <p:spPr bwMode="auto">
          <a:xfrm>
            <a:off x="1249363" y="1530350"/>
            <a:ext cx="6675437" cy="3465564"/>
          </a:xfrm>
          <a:prstGeom prst="rect">
            <a:avLst/>
          </a:prstGeom>
          <a:solidFill>
            <a:schemeClr val="bg1"/>
          </a:solidFill>
          <a:ln w="28575">
            <a:solidFill>
              <a:schemeClr val="tx1"/>
            </a:solidFill>
            <a:miter lim="800000"/>
            <a:headEnd/>
            <a:tailEnd/>
          </a:ln>
        </p:spPr>
        <p:txBody>
          <a:bodyPr>
            <a:spAutoFit/>
          </a:bodyPr>
          <a:lstStyle/>
          <a:p>
            <a:pPr algn="l" eaLnBrk="1" hangingPunct="1">
              <a:lnSpc>
                <a:spcPct val="100000"/>
              </a:lnSpc>
              <a:spcBef>
                <a:spcPct val="20000"/>
              </a:spcBef>
              <a:buSzTx/>
            </a:pPr>
            <a:r>
              <a:rPr lang="en-US" sz="2000" dirty="0">
                <a:solidFill>
                  <a:srgbClr val="CC0000"/>
                </a:solidFill>
                <a:latin typeface="Corbel" pitchFamily="34" charset="0"/>
                <a:cs typeface="Arial" charset="0"/>
              </a:rPr>
              <a:t>String </a:t>
            </a:r>
            <a:r>
              <a:rPr lang="en-US" sz="2000" dirty="0" err="1">
                <a:solidFill>
                  <a:srgbClr val="9900CC"/>
                </a:solidFill>
                <a:latin typeface="Corbel" pitchFamily="34" charset="0"/>
                <a:cs typeface="Arial" charset="0"/>
              </a:rPr>
              <a:t>queryStr</a:t>
            </a:r>
            <a:r>
              <a:rPr lang="en-US" sz="2000" dirty="0">
                <a:solidFill>
                  <a:srgbClr val="9900CC"/>
                </a:solidFill>
                <a:latin typeface="Corbel" pitchFamily="34" charset="0"/>
                <a:cs typeface="Arial" charset="0"/>
              </a:rPr>
              <a:t> </a:t>
            </a:r>
            <a:r>
              <a:rPr lang="en-US" sz="2000" dirty="0">
                <a:solidFill>
                  <a:srgbClr val="CC0000"/>
                </a:solidFill>
                <a:latin typeface="Corbel" pitchFamily="34" charset="0"/>
                <a:cs typeface="Arial" charset="0"/>
              </a:rPr>
              <a:t>= </a:t>
            </a:r>
          </a:p>
          <a:p>
            <a:pPr algn="l" eaLnBrk="1" hangingPunct="1">
              <a:lnSpc>
                <a:spcPct val="100000"/>
              </a:lnSpc>
              <a:spcBef>
                <a:spcPct val="20000"/>
              </a:spcBef>
              <a:buSzTx/>
            </a:pPr>
            <a:r>
              <a:rPr lang="en-US" sz="2000" dirty="0">
                <a:solidFill>
                  <a:schemeClr val="tx2"/>
                </a:solidFill>
                <a:latin typeface="Corbel" pitchFamily="34" charset="0"/>
                <a:cs typeface="Arial" charset="0"/>
              </a:rPr>
              <a:t>	</a:t>
            </a:r>
            <a:r>
              <a:rPr lang="en-US" sz="2000" dirty="0">
                <a:solidFill>
                  <a:srgbClr val="0066FF"/>
                </a:solidFill>
                <a:latin typeface="Corbel" pitchFamily="34" charset="0"/>
                <a:cs typeface="Arial" charset="0"/>
              </a:rPr>
              <a:t>"SELECT * FROM employee "</a:t>
            </a:r>
            <a:r>
              <a:rPr lang="en-US" sz="2000" dirty="0">
                <a:solidFill>
                  <a:schemeClr val="tx2"/>
                </a:solidFill>
                <a:latin typeface="Corbel" pitchFamily="34" charset="0"/>
                <a:cs typeface="Arial" charset="0"/>
              </a:rPr>
              <a:t> </a:t>
            </a:r>
            <a:r>
              <a:rPr lang="en-US" sz="2000" dirty="0">
                <a:solidFill>
                  <a:srgbClr val="CC0000"/>
                </a:solidFill>
                <a:latin typeface="Corbel" pitchFamily="34" charset="0"/>
                <a:cs typeface="Arial" charset="0"/>
              </a:rPr>
              <a:t>+</a:t>
            </a:r>
          </a:p>
          <a:p>
            <a:pPr algn="l" eaLnBrk="1" hangingPunct="1">
              <a:lnSpc>
                <a:spcPct val="100000"/>
              </a:lnSpc>
              <a:spcBef>
                <a:spcPct val="20000"/>
              </a:spcBef>
              <a:buSzTx/>
            </a:pPr>
            <a:r>
              <a:rPr lang="en-US" sz="2000" dirty="0">
                <a:solidFill>
                  <a:schemeClr val="tx2"/>
                </a:solidFill>
                <a:latin typeface="Corbel" pitchFamily="34" charset="0"/>
                <a:cs typeface="Arial" charset="0"/>
              </a:rPr>
              <a:t>	</a:t>
            </a:r>
            <a:r>
              <a:rPr lang="en-US" sz="2000" dirty="0">
                <a:solidFill>
                  <a:srgbClr val="0066FF"/>
                </a:solidFill>
                <a:latin typeface="Corbel" pitchFamily="34" charset="0"/>
                <a:cs typeface="Arial" charset="0"/>
              </a:rPr>
              <a:t>"WHERE </a:t>
            </a:r>
            <a:r>
              <a:rPr lang="en-US" sz="2000" dirty="0" err="1">
                <a:solidFill>
                  <a:srgbClr val="0066FF"/>
                </a:solidFill>
                <a:latin typeface="Corbel" pitchFamily="34" charset="0"/>
                <a:cs typeface="Arial" charset="0"/>
              </a:rPr>
              <a:t>empno</a:t>
            </a:r>
            <a:r>
              <a:rPr lang="en-US" sz="2000" dirty="0">
                <a:solidFill>
                  <a:srgbClr val="0066FF"/>
                </a:solidFill>
                <a:latin typeface="Corbel" pitchFamily="34" charset="0"/>
                <a:cs typeface="Arial" charset="0"/>
              </a:rPr>
              <a:t>= </a:t>
            </a:r>
            <a:r>
              <a:rPr lang="en-US" sz="2000" dirty="0">
                <a:solidFill>
                  <a:srgbClr val="009999"/>
                </a:solidFill>
                <a:latin typeface="Corbel" pitchFamily="34" charset="0"/>
                <a:cs typeface="Arial" charset="0"/>
              </a:rPr>
              <a:t>? </a:t>
            </a:r>
            <a:r>
              <a:rPr lang="en-US" sz="2000" dirty="0">
                <a:solidFill>
                  <a:srgbClr val="0066FF"/>
                </a:solidFill>
                <a:latin typeface="Corbel" pitchFamily="34" charset="0"/>
                <a:cs typeface="Arial" charset="0"/>
              </a:rPr>
              <a:t>and salary &gt; </a:t>
            </a:r>
            <a:r>
              <a:rPr lang="en-US" sz="2000" dirty="0">
                <a:solidFill>
                  <a:srgbClr val="996633"/>
                </a:solidFill>
                <a:latin typeface="Corbel" pitchFamily="34" charset="0"/>
                <a:cs typeface="Arial" charset="0"/>
              </a:rPr>
              <a:t>?</a:t>
            </a:r>
            <a:r>
              <a:rPr lang="en-US" sz="2000" dirty="0">
                <a:solidFill>
                  <a:srgbClr val="0066FF"/>
                </a:solidFill>
                <a:latin typeface="Corbel" pitchFamily="34" charset="0"/>
                <a:cs typeface="Arial" charset="0"/>
              </a:rPr>
              <a:t>"</a:t>
            </a:r>
            <a:r>
              <a:rPr lang="en-US" sz="2000" dirty="0">
                <a:solidFill>
                  <a:srgbClr val="CC0000"/>
                </a:solidFill>
                <a:latin typeface="Corbel" pitchFamily="34" charset="0"/>
                <a:cs typeface="Arial" charset="0"/>
              </a:rPr>
              <a:t>;</a:t>
            </a:r>
          </a:p>
          <a:p>
            <a:pPr algn="l" eaLnBrk="1" hangingPunct="1">
              <a:lnSpc>
                <a:spcPct val="100000"/>
              </a:lnSpc>
              <a:spcBef>
                <a:spcPct val="20000"/>
              </a:spcBef>
              <a:buSzTx/>
            </a:pPr>
            <a:endParaRPr lang="en-US" dirty="0">
              <a:solidFill>
                <a:srgbClr val="CC0000"/>
              </a:solidFill>
              <a:latin typeface="Arial" charset="0"/>
              <a:cs typeface="Arial" charset="0"/>
            </a:endParaRPr>
          </a:p>
          <a:p>
            <a:pPr algn="l" eaLnBrk="1" hangingPunct="1">
              <a:lnSpc>
                <a:spcPct val="100000"/>
              </a:lnSpc>
              <a:spcBef>
                <a:spcPct val="20000"/>
              </a:spcBef>
              <a:buSzTx/>
            </a:pPr>
            <a:r>
              <a:rPr lang="en-US" dirty="0" err="1">
                <a:solidFill>
                  <a:srgbClr val="CC0000"/>
                </a:solidFill>
                <a:latin typeface="Corbel" pitchFamily="34" charset="0"/>
                <a:cs typeface="Arial" charset="0"/>
              </a:rPr>
              <a:t>PreparedStatement</a:t>
            </a:r>
            <a:r>
              <a:rPr lang="en-US" dirty="0">
                <a:solidFill>
                  <a:srgbClr val="CC0000"/>
                </a:solidFill>
                <a:latin typeface="Corbel" pitchFamily="34" charset="0"/>
                <a:cs typeface="Arial" charset="0"/>
              </a:rPr>
              <a:t> </a:t>
            </a:r>
            <a:r>
              <a:rPr lang="en-US" dirty="0" err="1">
                <a:solidFill>
                  <a:srgbClr val="CC0000"/>
                </a:solidFill>
                <a:latin typeface="Corbel" pitchFamily="34" charset="0"/>
                <a:cs typeface="Arial" charset="0"/>
              </a:rPr>
              <a:t>pstmt</a:t>
            </a:r>
            <a:r>
              <a:rPr lang="en-US" dirty="0">
                <a:solidFill>
                  <a:srgbClr val="CC0000"/>
                </a:solidFill>
                <a:latin typeface="Corbel" pitchFamily="34" charset="0"/>
                <a:cs typeface="Arial" charset="0"/>
              </a:rPr>
              <a:t> = 	</a:t>
            </a:r>
            <a:r>
              <a:rPr lang="en-US" dirty="0" err="1">
                <a:solidFill>
                  <a:srgbClr val="CC0000"/>
                </a:solidFill>
                <a:latin typeface="Corbel" pitchFamily="34" charset="0"/>
                <a:cs typeface="Arial" charset="0"/>
              </a:rPr>
              <a:t>con.prepareStatement</a:t>
            </a:r>
            <a:r>
              <a:rPr lang="en-US" dirty="0">
                <a:solidFill>
                  <a:srgbClr val="CC0000"/>
                </a:solidFill>
                <a:latin typeface="Corbel" pitchFamily="34" charset="0"/>
                <a:cs typeface="Arial" charset="0"/>
              </a:rPr>
              <a:t>(</a:t>
            </a:r>
            <a:r>
              <a:rPr lang="en-US" dirty="0" err="1">
                <a:solidFill>
                  <a:srgbClr val="9900CC"/>
                </a:solidFill>
                <a:latin typeface="Corbel" pitchFamily="34" charset="0"/>
                <a:cs typeface="Arial" charset="0"/>
              </a:rPr>
              <a:t>queryStr</a:t>
            </a:r>
            <a:r>
              <a:rPr lang="en-US" dirty="0">
                <a:solidFill>
                  <a:srgbClr val="CC0000"/>
                </a:solidFill>
                <a:latin typeface="Corbel" pitchFamily="34" charset="0"/>
                <a:cs typeface="Arial" charset="0"/>
              </a:rPr>
              <a:t>);</a:t>
            </a:r>
          </a:p>
          <a:p>
            <a:pPr algn="l" eaLnBrk="1" hangingPunct="1">
              <a:lnSpc>
                <a:spcPct val="100000"/>
              </a:lnSpc>
              <a:spcBef>
                <a:spcPct val="20000"/>
              </a:spcBef>
              <a:buSzTx/>
            </a:pPr>
            <a:endParaRPr lang="en-US" dirty="0">
              <a:solidFill>
                <a:srgbClr val="CC0000"/>
              </a:solidFill>
              <a:latin typeface="Corbel" pitchFamily="34" charset="0"/>
              <a:cs typeface="Arial" charset="0"/>
            </a:endParaRPr>
          </a:p>
          <a:p>
            <a:pPr algn="l" eaLnBrk="1" hangingPunct="1">
              <a:lnSpc>
                <a:spcPct val="100000"/>
              </a:lnSpc>
              <a:spcBef>
                <a:spcPct val="20000"/>
              </a:spcBef>
              <a:buSzTx/>
            </a:pPr>
            <a:r>
              <a:rPr lang="en-US" dirty="0" err="1">
                <a:solidFill>
                  <a:srgbClr val="CC0000"/>
                </a:solidFill>
                <a:latin typeface="Corbel" pitchFamily="34" charset="0"/>
                <a:cs typeface="Arial" charset="0"/>
              </a:rPr>
              <a:t>pstmt.setInt</a:t>
            </a:r>
            <a:r>
              <a:rPr lang="en-US" dirty="0">
                <a:solidFill>
                  <a:srgbClr val="CC0000"/>
                </a:solidFill>
                <a:latin typeface="Corbel" pitchFamily="34" charset="0"/>
                <a:cs typeface="Arial" charset="0"/>
              </a:rPr>
              <a:t>(</a:t>
            </a:r>
            <a:r>
              <a:rPr lang="en-US" dirty="0">
                <a:solidFill>
                  <a:srgbClr val="009999"/>
                </a:solidFill>
                <a:latin typeface="Corbel" pitchFamily="34" charset="0"/>
                <a:cs typeface="Arial" charset="0"/>
              </a:rPr>
              <a:t>1</a:t>
            </a:r>
            <a:r>
              <a:rPr lang="en-US" dirty="0">
                <a:solidFill>
                  <a:srgbClr val="CC0000"/>
                </a:solidFill>
                <a:latin typeface="Corbel" pitchFamily="34" charset="0"/>
                <a:cs typeface="Arial" charset="0"/>
              </a:rPr>
              <a:t>,</a:t>
            </a:r>
            <a:r>
              <a:rPr lang="en-US" dirty="0">
                <a:solidFill>
                  <a:schemeClr val="tx2"/>
                </a:solidFill>
                <a:latin typeface="Corbel" pitchFamily="34" charset="0"/>
                <a:cs typeface="Arial" charset="0"/>
              </a:rPr>
              <a:t> </a:t>
            </a:r>
            <a:r>
              <a:rPr lang="en-US" dirty="0">
                <a:solidFill>
                  <a:srgbClr val="0066FF"/>
                </a:solidFill>
                <a:latin typeface="Corbel" pitchFamily="34" charset="0"/>
                <a:cs typeface="Arial" charset="0"/>
              </a:rPr>
              <a:t>784</a:t>
            </a:r>
            <a:r>
              <a:rPr lang="en-US" dirty="0">
                <a:solidFill>
                  <a:srgbClr val="CC0000"/>
                </a:solidFill>
                <a:latin typeface="Corbel" pitchFamily="34" charset="0"/>
                <a:cs typeface="Arial" charset="0"/>
              </a:rPr>
              <a:t>);</a:t>
            </a:r>
          </a:p>
          <a:p>
            <a:pPr algn="l" eaLnBrk="1" hangingPunct="1">
              <a:lnSpc>
                <a:spcPct val="100000"/>
              </a:lnSpc>
              <a:spcBef>
                <a:spcPct val="20000"/>
              </a:spcBef>
              <a:buSzTx/>
            </a:pPr>
            <a:r>
              <a:rPr lang="en-US" dirty="0" err="1">
                <a:solidFill>
                  <a:srgbClr val="CC0000"/>
                </a:solidFill>
                <a:latin typeface="Corbel" pitchFamily="34" charset="0"/>
                <a:cs typeface="Arial" charset="0"/>
              </a:rPr>
              <a:t>pstmt.setInt</a:t>
            </a:r>
            <a:r>
              <a:rPr lang="en-US" dirty="0">
                <a:solidFill>
                  <a:srgbClr val="CC0000"/>
                </a:solidFill>
                <a:latin typeface="Corbel" pitchFamily="34" charset="0"/>
                <a:cs typeface="Arial" charset="0"/>
              </a:rPr>
              <a:t>(</a:t>
            </a:r>
            <a:r>
              <a:rPr lang="en-US" dirty="0">
                <a:solidFill>
                  <a:srgbClr val="996633"/>
                </a:solidFill>
                <a:latin typeface="Corbel" pitchFamily="34" charset="0"/>
                <a:cs typeface="Arial" charset="0"/>
              </a:rPr>
              <a:t>2</a:t>
            </a:r>
            <a:r>
              <a:rPr lang="en-US" dirty="0">
                <a:solidFill>
                  <a:srgbClr val="CC0000"/>
                </a:solidFill>
                <a:latin typeface="Corbel" pitchFamily="34" charset="0"/>
                <a:cs typeface="Arial" charset="0"/>
              </a:rPr>
              <a:t>, 26000);</a:t>
            </a:r>
          </a:p>
          <a:p>
            <a:pPr algn="l" eaLnBrk="1" hangingPunct="1">
              <a:lnSpc>
                <a:spcPct val="100000"/>
              </a:lnSpc>
              <a:spcBef>
                <a:spcPct val="20000"/>
              </a:spcBef>
              <a:buSzTx/>
            </a:pPr>
            <a:endParaRPr lang="en-US" dirty="0">
              <a:solidFill>
                <a:srgbClr val="CC0000"/>
              </a:solidFill>
              <a:latin typeface="Arial" charset="0"/>
              <a:cs typeface="Arial" charset="0"/>
            </a:endParaRPr>
          </a:p>
          <a:p>
            <a:pPr algn="l" eaLnBrk="1" hangingPunct="1">
              <a:lnSpc>
                <a:spcPct val="100000"/>
              </a:lnSpc>
              <a:spcBef>
                <a:spcPct val="20000"/>
              </a:spcBef>
              <a:buSzTx/>
            </a:pPr>
            <a:r>
              <a:rPr lang="en-US" dirty="0" err="1">
                <a:solidFill>
                  <a:srgbClr val="CC0000"/>
                </a:solidFill>
                <a:latin typeface="Corbel" pitchFamily="34" charset="0"/>
                <a:cs typeface="Arial" charset="0"/>
              </a:rPr>
              <a:t>ResultSet</a:t>
            </a:r>
            <a:r>
              <a:rPr lang="en-US" dirty="0">
                <a:solidFill>
                  <a:srgbClr val="CC0000"/>
                </a:solidFill>
                <a:latin typeface="Corbel" pitchFamily="34" charset="0"/>
                <a:cs typeface="Arial" charset="0"/>
              </a:rPr>
              <a:t> </a:t>
            </a:r>
            <a:r>
              <a:rPr lang="en-US" dirty="0" err="1">
                <a:solidFill>
                  <a:srgbClr val="CC0000"/>
                </a:solidFill>
                <a:latin typeface="Corbel" pitchFamily="34" charset="0"/>
                <a:cs typeface="Arial" charset="0"/>
              </a:rPr>
              <a:t>rs</a:t>
            </a:r>
            <a:r>
              <a:rPr lang="en-US" dirty="0">
                <a:solidFill>
                  <a:srgbClr val="CC0000"/>
                </a:solidFill>
                <a:latin typeface="Corbel" pitchFamily="34" charset="0"/>
                <a:cs typeface="Arial" charset="0"/>
              </a:rPr>
              <a:t> = </a:t>
            </a:r>
            <a:r>
              <a:rPr lang="en-US" dirty="0" err="1">
                <a:solidFill>
                  <a:srgbClr val="CC0000"/>
                </a:solidFill>
                <a:latin typeface="Corbel" pitchFamily="34" charset="0"/>
                <a:cs typeface="Arial" charset="0"/>
              </a:rPr>
              <a:t>pstmt.executeQuery</a:t>
            </a:r>
            <a:r>
              <a:rPr lang="en-US" dirty="0">
                <a:solidFill>
                  <a:srgbClr val="CC0000"/>
                </a:solidFill>
                <a:latin typeface="Corbel" pitchFamily="34" charset="0"/>
                <a:cs typeface="Arial" charset="0"/>
              </a:rPr>
              <a:t>();	</a:t>
            </a:r>
          </a:p>
        </p:txBody>
      </p:sp>
      <p:sp>
        <p:nvSpPr>
          <p:cNvPr id="121860" name="Rectangle 4"/>
          <p:cNvSpPr>
            <a:spLocks noChangeArrowheads="1"/>
          </p:cNvSpPr>
          <p:nvPr/>
        </p:nvSpPr>
        <p:spPr bwMode="auto">
          <a:xfrm>
            <a:off x="1249363" y="1600200"/>
            <a:ext cx="6675437" cy="1295400"/>
          </a:xfrm>
          <a:prstGeom prst="rect">
            <a:avLst/>
          </a:prstGeom>
          <a:noFill/>
          <a:ln w="28575">
            <a:solidFill>
              <a:srgbClr val="0000FF"/>
            </a:solidFill>
            <a:miter lim="800000"/>
            <a:headEnd type="none" w="sm" len="sm"/>
            <a:tailEnd type="none" w="sm" len="sm"/>
          </a:ln>
        </p:spPr>
        <p:txBody>
          <a:bodyPr wrap="none" anchor="ctr"/>
          <a:lstStyle/>
          <a:p>
            <a:endParaRPr lang="en-US"/>
          </a:p>
        </p:txBody>
      </p:sp>
      <p:sp>
        <p:nvSpPr>
          <p:cNvPr id="121861" name="Rectangle 5"/>
          <p:cNvSpPr>
            <a:spLocks noChangeArrowheads="1"/>
          </p:cNvSpPr>
          <p:nvPr/>
        </p:nvSpPr>
        <p:spPr bwMode="auto">
          <a:xfrm>
            <a:off x="1249363" y="2928934"/>
            <a:ext cx="6675437" cy="1281116"/>
          </a:xfrm>
          <a:prstGeom prst="rect">
            <a:avLst/>
          </a:prstGeom>
          <a:noFill/>
          <a:ln w="28575">
            <a:solidFill>
              <a:srgbClr val="0000FF"/>
            </a:solidFill>
            <a:miter lim="800000"/>
            <a:headEnd type="none" w="sm" len="sm"/>
            <a:tailEnd type="none" w="sm" len="sm"/>
          </a:ln>
        </p:spPr>
        <p:txBody>
          <a:bodyPr wrap="none" anchor="ctr"/>
          <a:lstStyle/>
          <a:p>
            <a:endParaRPr lang="en-US"/>
          </a:p>
        </p:txBody>
      </p:sp>
      <p:sp>
        <p:nvSpPr>
          <p:cNvPr id="121862" name="Rectangle 6"/>
          <p:cNvSpPr>
            <a:spLocks noChangeArrowheads="1"/>
          </p:cNvSpPr>
          <p:nvPr/>
        </p:nvSpPr>
        <p:spPr bwMode="auto">
          <a:xfrm>
            <a:off x="1249363" y="4538663"/>
            <a:ext cx="6675437" cy="914400"/>
          </a:xfrm>
          <a:prstGeom prst="rect">
            <a:avLst/>
          </a:prstGeom>
          <a:noFill/>
          <a:ln w="28575">
            <a:solidFill>
              <a:srgbClr val="0000FF"/>
            </a:solidFill>
            <a:miter lim="800000"/>
            <a:headEnd type="none" w="sm" len="sm"/>
            <a:tailEnd type="none" w="sm" len="sm"/>
          </a:ln>
        </p:spPr>
        <p:txBody>
          <a:bodyPr wrap="none" anchor="ctr"/>
          <a:lstStyle/>
          <a:p>
            <a:endParaRPr lang="en-US"/>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860"/>
                                        </p:tgtEl>
                                        <p:attrNameLst>
                                          <p:attrName>style.visibility</p:attrName>
                                        </p:attrNameLst>
                                      </p:cBhvr>
                                      <p:to>
                                        <p:strVal val="visible"/>
                                      </p:to>
                                    </p:set>
                                  </p:childTnLst>
                                  <p:subTnLst>
                                    <p:set>
                                      <p:cBhvr override="childStyle">
                                        <p:cTn dur="1" fill="hold" display="0" masterRel="nextClick" afterEffect="1"/>
                                        <p:tgtEl>
                                          <p:spTgt spid="12186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1861"/>
                                        </p:tgtEl>
                                        <p:attrNameLst>
                                          <p:attrName>style.visibility</p:attrName>
                                        </p:attrNameLst>
                                      </p:cBhvr>
                                      <p:to>
                                        <p:strVal val="visible"/>
                                      </p:to>
                                    </p:set>
                                  </p:childTnLst>
                                  <p:subTnLst>
                                    <p:set>
                                      <p:cBhvr override="childStyle">
                                        <p:cTn dur="1" fill="hold" display="0" masterRel="nextClick" afterEffect="1"/>
                                        <p:tgtEl>
                                          <p:spTgt spid="12186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1862"/>
                                        </p:tgtEl>
                                        <p:attrNameLst>
                                          <p:attrName>style.visibility</p:attrName>
                                        </p:attrNameLst>
                                      </p:cBhvr>
                                      <p:to>
                                        <p:strVal val="visible"/>
                                      </p:to>
                                    </p:set>
                                  </p:childTnLst>
                                  <p:subTnLst>
                                    <p:set>
                                      <p:cBhvr override="childStyle">
                                        <p:cTn dur="1" fill="hold" display="0" masterRel="nextClick" afterEffect="1"/>
                                        <p:tgtEl>
                                          <p:spTgt spid="12186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animBg="1"/>
      <p:bldP spid="121861" grpId="0" animBg="1"/>
      <p:bldP spid="12186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2"/>
          <p:cNvSpPr>
            <a:spLocks noGrp="1"/>
          </p:cNvSpPr>
          <p:nvPr>
            <p:ph type="sldNum" sz="quarter" idx="10"/>
          </p:nvPr>
        </p:nvSpPr>
        <p:spPr/>
        <p:txBody>
          <a:bodyPr/>
          <a:lstStyle/>
          <a:p>
            <a:fld id="{37CEF6E5-AC84-49CE-807C-22D698CE81E3}" type="slidenum">
              <a:rPr lang="ar-SA"/>
              <a:pPr/>
              <a:t>29</a:t>
            </a:fld>
            <a:endParaRPr lang="en-US"/>
          </a:p>
        </p:txBody>
      </p:sp>
      <p:sp>
        <p:nvSpPr>
          <p:cNvPr id="112642" name="Rectangle 2"/>
          <p:cNvSpPr>
            <a:spLocks noGrp="1" noChangeArrowheads="1"/>
          </p:cNvSpPr>
          <p:nvPr>
            <p:ph type="title"/>
          </p:nvPr>
        </p:nvSpPr>
        <p:spPr/>
        <p:txBody>
          <a:bodyPr/>
          <a:lstStyle/>
          <a:p>
            <a:pPr eaLnBrk="1" hangingPunct="1">
              <a:defRPr/>
            </a:pPr>
            <a:r>
              <a:rPr lang="en-US" b="1" dirty="0">
                <a:latin typeface="Corbel" pitchFamily="34" charset="0"/>
              </a:rPr>
              <a:t>Updating with </a:t>
            </a:r>
            <a:r>
              <a:rPr lang="en-US" sz="3200" b="1" dirty="0" err="1">
                <a:latin typeface="Corbel" pitchFamily="34" charset="0"/>
              </a:rPr>
              <a:t>PreparedStatement</a:t>
            </a:r>
            <a:endParaRPr lang="en-US" sz="3200" b="1" dirty="0">
              <a:latin typeface="Corbel" pitchFamily="34" charset="0"/>
            </a:endParaRPr>
          </a:p>
        </p:txBody>
      </p:sp>
      <p:sp>
        <p:nvSpPr>
          <p:cNvPr id="18436" name="Text Box 3"/>
          <p:cNvSpPr txBox="1">
            <a:spLocks noChangeArrowheads="1"/>
          </p:cNvSpPr>
          <p:nvPr/>
        </p:nvSpPr>
        <p:spPr bwMode="auto">
          <a:xfrm>
            <a:off x="1143000" y="1600200"/>
            <a:ext cx="7010400" cy="3305520"/>
          </a:xfrm>
          <a:prstGeom prst="rect">
            <a:avLst/>
          </a:prstGeom>
          <a:solidFill>
            <a:schemeClr val="bg1"/>
          </a:solidFill>
          <a:ln w="28575">
            <a:solidFill>
              <a:schemeClr val="tx1"/>
            </a:solidFill>
            <a:miter lim="800000"/>
            <a:headEnd/>
            <a:tailEnd/>
          </a:ln>
        </p:spPr>
        <p:txBody>
          <a:bodyPr>
            <a:spAutoFit/>
          </a:bodyPr>
          <a:lstStyle/>
          <a:p>
            <a:pPr algn="l" eaLnBrk="1" hangingPunct="1">
              <a:lnSpc>
                <a:spcPct val="100000"/>
              </a:lnSpc>
              <a:spcBef>
                <a:spcPct val="20000"/>
              </a:spcBef>
              <a:buSzTx/>
            </a:pPr>
            <a:r>
              <a:rPr lang="en-US" dirty="0">
                <a:solidFill>
                  <a:srgbClr val="CC0000"/>
                </a:solidFill>
                <a:latin typeface="Corbel" pitchFamily="34" charset="0"/>
                <a:cs typeface="Arial" charset="0"/>
              </a:rPr>
              <a:t>String </a:t>
            </a:r>
            <a:r>
              <a:rPr lang="en-US" dirty="0" err="1">
                <a:solidFill>
                  <a:srgbClr val="CC0000"/>
                </a:solidFill>
                <a:latin typeface="Corbel" pitchFamily="34" charset="0"/>
                <a:cs typeface="Arial" charset="0"/>
              </a:rPr>
              <a:t>deleteStr</a:t>
            </a:r>
            <a:r>
              <a:rPr lang="en-US" dirty="0">
                <a:solidFill>
                  <a:srgbClr val="CC0000"/>
                </a:solidFill>
                <a:latin typeface="Corbel" pitchFamily="34" charset="0"/>
                <a:cs typeface="Arial" charset="0"/>
              </a:rPr>
              <a:t> = </a:t>
            </a:r>
          </a:p>
          <a:p>
            <a:pPr algn="l" eaLnBrk="1" hangingPunct="1">
              <a:lnSpc>
                <a:spcPct val="100000"/>
              </a:lnSpc>
              <a:spcBef>
                <a:spcPct val="20000"/>
              </a:spcBef>
              <a:buSzTx/>
            </a:pPr>
            <a:r>
              <a:rPr lang="en-US" dirty="0">
                <a:solidFill>
                  <a:schemeClr val="tx2"/>
                </a:solidFill>
                <a:latin typeface="Corbel" pitchFamily="34" charset="0"/>
                <a:cs typeface="Arial" charset="0"/>
              </a:rPr>
              <a:t>	</a:t>
            </a:r>
            <a:r>
              <a:rPr lang="en-US" dirty="0">
                <a:solidFill>
                  <a:srgbClr val="0066FF"/>
                </a:solidFill>
                <a:latin typeface="Corbel" pitchFamily="34" charset="0"/>
                <a:cs typeface="Arial" charset="0"/>
              </a:rPr>
              <a:t>“DELETE FROM employee "</a:t>
            </a:r>
            <a:r>
              <a:rPr lang="en-US" dirty="0">
                <a:solidFill>
                  <a:schemeClr val="tx2"/>
                </a:solidFill>
                <a:latin typeface="Corbel" pitchFamily="34" charset="0"/>
                <a:cs typeface="Arial" charset="0"/>
              </a:rPr>
              <a:t> </a:t>
            </a:r>
            <a:r>
              <a:rPr lang="en-US" dirty="0">
                <a:solidFill>
                  <a:srgbClr val="CC0000"/>
                </a:solidFill>
                <a:latin typeface="Corbel" pitchFamily="34" charset="0"/>
                <a:cs typeface="Arial" charset="0"/>
              </a:rPr>
              <a:t>+</a:t>
            </a:r>
          </a:p>
          <a:p>
            <a:pPr algn="l" eaLnBrk="1" hangingPunct="1">
              <a:lnSpc>
                <a:spcPct val="100000"/>
              </a:lnSpc>
              <a:spcBef>
                <a:spcPct val="20000"/>
              </a:spcBef>
              <a:buSzTx/>
            </a:pPr>
            <a:r>
              <a:rPr lang="en-US" dirty="0">
                <a:solidFill>
                  <a:schemeClr val="tx2"/>
                </a:solidFill>
                <a:latin typeface="Corbel" pitchFamily="34" charset="0"/>
                <a:cs typeface="Arial" charset="0"/>
              </a:rPr>
              <a:t>	</a:t>
            </a:r>
            <a:r>
              <a:rPr lang="en-US" dirty="0">
                <a:solidFill>
                  <a:srgbClr val="0066FF"/>
                </a:solidFill>
                <a:latin typeface="Corbel" pitchFamily="34" charset="0"/>
                <a:cs typeface="Arial" charset="0"/>
              </a:rPr>
              <a:t>"WHERE </a:t>
            </a:r>
            <a:r>
              <a:rPr lang="en-US" dirty="0" err="1">
                <a:solidFill>
                  <a:srgbClr val="0066FF"/>
                </a:solidFill>
                <a:latin typeface="Corbel" pitchFamily="34" charset="0"/>
                <a:cs typeface="Arial" charset="0"/>
              </a:rPr>
              <a:t>empno</a:t>
            </a:r>
            <a:r>
              <a:rPr lang="en-US" dirty="0">
                <a:solidFill>
                  <a:srgbClr val="0066FF"/>
                </a:solidFill>
                <a:latin typeface="Corbel" pitchFamily="34" charset="0"/>
                <a:cs typeface="Arial" charset="0"/>
              </a:rPr>
              <a:t> = ?”</a:t>
            </a:r>
            <a:r>
              <a:rPr lang="en-US" dirty="0">
                <a:solidFill>
                  <a:srgbClr val="CC0000"/>
                </a:solidFill>
                <a:latin typeface="Corbel" pitchFamily="34" charset="0"/>
                <a:cs typeface="Arial" charset="0"/>
              </a:rPr>
              <a:t>;</a:t>
            </a:r>
            <a:r>
              <a:rPr lang="en-US" dirty="0">
                <a:solidFill>
                  <a:schemeClr val="tx2"/>
                </a:solidFill>
                <a:latin typeface="Corbel" pitchFamily="34" charset="0"/>
                <a:cs typeface="Arial" charset="0"/>
              </a:rPr>
              <a:t> 	</a:t>
            </a:r>
          </a:p>
          <a:p>
            <a:pPr algn="l" eaLnBrk="1" hangingPunct="1">
              <a:lnSpc>
                <a:spcPct val="100000"/>
              </a:lnSpc>
              <a:spcBef>
                <a:spcPct val="20000"/>
              </a:spcBef>
              <a:buSzTx/>
            </a:pPr>
            <a:endParaRPr lang="en-US" dirty="0">
              <a:solidFill>
                <a:schemeClr val="tx2"/>
              </a:solidFill>
              <a:latin typeface="Arial" charset="0"/>
              <a:cs typeface="Arial" charset="0"/>
            </a:endParaRPr>
          </a:p>
          <a:p>
            <a:pPr algn="l" eaLnBrk="1" hangingPunct="1">
              <a:lnSpc>
                <a:spcPct val="100000"/>
              </a:lnSpc>
              <a:spcBef>
                <a:spcPct val="20000"/>
              </a:spcBef>
              <a:buSzTx/>
            </a:pPr>
            <a:r>
              <a:rPr lang="en-US" b="1" dirty="0" err="1">
                <a:solidFill>
                  <a:srgbClr val="CC0000"/>
                </a:solidFill>
                <a:latin typeface="Corbel" pitchFamily="34" charset="0"/>
                <a:cs typeface="Arial" charset="0"/>
              </a:rPr>
              <a:t>PreparedStatement</a:t>
            </a:r>
            <a:r>
              <a:rPr lang="en-US" b="1" dirty="0">
                <a:solidFill>
                  <a:srgbClr val="CC0000"/>
                </a:solidFill>
                <a:latin typeface="Corbel" pitchFamily="34" charset="0"/>
                <a:cs typeface="Arial" charset="0"/>
              </a:rPr>
              <a:t> </a:t>
            </a:r>
            <a:r>
              <a:rPr lang="en-US" b="1" dirty="0" err="1">
                <a:solidFill>
                  <a:srgbClr val="CC0000"/>
                </a:solidFill>
                <a:latin typeface="Corbel" pitchFamily="34" charset="0"/>
                <a:cs typeface="Arial" charset="0"/>
              </a:rPr>
              <a:t>pstmt</a:t>
            </a:r>
            <a:r>
              <a:rPr lang="en-US" b="1" dirty="0">
                <a:solidFill>
                  <a:srgbClr val="CC0000"/>
                </a:solidFill>
                <a:latin typeface="Corbel" pitchFamily="34" charset="0"/>
                <a:cs typeface="Arial" charset="0"/>
              </a:rPr>
              <a:t> = 	</a:t>
            </a:r>
            <a:r>
              <a:rPr lang="en-US" b="1" dirty="0" err="1">
                <a:solidFill>
                  <a:srgbClr val="CC0000"/>
                </a:solidFill>
                <a:latin typeface="Corbel" pitchFamily="34" charset="0"/>
                <a:cs typeface="Arial" charset="0"/>
              </a:rPr>
              <a:t>con.prepareStatement</a:t>
            </a:r>
            <a:r>
              <a:rPr lang="en-US" b="1" dirty="0">
                <a:solidFill>
                  <a:srgbClr val="CC0000"/>
                </a:solidFill>
                <a:latin typeface="Corbel" pitchFamily="34" charset="0"/>
                <a:cs typeface="Arial" charset="0"/>
              </a:rPr>
              <a:t>(</a:t>
            </a:r>
            <a:r>
              <a:rPr lang="en-US" b="1" dirty="0" err="1">
                <a:solidFill>
                  <a:srgbClr val="CC0000"/>
                </a:solidFill>
                <a:latin typeface="Corbel" pitchFamily="34" charset="0"/>
                <a:cs typeface="Arial" charset="0"/>
              </a:rPr>
              <a:t>deleteStr</a:t>
            </a:r>
            <a:r>
              <a:rPr lang="en-US" b="1" dirty="0">
                <a:solidFill>
                  <a:srgbClr val="CC0000"/>
                </a:solidFill>
                <a:latin typeface="Corbel" pitchFamily="34" charset="0"/>
                <a:cs typeface="Arial" charset="0"/>
              </a:rPr>
              <a:t>);</a:t>
            </a:r>
          </a:p>
          <a:p>
            <a:pPr algn="l" eaLnBrk="1" hangingPunct="1">
              <a:lnSpc>
                <a:spcPct val="100000"/>
              </a:lnSpc>
              <a:spcBef>
                <a:spcPct val="20000"/>
              </a:spcBef>
              <a:buSzTx/>
            </a:pPr>
            <a:endParaRPr lang="en-US" b="1" dirty="0">
              <a:solidFill>
                <a:srgbClr val="CC0000"/>
              </a:solidFill>
              <a:latin typeface="Corbel" pitchFamily="34" charset="0"/>
              <a:cs typeface="Arial" charset="0"/>
            </a:endParaRPr>
          </a:p>
          <a:p>
            <a:pPr algn="l" eaLnBrk="1" hangingPunct="1">
              <a:lnSpc>
                <a:spcPct val="100000"/>
              </a:lnSpc>
              <a:spcBef>
                <a:spcPct val="20000"/>
              </a:spcBef>
              <a:buSzTx/>
            </a:pPr>
            <a:r>
              <a:rPr lang="en-US" b="1" dirty="0" err="1">
                <a:solidFill>
                  <a:srgbClr val="CC0000"/>
                </a:solidFill>
                <a:latin typeface="Corbel" pitchFamily="34" charset="0"/>
                <a:cs typeface="Arial" charset="0"/>
              </a:rPr>
              <a:t>pstmt.setInt</a:t>
            </a:r>
            <a:r>
              <a:rPr lang="en-US" b="1" dirty="0">
                <a:solidFill>
                  <a:srgbClr val="CC0000"/>
                </a:solidFill>
                <a:latin typeface="Corbel" pitchFamily="34" charset="0"/>
                <a:cs typeface="Arial" charset="0"/>
              </a:rPr>
              <a:t>(1, 26000.0);</a:t>
            </a:r>
          </a:p>
          <a:p>
            <a:pPr algn="l" eaLnBrk="1" hangingPunct="1">
              <a:lnSpc>
                <a:spcPct val="100000"/>
              </a:lnSpc>
              <a:spcBef>
                <a:spcPct val="20000"/>
              </a:spcBef>
              <a:buSzTx/>
            </a:pPr>
            <a:endParaRPr lang="en-US" b="1" dirty="0">
              <a:solidFill>
                <a:srgbClr val="CC0000"/>
              </a:solidFill>
              <a:latin typeface="Corbel" pitchFamily="34" charset="0"/>
              <a:cs typeface="Arial" charset="0"/>
            </a:endParaRPr>
          </a:p>
          <a:p>
            <a:pPr algn="l" eaLnBrk="1" hangingPunct="1">
              <a:lnSpc>
                <a:spcPct val="100000"/>
              </a:lnSpc>
              <a:spcBef>
                <a:spcPct val="20000"/>
              </a:spcBef>
              <a:buSzTx/>
            </a:pPr>
            <a:r>
              <a:rPr lang="en-US" b="1" dirty="0" err="1">
                <a:solidFill>
                  <a:srgbClr val="CC0000"/>
                </a:solidFill>
                <a:latin typeface="Corbel" pitchFamily="34" charset="0"/>
                <a:cs typeface="Arial" charset="0"/>
              </a:rPr>
              <a:t>int</a:t>
            </a:r>
            <a:r>
              <a:rPr lang="en-US" b="1" dirty="0">
                <a:solidFill>
                  <a:srgbClr val="CC0000"/>
                </a:solidFill>
                <a:latin typeface="Corbel" pitchFamily="34" charset="0"/>
                <a:cs typeface="Arial" charset="0"/>
              </a:rPr>
              <a:t> </a:t>
            </a:r>
            <a:r>
              <a:rPr lang="en-US" b="1" dirty="0" err="1">
                <a:solidFill>
                  <a:srgbClr val="CC0000"/>
                </a:solidFill>
                <a:latin typeface="Corbel" pitchFamily="34" charset="0"/>
                <a:cs typeface="Arial" charset="0"/>
              </a:rPr>
              <a:t>delnum</a:t>
            </a:r>
            <a:r>
              <a:rPr lang="en-US" b="1" dirty="0">
                <a:solidFill>
                  <a:srgbClr val="CC0000"/>
                </a:solidFill>
                <a:latin typeface="Corbel" pitchFamily="34" charset="0"/>
                <a:cs typeface="Arial" charset="0"/>
              </a:rPr>
              <a:t> = </a:t>
            </a:r>
            <a:r>
              <a:rPr lang="en-US" b="1" dirty="0" err="1">
                <a:solidFill>
                  <a:srgbClr val="CC0000"/>
                </a:solidFill>
                <a:latin typeface="Corbel" pitchFamily="34" charset="0"/>
                <a:cs typeface="Arial" charset="0"/>
              </a:rPr>
              <a:t>pstmt.executeUpdate</a:t>
            </a:r>
            <a:r>
              <a:rPr lang="en-US" b="1" dirty="0">
                <a:solidFill>
                  <a:srgbClr val="CC0000"/>
                </a:solidFill>
                <a:latin typeface="Corbel" pitchFamily="34" charset="0"/>
                <a:cs typeface="Arial" charset="0"/>
              </a:rPr>
              <a:t>();	</a:t>
            </a:r>
          </a:p>
        </p:txBody>
      </p:sp>
      <p:sp>
        <p:nvSpPr>
          <p:cNvPr id="112645" name="Rectangle 5"/>
          <p:cNvSpPr>
            <a:spLocks noChangeArrowheads="1"/>
          </p:cNvSpPr>
          <p:nvPr/>
        </p:nvSpPr>
        <p:spPr bwMode="auto">
          <a:xfrm>
            <a:off x="1219200" y="1689100"/>
            <a:ext cx="6858000" cy="1295400"/>
          </a:xfrm>
          <a:prstGeom prst="rect">
            <a:avLst/>
          </a:prstGeom>
          <a:noFill/>
          <a:ln w="28575">
            <a:solidFill>
              <a:srgbClr val="0000FF"/>
            </a:solidFill>
            <a:miter lim="800000"/>
            <a:headEnd type="none" w="sm" len="sm"/>
            <a:tailEnd type="none" w="sm" len="sm"/>
          </a:ln>
        </p:spPr>
        <p:txBody>
          <a:bodyPr wrap="none" anchor="ctr"/>
          <a:lstStyle/>
          <a:p>
            <a:endParaRPr lang="en-US"/>
          </a:p>
        </p:txBody>
      </p:sp>
      <p:sp>
        <p:nvSpPr>
          <p:cNvPr id="112646" name="Rectangle 6"/>
          <p:cNvSpPr>
            <a:spLocks noChangeArrowheads="1"/>
          </p:cNvSpPr>
          <p:nvPr/>
        </p:nvSpPr>
        <p:spPr bwMode="auto">
          <a:xfrm>
            <a:off x="1219200" y="3000372"/>
            <a:ext cx="6858000" cy="1279528"/>
          </a:xfrm>
          <a:prstGeom prst="rect">
            <a:avLst/>
          </a:prstGeom>
          <a:noFill/>
          <a:ln w="28575">
            <a:solidFill>
              <a:srgbClr val="0000FF"/>
            </a:solidFill>
            <a:miter lim="800000"/>
            <a:headEnd type="none" w="sm" len="sm"/>
            <a:tailEnd type="none" w="sm" len="sm"/>
          </a:ln>
        </p:spPr>
        <p:txBody>
          <a:bodyPr wrap="none" anchor="ctr"/>
          <a:lstStyle/>
          <a:p>
            <a:endParaRPr lang="en-US"/>
          </a:p>
        </p:txBody>
      </p:sp>
      <p:sp>
        <p:nvSpPr>
          <p:cNvPr id="112647" name="Rectangle 7"/>
          <p:cNvSpPr>
            <a:spLocks noChangeArrowheads="1"/>
          </p:cNvSpPr>
          <p:nvPr/>
        </p:nvSpPr>
        <p:spPr bwMode="auto">
          <a:xfrm>
            <a:off x="1219200" y="4589463"/>
            <a:ext cx="6858000" cy="914400"/>
          </a:xfrm>
          <a:prstGeom prst="rect">
            <a:avLst/>
          </a:prstGeom>
          <a:noFill/>
          <a:ln w="28575">
            <a:solidFill>
              <a:srgbClr val="0000FF"/>
            </a:solidFill>
            <a:miter lim="800000"/>
            <a:headEnd type="none" w="sm" len="sm"/>
            <a:tailEnd type="none" w="sm" len="sm"/>
          </a:ln>
        </p:spPr>
        <p:txBody>
          <a:bodyPr wrap="none" anchor="ctr"/>
          <a:lstStyle/>
          <a:p>
            <a:endParaRPr lang="en-US"/>
          </a:p>
        </p:txBody>
      </p:sp>
      <p:sp>
        <p:nvSpPr>
          <p:cNvPr id="112648" name="Rectangle 8"/>
          <p:cNvSpPr>
            <a:spLocks noChangeArrowheads="1"/>
          </p:cNvSpPr>
          <p:nvPr/>
        </p:nvSpPr>
        <p:spPr bwMode="auto">
          <a:xfrm>
            <a:off x="1219200" y="5908675"/>
            <a:ext cx="6858000" cy="457200"/>
          </a:xfrm>
          <a:prstGeom prst="rect">
            <a:avLst/>
          </a:prstGeom>
          <a:noFill/>
          <a:ln w="28575">
            <a:solidFill>
              <a:srgbClr val="0000FF"/>
            </a:solidFill>
            <a:miter lim="800000"/>
            <a:headEnd type="none" w="sm" len="sm"/>
            <a:tailEnd type="none" w="sm" len="sm"/>
          </a:ln>
        </p:spPr>
        <p:txBody>
          <a:bodyPr wrap="none" anchor="ctr"/>
          <a:lstStyle/>
          <a:p>
            <a:endParaRPr lang="en-US"/>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45"/>
                                        </p:tgtEl>
                                        <p:attrNameLst>
                                          <p:attrName>style.visibility</p:attrName>
                                        </p:attrNameLst>
                                      </p:cBhvr>
                                      <p:to>
                                        <p:strVal val="visible"/>
                                      </p:to>
                                    </p:set>
                                  </p:childTnLst>
                                  <p:subTnLst>
                                    <p:set>
                                      <p:cBhvr override="childStyle">
                                        <p:cTn dur="1" fill="hold" display="0" masterRel="nextClick" afterEffect="1"/>
                                        <p:tgtEl>
                                          <p:spTgt spid="11264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2646"/>
                                        </p:tgtEl>
                                        <p:attrNameLst>
                                          <p:attrName>style.visibility</p:attrName>
                                        </p:attrNameLst>
                                      </p:cBhvr>
                                      <p:to>
                                        <p:strVal val="visible"/>
                                      </p:to>
                                    </p:set>
                                  </p:childTnLst>
                                  <p:subTnLst>
                                    <p:set>
                                      <p:cBhvr override="childStyle">
                                        <p:cTn dur="1" fill="hold" display="0" masterRel="nextClick" afterEffect="1"/>
                                        <p:tgtEl>
                                          <p:spTgt spid="11264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2647"/>
                                        </p:tgtEl>
                                        <p:attrNameLst>
                                          <p:attrName>style.visibility</p:attrName>
                                        </p:attrNameLst>
                                      </p:cBhvr>
                                      <p:to>
                                        <p:strVal val="visible"/>
                                      </p:to>
                                    </p:set>
                                  </p:childTnLst>
                                  <p:subTnLst>
                                    <p:set>
                                      <p:cBhvr override="childStyle">
                                        <p:cTn dur="1" fill="hold" display="0" masterRel="nextClick" afterEffect="1"/>
                                        <p:tgtEl>
                                          <p:spTgt spid="112647"/>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2648"/>
                                        </p:tgtEl>
                                        <p:attrNameLst>
                                          <p:attrName>style.visibility</p:attrName>
                                        </p:attrNameLst>
                                      </p:cBhvr>
                                      <p:to>
                                        <p:strVal val="visible"/>
                                      </p:to>
                                    </p:set>
                                  </p:childTnLst>
                                  <p:subTnLst>
                                    <p:set>
                                      <p:cBhvr override="childStyle">
                                        <p:cTn dur="1" fill="hold" display="0" masterRel="nextClick" afterEffect="1"/>
                                        <p:tgtEl>
                                          <p:spTgt spid="11264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5" grpId="0" animBg="1"/>
      <p:bldP spid="112646" grpId="0" animBg="1"/>
      <p:bldP spid="112647" grpId="0" animBg="1"/>
      <p:bldP spid="11264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sz="3200" b="1" dirty="0">
                <a:latin typeface="Corbel" pitchFamily="34" charset="0"/>
              </a:rPr>
              <a:t>QUIZ</a:t>
            </a:r>
          </a:p>
        </p:txBody>
      </p:sp>
      <p:sp>
        <p:nvSpPr>
          <p:cNvPr id="12" name="Content Placeholder 11"/>
          <p:cNvSpPr>
            <a:spLocks noGrp="1"/>
          </p:cNvSpPr>
          <p:nvPr>
            <p:ph sz="quarter" idx="1"/>
          </p:nvPr>
        </p:nvSpPr>
        <p:spPr>
          <a:xfrm>
            <a:off x="251520" y="1500161"/>
            <a:ext cx="8712968" cy="5097191"/>
          </a:xfrm>
        </p:spPr>
        <p:txBody>
          <a:bodyPr>
            <a:normAutofit/>
          </a:bodyPr>
          <a:lstStyle/>
          <a:p>
            <a:pPr>
              <a:buNone/>
            </a:pPr>
            <a:r>
              <a:rPr lang="en-US" sz="2400" b="1" dirty="0">
                <a:latin typeface="Corbel" pitchFamily="34" charset="0"/>
              </a:rPr>
              <a:t>Q1. Which of the following is an Interface ?</a:t>
            </a:r>
          </a:p>
          <a:p>
            <a:pPr>
              <a:buNone/>
            </a:pPr>
            <a:endParaRPr lang="en-IN" sz="2400" b="1" dirty="0">
              <a:latin typeface="Corbel" pitchFamily="34" charset="0"/>
            </a:endParaRPr>
          </a:p>
          <a:p>
            <a:pPr>
              <a:buNone/>
            </a:pPr>
            <a:r>
              <a:rPr lang="en-IN" sz="2400" b="1" dirty="0">
                <a:latin typeface="Corbel" pitchFamily="34" charset="0"/>
              </a:rPr>
              <a:t>A</a:t>
            </a:r>
            <a:r>
              <a:rPr lang="en-IN" sz="2400" dirty="0">
                <a:latin typeface="Corbel" pitchFamily="34" charset="0"/>
              </a:rPr>
              <a:t> - </a:t>
            </a:r>
            <a:r>
              <a:rPr lang="en-IN" sz="2400" dirty="0" err="1">
                <a:latin typeface="Corbel" pitchFamily="34" charset="0"/>
              </a:rPr>
              <a:t>DriverManager</a:t>
            </a:r>
            <a:endParaRPr lang="en-IN" sz="2400" b="1" dirty="0">
              <a:latin typeface="Corbel" pitchFamily="34" charset="0"/>
            </a:endParaRPr>
          </a:p>
          <a:p>
            <a:pPr>
              <a:buNone/>
            </a:pPr>
            <a:r>
              <a:rPr lang="en-IN" sz="2400" b="1" dirty="0">
                <a:latin typeface="Corbel" pitchFamily="34" charset="0"/>
              </a:rPr>
              <a:t>B</a:t>
            </a:r>
            <a:r>
              <a:rPr lang="en-IN" sz="2400" dirty="0">
                <a:latin typeface="Corbel" pitchFamily="34" charset="0"/>
              </a:rPr>
              <a:t> - </a:t>
            </a:r>
            <a:r>
              <a:rPr lang="en-IN" sz="2400" dirty="0" err="1">
                <a:latin typeface="Corbel" pitchFamily="34" charset="0"/>
              </a:rPr>
              <a:t>OracleDriver</a:t>
            </a:r>
            <a:endParaRPr lang="en-IN" sz="2400" b="1" dirty="0">
              <a:latin typeface="Corbel" pitchFamily="34" charset="0"/>
            </a:endParaRPr>
          </a:p>
          <a:p>
            <a:pPr>
              <a:buNone/>
            </a:pPr>
            <a:r>
              <a:rPr lang="en-IN" sz="2400" b="1" dirty="0">
                <a:latin typeface="Corbel" pitchFamily="34" charset="0"/>
              </a:rPr>
              <a:t>C</a:t>
            </a:r>
            <a:r>
              <a:rPr lang="en-IN" sz="2400" dirty="0">
                <a:latin typeface="Corbel" pitchFamily="34" charset="0"/>
              </a:rPr>
              <a:t> - Connection</a:t>
            </a:r>
            <a:endParaRPr lang="en-IN" sz="2400" b="1" dirty="0">
              <a:latin typeface="Corbel" pitchFamily="34" charset="0"/>
            </a:endParaRPr>
          </a:p>
          <a:p>
            <a:pPr>
              <a:buNone/>
            </a:pPr>
            <a:r>
              <a:rPr lang="en-IN" sz="2400" b="1" dirty="0">
                <a:latin typeface="Corbel" pitchFamily="34" charset="0"/>
              </a:rPr>
              <a:t>D</a:t>
            </a:r>
            <a:r>
              <a:rPr lang="en-IN" sz="2400" dirty="0">
                <a:latin typeface="Corbel" pitchFamily="34" charset="0"/>
              </a:rPr>
              <a:t> - Class</a:t>
            </a:r>
            <a:endParaRPr lang="en-IN" sz="2400" b="1" dirty="0">
              <a:latin typeface="Corbel" pitchFamily="34" charset="0"/>
            </a:endParaRPr>
          </a:p>
          <a:p>
            <a:endParaRPr lang="en-US" sz="2400" dirty="0">
              <a:latin typeface="Corbel" pitchFamily="34" charset="0"/>
            </a:endParaRPr>
          </a:p>
          <a:p>
            <a:pPr>
              <a:buNone/>
            </a:pPr>
            <a:r>
              <a:rPr lang="en-US" sz="2400" b="1" dirty="0">
                <a:latin typeface="Corbel" pitchFamily="34" charset="0"/>
              </a:rPr>
              <a:t>Answer:</a:t>
            </a:r>
            <a:r>
              <a:rPr lang="en-US" sz="2400" dirty="0">
                <a:latin typeface="Corbel" pitchFamily="34" charset="0"/>
              </a:rPr>
              <a:t> </a:t>
            </a:r>
            <a:r>
              <a:rPr lang="en-US" sz="2400" b="1" dirty="0">
                <a:solidFill>
                  <a:srgbClr val="00B050"/>
                </a:solidFill>
                <a:latin typeface="Corbel" pitchFamily="34" charset="0"/>
              </a:rPr>
              <a:t>C</a:t>
            </a:r>
            <a:endParaRPr lang="en-IN" sz="2400" b="1" dirty="0">
              <a:solidFill>
                <a:srgbClr val="00B050"/>
              </a:solidFill>
              <a:latin typeface="Corbel" pitchFamily="34" charset="0"/>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7" end="7"/>
                                            </p:txEl>
                                          </p:spTgt>
                                        </p:tgtEl>
                                        <p:attrNameLst>
                                          <p:attrName>style.visibility</p:attrName>
                                        </p:attrNameLst>
                                      </p:cBhvr>
                                      <p:to>
                                        <p:strVal val="visible"/>
                                      </p:to>
                                    </p:set>
                                    <p:animEffect transition="in" filter="blinds(horizontal)">
                                      <p:cBhvr>
                                        <p:cTn id="7"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642918"/>
            <a:ext cx="7929618" cy="334962"/>
          </a:xfrm>
        </p:spPr>
        <p:txBody>
          <a:bodyPr>
            <a:noAutofit/>
          </a:bodyPr>
          <a:lstStyle/>
          <a:p>
            <a:r>
              <a:rPr lang="en-US" sz="2800" b="1" dirty="0">
                <a:latin typeface="Corbel" pitchFamily="34" charset="0"/>
              </a:rPr>
              <a:t>Statement V/s </a:t>
            </a:r>
            <a:r>
              <a:rPr lang="en-US" sz="2800" b="1" dirty="0" err="1">
                <a:latin typeface="Corbel" pitchFamily="34" charset="0"/>
              </a:rPr>
              <a:t>PreparedStatement</a:t>
            </a:r>
            <a:endParaRPr lang="en-US" sz="2800" dirty="0">
              <a:latin typeface="Corbel" pitchFamily="34" charset="0"/>
            </a:endParaRPr>
          </a:p>
        </p:txBody>
      </p:sp>
      <p:graphicFrame>
        <p:nvGraphicFramePr>
          <p:cNvPr id="5" name="Content Placeholder 4"/>
          <p:cNvGraphicFramePr>
            <a:graphicFrameLocks noGrp="1"/>
          </p:cNvGraphicFramePr>
          <p:nvPr>
            <p:ph idx="1"/>
          </p:nvPr>
        </p:nvGraphicFramePr>
        <p:xfrm>
          <a:off x="142844" y="1428736"/>
          <a:ext cx="8786814" cy="5214975"/>
        </p:xfrm>
        <a:graphic>
          <a:graphicData uri="http://schemas.openxmlformats.org/drawingml/2006/table">
            <a:tbl>
              <a:tblPr firstRow="1" bandRow="1">
                <a:tableStyleId>{5C22544A-7EE6-4342-B048-85BDC9FD1C3A}</a:tableStyleId>
              </a:tblPr>
              <a:tblGrid>
                <a:gridCol w="4393407">
                  <a:extLst>
                    <a:ext uri="{9D8B030D-6E8A-4147-A177-3AD203B41FA5}">
                      <a16:colId xmlns:a16="http://schemas.microsoft.com/office/drawing/2014/main" val="20000"/>
                    </a:ext>
                  </a:extLst>
                </a:gridCol>
                <a:gridCol w="4393407">
                  <a:extLst>
                    <a:ext uri="{9D8B030D-6E8A-4147-A177-3AD203B41FA5}">
                      <a16:colId xmlns:a16="http://schemas.microsoft.com/office/drawing/2014/main" val="20001"/>
                    </a:ext>
                  </a:extLst>
                </a:gridCol>
              </a:tblGrid>
              <a:tr h="440108">
                <a:tc>
                  <a:txBody>
                    <a:bodyPr/>
                    <a:lstStyle/>
                    <a:p>
                      <a:r>
                        <a:rPr lang="en-IN" sz="2200" dirty="0">
                          <a:latin typeface="Corbel" pitchFamily="34" charset="0"/>
                        </a:rPr>
                        <a:t>Statement</a:t>
                      </a:r>
                    </a:p>
                  </a:txBody>
                  <a:tcPr/>
                </a:tc>
                <a:tc>
                  <a:txBody>
                    <a:bodyPr/>
                    <a:lstStyle/>
                    <a:p>
                      <a:r>
                        <a:rPr lang="en-IN" sz="2200" dirty="0" err="1">
                          <a:latin typeface="Corbel" pitchFamily="34" charset="0"/>
                        </a:rPr>
                        <a:t>PreparedStatement</a:t>
                      </a:r>
                      <a:endParaRPr lang="en-IN" sz="2200" dirty="0">
                        <a:latin typeface="Corbel" pitchFamily="34" charset="0"/>
                      </a:endParaRPr>
                    </a:p>
                  </a:txBody>
                  <a:tcPr/>
                </a:tc>
                <a:extLst>
                  <a:ext uri="{0D108BD9-81ED-4DB2-BD59-A6C34878D82A}">
                    <a16:rowId xmlns:a16="http://schemas.microsoft.com/office/drawing/2014/main" val="10000"/>
                  </a:ext>
                </a:extLst>
              </a:tr>
              <a:tr h="759638">
                <a:tc>
                  <a:txBody>
                    <a:bodyPr/>
                    <a:lstStyle/>
                    <a:p>
                      <a:pPr algn="l" fontAlgn="base"/>
                      <a:r>
                        <a:rPr lang="en-IN" u="none" strike="noStrike" dirty="0">
                          <a:latin typeface="Corbel" pitchFamily="34" charset="0"/>
                        </a:rPr>
                        <a:t>It is used to execute normal SQL queries.</a:t>
                      </a:r>
                    </a:p>
                  </a:txBody>
                  <a:tcPr anchor="ctr"/>
                </a:tc>
                <a:tc>
                  <a:txBody>
                    <a:bodyPr/>
                    <a:lstStyle/>
                    <a:p>
                      <a:pPr algn="l" fontAlgn="base"/>
                      <a:r>
                        <a:rPr lang="en-IN" u="none" strike="noStrike" dirty="0">
                          <a:latin typeface="Corbel" pitchFamily="34" charset="0"/>
                        </a:rPr>
                        <a:t>It is used to execute parameterized or dynamic SQL queries.</a:t>
                      </a:r>
                    </a:p>
                  </a:txBody>
                  <a:tcPr anchor="ctr"/>
                </a:tc>
                <a:extLst>
                  <a:ext uri="{0D108BD9-81ED-4DB2-BD59-A6C34878D82A}">
                    <a16:rowId xmlns:a16="http://schemas.microsoft.com/office/drawing/2014/main" val="10001"/>
                  </a:ext>
                </a:extLst>
              </a:tr>
              <a:tr h="759638">
                <a:tc>
                  <a:txBody>
                    <a:bodyPr/>
                    <a:lstStyle/>
                    <a:p>
                      <a:pPr algn="l" fontAlgn="base"/>
                      <a:r>
                        <a:rPr lang="en-IN" u="none" strike="noStrike" dirty="0">
                          <a:latin typeface="Corbel" pitchFamily="34" charset="0"/>
                        </a:rPr>
                        <a:t>It is preferred when a particular SQL query is to be executed only once.</a:t>
                      </a:r>
                    </a:p>
                  </a:txBody>
                  <a:tcPr anchor="ctr"/>
                </a:tc>
                <a:tc>
                  <a:txBody>
                    <a:bodyPr/>
                    <a:lstStyle/>
                    <a:p>
                      <a:pPr algn="l" fontAlgn="base"/>
                      <a:r>
                        <a:rPr lang="en-IN" u="none" strike="noStrike" dirty="0">
                          <a:latin typeface="Corbel" pitchFamily="34" charset="0"/>
                        </a:rPr>
                        <a:t>It is preferred when a particular query is to be executed multiple times.</a:t>
                      </a:r>
                    </a:p>
                  </a:txBody>
                  <a:tcPr anchor="ctr"/>
                </a:tc>
                <a:extLst>
                  <a:ext uri="{0D108BD9-81ED-4DB2-BD59-A6C34878D82A}">
                    <a16:rowId xmlns:a16="http://schemas.microsoft.com/office/drawing/2014/main" val="10002"/>
                  </a:ext>
                </a:extLst>
              </a:tr>
              <a:tr h="759638">
                <a:tc>
                  <a:txBody>
                    <a:bodyPr/>
                    <a:lstStyle/>
                    <a:p>
                      <a:pPr algn="l" fontAlgn="base"/>
                      <a:r>
                        <a:rPr lang="en-IN" u="none" strike="noStrike" dirty="0">
                          <a:latin typeface="Corbel" pitchFamily="34" charset="0"/>
                        </a:rPr>
                        <a:t>You cannot pass the parameters to SQL query using this interface.</a:t>
                      </a:r>
                    </a:p>
                  </a:txBody>
                  <a:tcPr anchor="ctr"/>
                </a:tc>
                <a:tc>
                  <a:txBody>
                    <a:bodyPr/>
                    <a:lstStyle/>
                    <a:p>
                      <a:pPr algn="l" fontAlgn="base"/>
                      <a:r>
                        <a:rPr lang="en-IN" u="none" strike="noStrike" dirty="0">
                          <a:latin typeface="Corbel" pitchFamily="34" charset="0"/>
                        </a:rPr>
                        <a:t>You can pass the parameters to SQL query at run time using this interface.</a:t>
                      </a:r>
                    </a:p>
                  </a:txBody>
                  <a:tcPr anchor="ctr"/>
                </a:tc>
                <a:extLst>
                  <a:ext uri="{0D108BD9-81ED-4DB2-BD59-A6C34878D82A}">
                    <a16:rowId xmlns:a16="http://schemas.microsoft.com/office/drawing/2014/main" val="10003"/>
                  </a:ext>
                </a:extLst>
              </a:tr>
              <a:tr h="1085197">
                <a:tc>
                  <a:txBody>
                    <a:bodyPr/>
                    <a:lstStyle/>
                    <a:p>
                      <a:pPr algn="l" fontAlgn="base"/>
                      <a:r>
                        <a:rPr lang="en-IN" u="none" strike="noStrike" dirty="0">
                          <a:latin typeface="Corbel" pitchFamily="34" charset="0"/>
                        </a:rPr>
                        <a:t>This interface is mainly used for DDL statements like CREATE, ALTER, DROP etc.</a:t>
                      </a:r>
                    </a:p>
                  </a:txBody>
                  <a:tcPr anchor="ctr"/>
                </a:tc>
                <a:tc>
                  <a:txBody>
                    <a:bodyPr/>
                    <a:lstStyle/>
                    <a:p>
                      <a:pPr algn="l" fontAlgn="base"/>
                      <a:r>
                        <a:rPr lang="en-IN" u="none" strike="noStrike" dirty="0">
                          <a:latin typeface="Corbel" pitchFamily="34" charset="0"/>
                        </a:rPr>
                        <a:t>It is used for any kind of SQL queries which are to be executed multiple times.</a:t>
                      </a:r>
                    </a:p>
                  </a:txBody>
                  <a:tcPr anchor="ctr"/>
                </a:tc>
                <a:extLst>
                  <a:ext uri="{0D108BD9-81ED-4DB2-BD59-A6C34878D82A}">
                    <a16:rowId xmlns:a16="http://schemas.microsoft.com/office/drawing/2014/main" val="10004"/>
                  </a:ext>
                </a:extLst>
              </a:tr>
              <a:tr h="1410756">
                <a:tc>
                  <a:txBody>
                    <a:bodyPr/>
                    <a:lstStyle/>
                    <a:p>
                      <a:pPr algn="l" fontAlgn="base"/>
                      <a:r>
                        <a:rPr lang="en-IN" u="none" strike="noStrike" dirty="0">
                          <a:latin typeface="Corbel" pitchFamily="34" charset="0"/>
                        </a:rPr>
                        <a:t>The performance of this interface is very low.</a:t>
                      </a:r>
                    </a:p>
                  </a:txBody>
                  <a:tcPr anchor="ctr"/>
                </a:tc>
                <a:tc>
                  <a:txBody>
                    <a:bodyPr/>
                    <a:lstStyle/>
                    <a:p>
                      <a:pPr algn="l" fontAlgn="base"/>
                      <a:r>
                        <a:rPr lang="en-IN" u="none" strike="noStrike" dirty="0">
                          <a:latin typeface="Corbel" pitchFamily="34" charset="0"/>
                        </a:rPr>
                        <a:t>The performance of this interface is better than the Statement interface (when used for multiple execution of same query).</a:t>
                      </a:r>
                    </a:p>
                  </a:txBody>
                  <a:tcPr anchor="ctr"/>
                </a:tc>
                <a:extLst>
                  <a:ext uri="{0D108BD9-81ED-4DB2-BD59-A6C34878D82A}">
                    <a16:rowId xmlns:a16="http://schemas.microsoft.com/office/drawing/2014/main" val="10005"/>
                  </a:ext>
                </a:extLst>
              </a:tr>
            </a:tbl>
          </a:graphicData>
        </a:graphic>
      </p:graphicFrame>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642918"/>
            <a:ext cx="7929618" cy="334962"/>
          </a:xfrm>
        </p:spPr>
        <p:txBody>
          <a:bodyPr>
            <a:noAutofit/>
          </a:bodyPr>
          <a:lstStyle/>
          <a:p>
            <a:r>
              <a:rPr lang="en-US" sz="3200" b="1" dirty="0">
                <a:latin typeface="Corbel" pitchFamily="34" charset="0"/>
              </a:rPr>
              <a:t>Statement V/s </a:t>
            </a:r>
            <a:r>
              <a:rPr lang="en-US" sz="3200" b="1" dirty="0" err="1">
                <a:latin typeface="Corbel" pitchFamily="34" charset="0"/>
              </a:rPr>
              <a:t>PreparedStatement</a:t>
            </a:r>
            <a:endParaRPr lang="en-US" sz="3200" dirty="0">
              <a:latin typeface="Corbel" pitchFamily="34" charset="0"/>
            </a:endParaRPr>
          </a:p>
        </p:txBody>
      </p:sp>
      <p:pic>
        <p:nvPicPr>
          <p:cNvPr id="7" name="Content Placeholder 6" descr="JDBC - Statement vs PreparedStatement.jpg"/>
          <p:cNvPicPr>
            <a:picLocks noGrp="1" noChangeAspect="1"/>
          </p:cNvPicPr>
          <p:nvPr>
            <p:ph sz="quarter" idx="1"/>
          </p:nvPr>
        </p:nvPicPr>
        <p:blipFill>
          <a:blip r:embed="rId2"/>
          <a:stretch>
            <a:fillRect/>
          </a:stretch>
        </p:blipFill>
        <p:spPr>
          <a:xfrm>
            <a:off x="214282" y="1527174"/>
            <a:ext cx="8929718" cy="5187974"/>
          </a:xfrm>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BDBE086D-6A49-4068-8522-559E3B350F89}" type="slidenum">
              <a:rPr lang="ar-SA"/>
              <a:pPr/>
              <a:t>32</a:t>
            </a:fld>
            <a:endParaRPr lang="en-US"/>
          </a:p>
        </p:txBody>
      </p:sp>
      <p:sp>
        <p:nvSpPr>
          <p:cNvPr id="139266" name="Rectangle 2"/>
          <p:cNvSpPr>
            <a:spLocks noGrp="1" noChangeArrowheads="1"/>
          </p:cNvSpPr>
          <p:nvPr>
            <p:ph type="title"/>
          </p:nvPr>
        </p:nvSpPr>
        <p:spPr>
          <a:xfrm>
            <a:off x="533400" y="381000"/>
            <a:ext cx="7924800" cy="838200"/>
          </a:xfrm>
        </p:spPr>
        <p:txBody>
          <a:bodyPr>
            <a:normAutofit/>
          </a:bodyPr>
          <a:lstStyle/>
          <a:p>
            <a:pPr eaLnBrk="1" hangingPunct="1">
              <a:defRPr/>
            </a:pPr>
            <a:r>
              <a:rPr lang="en-US" sz="3200" b="1" dirty="0">
                <a:latin typeface="Corbel" pitchFamily="34" charset="0"/>
              </a:rPr>
              <a:t>QUESTION!!!</a:t>
            </a:r>
          </a:p>
        </p:txBody>
      </p:sp>
      <p:sp>
        <p:nvSpPr>
          <p:cNvPr id="20484" name="Rectangle 3"/>
          <p:cNvSpPr>
            <a:spLocks noGrp="1" noChangeArrowheads="1"/>
          </p:cNvSpPr>
          <p:nvPr>
            <p:ph type="body" idx="1"/>
          </p:nvPr>
        </p:nvSpPr>
        <p:spPr>
          <a:xfrm>
            <a:off x="304800" y="1447800"/>
            <a:ext cx="8610600" cy="4724400"/>
          </a:xfrm>
        </p:spPr>
        <p:txBody>
          <a:bodyPr/>
          <a:lstStyle/>
          <a:p>
            <a:pPr eaLnBrk="1" hangingPunct="1">
              <a:lnSpc>
                <a:spcPct val="120000"/>
              </a:lnSpc>
            </a:pPr>
            <a:r>
              <a:rPr lang="en-US" sz="2400" dirty="0">
                <a:latin typeface="Corbel" pitchFamily="34" charset="0"/>
              </a:rPr>
              <a:t>Will this work?</a:t>
            </a:r>
          </a:p>
          <a:p>
            <a:pPr eaLnBrk="1" hangingPunct="1">
              <a:lnSpc>
                <a:spcPct val="120000"/>
              </a:lnSpc>
            </a:pPr>
            <a:endParaRPr lang="en-US" dirty="0"/>
          </a:p>
          <a:p>
            <a:pPr eaLnBrk="1" hangingPunct="1">
              <a:lnSpc>
                <a:spcPct val="120000"/>
              </a:lnSpc>
            </a:pPr>
            <a:endParaRPr lang="en-US" dirty="0"/>
          </a:p>
          <a:p>
            <a:pPr eaLnBrk="1" hangingPunct="1">
              <a:lnSpc>
                <a:spcPct val="120000"/>
              </a:lnSpc>
            </a:pPr>
            <a:endParaRPr lang="en-US" dirty="0"/>
          </a:p>
          <a:p>
            <a:pPr eaLnBrk="1" hangingPunct="1">
              <a:lnSpc>
                <a:spcPct val="120000"/>
              </a:lnSpc>
            </a:pPr>
            <a:endParaRPr lang="en-US" dirty="0"/>
          </a:p>
          <a:p>
            <a:pPr eaLnBrk="1" hangingPunct="1">
              <a:lnSpc>
                <a:spcPct val="120000"/>
              </a:lnSpc>
            </a:pPr>
            <a:endParaRPr lang="en-US" dirty="0"/>
          </a:p>
          <a:p>
            <a:pPr eaLnBrk="1" hangingPunct="1">
              <a:lnSpc>
                <a:spcPct val="120000"/>
              </a:lnSpc>
            </a:pPr>
            <a:r>
              <a:rPr lang="en-US" sz="2400" b="1" dirty="0">
                <a:latin typeface="Corbel" pitchFamily="34" charset="0"/>
              </a:rPr>
              <a:t>No!!!  A </a:t>
            </a:r>
            <a:r>
              <a:rPr lang="en-US" sz="2400" b="1" dirty="0">
                <a:solidFill>
                  <a:srgbClr val="0000FF"/>
                </a:solidFill>
                <a:latin typeface="Corbel" pitchFamily="34" charset="0"/>
              </a:rPr>
              <a:t>‘?’</a:t>
            </a:r>
            <a:r>
              <a:rPr lang="en-US" sz="2400" b="1" dirty="0">
                <a:latin typeface="Corbel" pitchFamily="34" charset="0"/>
              </a:rPr>
              <a:t> can only be used to represent a column value</a:t>
            </a:r>
          </a:p>
        </p:txBody>
      </p:sp>
      <p:sp>
        <p:nvSpPr>
          <p:cNvPr id="20485" name="Text Box 6"/>
          <p:cNvSpPr txBox="1">
            <a:spLocks noChangeArrowheads="1"/>
          </p:cNvSpPr>
          <p:nvPr/>
        </p:nvSpPr>
        <p:spPr bwMode="auto">
          <a:xfrm>
            <a:off x="357158" y="2428868"/>
            <a:ext cx="8610600" cy="1034129"/>
          </a:xfrm>
          <a:prstGeom prst="rect">
            <a:avLst/>
          </a:prstGeom>
          <a:solidFill>
            <a:schemeClr val="bg1"/>
          </a:solidFill>
          <a:ln w="28575">
            <a:solidFill>
              <a:schemeClr val="tx1"/>
            </a:solidFill>
            <a:miter lim="800000"/>
            <a:headEnd/>
            <a:tailEnd/>
          </a:ln>
        </p:spPr>
        <p:txBody>
          <a:bodyPr>
            <a:spAutoFit/>
          </a:bodyPr>
          <a:lstStyle/>
          <a:p>
            <a:pPr algn="l" eaLnBrk="1" hangingPunct="1">
              <a:lnSpc>
                <a:spcPct val="100000"/>
              </a:lnSpc>
              <a:spcBef>
                <a:spcPct val="20000"/>
              </a:spcBef>
              <a:buSzTx/>
            </a:pPr>
            <a:r>
              <a:rPr lang="en-US" b="1" dirty="0" err="1">
                <a:solidFill>
                  <a:srgbClr val="CC0000"/>
                </a:solidFill>
                <a:latin typeface="Corbel" pitchFamily="34" charset="0"/>
                <a:cs typeface="Arial" charset="0"/>
              </a:rPr>
              <a:t>PreparedStatement</a:t>
            </a:r>
            <a:r>
              <a:rPr lang="en-US" b="1" dirty="0">
                <a:solidFill>
                  <a:srgbClr val="CC0000"/>
                </a:solidFill>
                <a:latin typeface="Corbel" pitchFamily="34" charset="0"/>
                <a:cs typeface="Arial" charset="0"/>
              </a:rPr>
              <a:t> </a:t>
            </a:r>
            <a:r>
              <a:rPr lang="en-US" b="1" dirty="0" err="1">
                <a:solidFill>
                  <a:srgbClr val="CC0000"/>
                </a:solidFill>
                <a:latin typeface="Corbel" pitchFamily="34" charset="0"/>
                <a:cs typeface="Arial" charset="0"/>
              </a:rPr>
              <a:t>pstmt</a:t>
            </a:r>
            <a:r>
              <a:rPr lang="en-US" b="1" dirty="0">
                <a:solidFill>
                  <a:srgbClr val="CC0000"/>
                </a:solidFill>
                <a:latin typeface="Corbel" pitchFamily="34" charset="0"/>
                <a:cs typeface="Arial" charset="0"/>
              </a:rPr>
              <a:t> =  </a:t>
            </a:r>
            <a:r>
              <a:rPr lang="en-US" b="1" dirty="0" err="1">
                <a:solidFill>
                  <a:srgbClr val="CC0000"/>
                </a:solidFill>
                <a:latin typeface="Corbel" pitchFamily="34" charset="0"/>
                <a:cs typeface="Arial" charset="0"/>
              </a:rPr>
              <a:t>conn.prepareStatement</a:t>
            </a:r>
            <a:r>
              <a:rPr lang="en-US" b="1" dirty="0">
                <a:solidFill>
                  <a:srgbClr val="CC0000"/>
                </a:solidFill>
                <a:latin typeface="Corbel" pitchFamily="34" charset="0"/>
                <a:cs typeface="Arial" charset="0"/>
              </a:rPr>
              <a:t>(</a:t>
            </a:r>
            <a:r>
              <a:rPr lang="en-US" b="1" dirty="0">
                <a:solidFill>
                  <a:srgbClr val="0066FF"/>
                </a:solidFill>
                <a:latin typeface="Corbel" pitchFamily="34" charset="0"/>
                <a:cs typeface="Arial" charset="0"/>
              </a:rPr>
              <a:t>"select * from ?"</a:t>
            </a:r>
            <a:r>
              <a:rPr lang="en-US" b="1" dirty="0">
                <a:solidFill>
                  <a:srgbClr val="CC0000"/>
                </a:solidFill>
                <a:latin typeface="Corbel" pitchFamily="34" charset="0"/>
                <a:cs typeface="Arial" charset="0"/>
              </a:rPr>
              <a:t>);</a:t>
            </a:r>
          </a:p>
          <a:p>
            <a:pPr algn="l" eaLnBrk="1" hangingPunct="1">
              <a:lnSpc>
                <a:spcPct val="100000"/>
              </a:lnSpc>
              <a:spcBef>
                <a:spcPct val="20000"/>
              </a:spcBef>
              <a:buSzTx/>
            </a:pPr>
            <a:endParaRPr lang="en-US" b="1" dirty="0">
              <a:solidFill>
                <a:srgbClr val="CC0000"/>
              </a:solidFill>
              <a:latin typeface="Corbel" pitchFamily="34" charset="0"/>
              <a:cs typeface="Arial" charset="0"/>
            </a:endParaRPr>
          </a:p>
          <a:p>
            <a:pPr algn="l" eaLnBrk="1" hangingPunct="1">
              <a:lnSpc>
                <a:spcPct val="100000"/>
              </a:lnSpc>
              <a:spcBef>
                <a:spcPct val="20000"/>
              </a:spcBef>
              <a:buSzTx/>
            </a:pPr>
            <a:r>
              <a:rPr lang="en-US" b="1" dirty="0" err="1">
                <a:solidFill>
                  <a:srgbClr val="CC0000"/>
                </a:solidFill>
                <a:latin typeface="Corbel" pitchFamily="34" charset="0"/>
                <a:cs typeface="Arial" charset="0"/>
              </a:rPr>
              <a:t>pstmt.setString</a:t>
            </a:r>
            <a:r>
              <a:rPr lang="en-US" b="1" dirty="0">
                <a:solidFill>
                  <a:srgbClr val="CC0000"/>
                </a:solidFill>
                <a:latin typeface="Corbel" pitchFamily="34" charset="0"/>
                <a:cs typeface="Arial" charset="0"/>
              </a:rPr>
              <a:t>(1, </a:t>
            </a:r>
            <a:r>
              <a:rPr lang="en-US" b="1" dirty="0" err="1">
                <a:solidFill>
                  <a:srgbClr val="CC0000"/>
                </a:solidFill>
                <a:latin typeface="Corbel" pitchFamily="34" charset="0"/>
                <a:cs typeface="Arial" charset="0"/>
              </a:rPr>
              <a:t>str</a:t>
            </a:r>
            <a:r>
              <a:rPr lang="en-US" b="1" dirty="0">
                <a:solidFill>
                  <a:srgbClr val="CC0000"/>
                </a:solidFill>
                <a:latin typeface="Corbel" pitchFamily="34" charset="0"/>
                <a:cs typeface="Arial" charset="0"/>
              </a:rPr>
              <a:t>);  </a:t>
            </a:r>
            <a:r>
              <a:rPr lang="en-US" b="1" dirty="0">
                <a:solidFill>
                  <a:srgbClr val="00B050"/>
                </a:solidFill>
                <a:latin typeface="Corbel" pitchFamily="34" charset="0"/>
                <a:cs typeface="Arial" charset="0"/>
              </a:rPr>
              <a:t>// assume </a:t>
            </a:r>
            <a:r>
              <a:rPr lang="en-US" b="1" dirty="0" err="1">
                <a:solidFill>
                  <a:srgbClr val="00B050"/>
                </a:solidFill>
                <a:latin typeface="Corbel" pitchFamily="34" charset="0"/>
                <a:cs typeface="Arial" charset="0"/>
              </a:rPr>
              <a:t>str</a:t>
            </a:r>
            <a:r>
              <a:rPr lang="en-US" b="1" dirty="0">
                <a:solidFill>
                  <a:srgbClr val="00B050"/>
                </a:solidFill>
                <a:latin typeface="Corbel" pitchFamily="34" charset="0"/>
                <a:cs typeface="Arial" charset="0"/>
              </a:rPr>
              <a:t> is a string holding table name</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188640"/>
            <a:ext cx="1171947"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cstate="print"/>
          <a:srcRect/>
          <a:stretch>
            <a:fillRect/>
          </a:stretch>
        </p:blipFill>
        <p:spPr bwMode="auto">
          <a:xfrm>
            <a:off x="7668344" y="44624"/>
            <a:ext cx="1387209" cy="125728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animEffect transition="in" filter="blinds(horizontal)">
                                      <p:cBhvr>
                                        <p:cTn id="7" dur="500"/>
                                        <p:tgtEl>
                                          <p:spTgt spid="2048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484">
                                            <p:txEl>
                                              <p:pRg st="6" end="6"/>
                                            </p:txEl>
                                          </p:spTgt>
                                        </p:tgtEl>
                                        <p:attrNameLst>
                                          <p:attrName>style.visibility</p:attrName>
                                        </p:attrNameLst>
                                      </p:cBhvr>
                                      <p:to>
                                        <p:strVal val="visible"/>
                                      </p:to>
                                    </p:set>
                                    <p:animEffect transition="in" filter="blinds(horizontal)">
                                      <p:cBhvr>
                                        <p:cTn id="12" dur="500"/>
                                        <p:tgtEl>
                                          <p:spTgt spid="2048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sz="3200" b="1" dirty="0">
                <a:latin typeface="Corbel" pitchFamily="34" charset="0"/>
              </a:rPr>
              <a:t>QUIZ</a:t>
            </a:r>
          </a:p>
        </p:txBody>
      </p:sp>
      <p:sp>
        <p:nvSpPr>
          <p:cNvPr id="12" name="Content Placeholder 11"/>
          <p:cNvSpPr>
            <a:spLocks noGrp="1"/>
          </p:cNvSpPr>
          <p:nvPr>
            <p:ph sz="quarter" idx="1"/>
          </p:nvPr>
        </p:nvSpPr>
        <p:spPr>
          <a:xfrm>
            <a:off x="251520" y="1500161"/>
            <a:ext cx="8712968" cy="5097191"/>
          </a:xfrm>
        </p:spPr>
        <p:txBody>
          <a:bodyPr>
            <a:noAutofit/>
          </a:bodyPr>
          <a:lstStyle/>
          <a:p>
            <a:pPr>
              <a:buNone/>
            </a:pPr>
            <a:r>
              <a:rPr lang="en-IN" sz="2000" b="1" dirty="0">
                <a:latin typeface="Corbel" pitchFamily="34" charset="0"/>
              </a:rPr>
              <a:t>Q2. How can you retrieve information from a </a:t>
            </a:r>
            <a:r>
              <a:rPr lang="en-IN" sz="2000" b="1" dirty="0" err="1">
                <a:latin typeface="Corbel" pitchFamily="34" charset="0"/>
              </a:rPr>
              <a:t>ResultSet</a:t>
            </a:r>
            <a:r>
              <a:rPr lang="en-IN" sz="2000" b="1" dirty="0">
                <a:latin typeface="Corbel" pitchFamily="34" charset="0"/>
              </a:rPr>
              <a:t> ? </a:t>
            </a:r>
          </a:p>
          <a:p>
            <a:pPr>
              <a:buNone/>
            </a:pPr>
            <a:endParaRPr lang="en-IN" sz="2000" b="1" dirty="0">
              <a:latin typeface="Corbel" pitchFamily="34" charset="0"/>
            </a:endParaRPr>
          </a:p>
          <a:p>
            <a:pPr>
              <a:buNone/>
            </a:pPr>
            <a:r>
              <a:rPr lang="en-IN" sz="2000" b="1" dirty="0">
                <a:latin typeface="Corbel" pitchFamily="34" charset="0"/>
              </a:rPr>
              <a:t>A-</a:t>
            </a:r>
            <a:r>
              <a:rPr lang="en-IN" sz="2000" dirty="0">
                <a:latin typeface="Corbel" pitchFamily="34" charset="0"/>
              </a:rPr>
              <a:t> By invoking the method </a:t>
            </a:r>
            <a:r>
              <a:rPr lang="en-IN" sz="2000" dirty="0">
                <a:solidFill>
                  <a:srgbClr val="0070C0"/>
                </a:solidFill>
                <a:latin typeface="Corbel" pitchFamily="34" charset="0"/>
              </a:rPr>
              <a:t>get(String type) </a:t>
            </a:r>
            <a:r>
              <a:rPr lang="en-IN" sz="2000" dirty="0">
                <a:latin typeface="Corbel" pitchFamily="34" charset="0"/>
              </a:rPr>
              <a:t>on the </a:t>
            </a:r>
            <a:r>
              <a:rPr lang="en-IN" sz="2000" dirty="0" err="1">
                <a:latin typeface="Corbel" pitchFamily="34" charset="0"/>
              </a:rPr>
              <a:t>ResultSet</a:t>
            </a:r>
            <a:r>
              <a:rPr lang="en-IN" sz="2000" dirty="0">
                <a:latin typeface="Corbel" pitchFamily="34" charset="0"/>
              </a:rPr>
              <a:t>, where type is the database type.</a:t>
            </a:r>
          </a:p>
          <a:p>
            <a:pPr>
              <a:buNone/>
            </a:pPr>
            <a:endParaRPr lang="en-IN" sz="2000" dirty="0">
              <a:latin typeface="Corbel" pitchFamily="34" charset="0"/>
            </a:endParaRPr>
          </a:p>
          <a:p>
            <a:pPr>
              <a:buNone/>
            </a:pPr>
            <a:r>
              <a:rPr lang="en-IN" sz="2000" b="1" dirty="0">
                <a:latin typeface="Corbel" pitchFamily="34" charset="0"/>
              </a:rPr>
              <a:t>B-</a:t>
            </a:r>
            <a:r>
              <a:rPr lang="en-IN" sz="2000" dirty="0">
                <a:latin typeface="Corbel" pitchFamily="34" charset="0"/>
              </a:rPr>
              <a:t> By invoking the special getter methods on the </a:t>
            </a:r>
            <a:r>
              <a:rPr lang="en-IN" sz="2000" dirty="0" err="1">
                <a:latin typeface="Corbel" pitchFamily="34" charset="0"/>
              </a:rPr>
              <a:t>ResultSet</a:t>
            </a:r>
            <a:r>
              <a:rPr lang="en-IN" sz="2000" dirty="0">
                <a:latin typeface="Corbel" pitchFamily="34" charset="0"/>
              </a:rPr>
              <a:t> called </a:t>
            </a:r>
            <a:r>
              <a:rPr lang="en-IN" sz="2000" dirty="0" err="1">
                <a:solidFill>
                  <a:srgbClr val="0070C0"/>
                </a:solidFill>
                <a:latin typeface="Corbel" pitchFamily="34" charset="0"/>
              </a:rPr>
              <a:t>getString</a:t>
            </a:r>
            <a:r>
              <a:rPr lang="en-IN" sz="2000" dirty="0">
                <a:solidFill>
                  <a:srgbClr val="0070C0"/>
                </a:solidFill>
                <a:latin typeface="Corbel" pitchFamily="34" charset="0"/>
              </a:rPr>
              <a:t>(...)</a:t>
            </a:r>
            <a:r>
              <a:rPr lang="en-IN" sz="2000" dirty="0">
                <a:latin typeface="Corbel" pitchFamily="34" charset="0"/>
              </a:rPr>
              <a:t>, </a:t>
            </a:r>
            <a:r>
              <a:rPr lang="en-IN" sz="2000" dirty="0" err="1">
                <a:solidFill>
                  <a:srgbClr val="0070C0"/>
                </a:solidFill>
                <a:latin typeface="Corbel" pitchFamily="34" charset="0"/>
              </a:rPr>
              <a:t>getBoolean</a:t>
            </a:r>
            <a:r>
              <a:rPr lang="en-IN" sz="2000" dirty="0">
                <a:solidFill>
                  <a:srgbClr val="0070C0"/>
                </a:solidFill>
                <a:latin typeface="Corbel" pitchFamily="34" charset="0"/>
              </a:rPr>
              <a:t> (...)</a:t>
            </a:r>
            <a:r>
              <a:rPr lang="en-IN" sz="2000" dirty="0">
                <a:latin typeface="Corbel" pitchFamily="34" charset="0"/>
              </a:rPr>
              <a:t>, </a:t>
            </a:r>
            <a:r>
              <a:rPr lang="en-IN" sz="2000" dirty="0" err="1">
                <a:solidFill>
                  <a:srgbClr val="0070C0"/>
                </a:solidFill>
                <a:latin typeface="Corbel" pitchFamily="34" charset="0"/>
              </a:rPr>
              <a:t>getClob</a:t>
            </a:r>
            <a:r>
              <a:rPr lang="en-IN" sz="2000" dirty="0">
                <a:solidFill>
                  <a:srgbClr val="0070C0"/>
                </a:solidFill>
                <a:latin typeface="Corbel" pitchFamily="34" charset="0"/>
              </a:rPr>
              <a:t>(...)</a:t>
            </a:r>
          </a:p>
          <a:p>
            <a:pPr>
              <a:buNone/>
            </a:pPr>
            <a:endParaRPr lang="en-IN" sz="2000" dirty="0">
              <a:latin typeface="Corbel" pitchFamily="34" charset="0"/>
            </a:endParaRPr>
          </a:p>
          <a:p>
            <a:pPr>
              <a:buNone/>
            </a:pPr>
            <a:r>
              <a:rPr lang="en-IN" sz="2000" b="1" dirty="0">
                <a:latin typeface="Corbel" pitchFamily="34" charset="0"/>
              </a:rPr>
              <a:t>C-</a:t>
            </a:r>
            <a:r>
              <a:rPr lang="en-IN" sz="2000" dirty="0">
                <a:latin typeface="Corbel" pitchFamily="34" charset="0"/>
              </a:rPr>
              <a:t> By invoking the method </a:t>
            </a:r>
            <a:r>
              <a:rPr lang="en-IN" sz="2000" dirty="0" err="1">
                <a:solidFill>
                  <a:srgbClr val="0070C0"/>
                </a:solidFill>
                <a:latin typeface="Corbel" pitchFamily="34" charset="0"/>
              </a:rPr>
              <a:t>getValue</a:t>
            </a:r>
            <a:r>
              <a:rPr lang="en-IN" sz="2000" dirty="0">
                <a:solidFill>
                  <a:srgbClr val="0070C0"/>
                </a:solidFill>
                <a:latin typeface="Corbel" pitchFamily="34" charset="0"/>
              </a:rPr>
              <a:t>(...)</a:t>
            </a:r>
            <a:r>
              <a:rPr lang="en-IN" sz="2000" dirty="0">
                <a:latin typeface="Corbel" pitchFamily="34" charset="0"/>
              </a:rPr>
              <a:t>, and cast the result   to the desired Java type.</a:t>
            </a:r>
          </a:p>
          <a:p>
            <a:pPr>
              <a:buNone/>
            </a:pPr>
            <a:endParaRPr lang="en-IN" sz="2000" dirty="0">
              <a:latin typeface="Corbel" pitchFamily="34" charset="0"/>
            </a:endParaRPr>
          </a:p>
          <a:p>
            <a:pPr>
              <a:buNone/>
            </a:pPr>
            <a:r>
              <a:rPr lang="en-IN" sz="2000" b="1" dirty="0">
                <a:latin typeface="Corbel" pitchFamily="34" charset="0"/>
              </a:rPr>
              <a:t>D-</a:t>
            </a:r>
            <a:r>
              <a:rPr lang="en-IN" sz="2000" dirty="0">
                <a:latin typeface="Corbel" pitchFamily="34" charset="0"/>
              </a:rPr>
              <a:t>None of the above</a:t>
            </a:r>
          </a:p>
          <a:p>
            <a:endParaRPr lang="en-US" sz="2000" dirty="0">
              <a:latin typeface="Corbel" pitchFamily="34" charset="0"/>
            </a:endParaRPr>
          </a:p>
          <a:p>
            <a:pPr>
              <a:buNone/>
            </a:pPr>
            <a:r>
              <a:rPr lang="en-US" sz="2000" b="1" dirty="0">
                <a:latin typeface="Corbel" pitchFamily="34" charset="0"/>
              </a:rPr>
              <a:t>Answer:</a:t>
            </a:r>
            <a:r>
              <a:rPr lang="en-US" sz="2000" dirty="0">
                <a:latin typeface="Corbel" pitchFamily="34" charset="0"/>
              </a:rPr>
              <a:t> </a:t>
            </a:r>
            <a:r>
              <a:rPr lang="en-US" sz="2000" b="1" dirty="0">
                <a:solidFill>
                  <a:srgbClr val="00B050"/>
                </a:solidFill>
                <a:latin typeface="Corbel" pitchFamily="34" charset="0"/>
              </a:rPr>
              <a:t>B</a:t>
            </a:r>
            <a:endParaRPr lang="en-IN" sz="2000" b="1" dirty="0">
              <a:solidFill>
                <a:srgbClr val="00B050"/>
              </a:solidFill>
              <a:latin typeface="Corbel" pitchFamily="34" charset="0"/>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0" end="10"/>
                                            </p:txEl>
                                          </p:spTgt>
                                        </p:tgtEl>
                                        <p:attrNameLst>
                                          <p:attrName>style.visibility</p:attrName>
                                        </p:attrNameLst>
                                      </p:cBhvr>
                                      <p:to>
                                        <p:strVal val="visible"/>
                                      </p:to>
                                    </p:set>
                                    <p:animEffect transition="in" filter="blinds(horizontal)">
                                      <p:cBhvr>
                                        <p:cTn id="7" dur="500"/>
                                        <p:tgtEl>
                                          <p:spTgt spid="1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sz="3200" b="1" dirty="0">
                <a:latin typeface="Corbel" pitchFamily="34" charset="0"/>
              </a:rPr>
              <a:t>QUIZ</a:t>
            </a:r>
          </a:p>
        </p:txBody>
      </p:sp>
      <p:sp>
        <p:nvSpPr>
          <p:cNvPr id="12" name="Content Placeholder 11"/>
          <p:cNvSpPr>
            <a:spLocks noGrp="1"/>
          </p:cNvSpPr>
          <p:nvPr>
            <p:ph sz="quarter" idx="1"/>
          </p:nvPr>
        </p:nvSpPr>
        <p:spPr>
          <a:xfrm>
            <a:off x="251520" y="1500161"/>
            <a:ext cx="8712968" cy="5097191"/>
          </a:xfrm>
        </p:spPr>
        <p:txBody>
          <a:bodyPr>
            <a:normAutofit/>
          </a:bodyPr>
          <a:lstStyle/>
          <a:p>
            <a:pPr>
              <a:buNone/>
            </a:pPr>
            <a:r>
              <a:rPr lang="en-IN" sz="2400" b="1" dirty="0">
                <a:latin typeface="Corbel" pitchFamily="34" charset="0"/>
              </a:rPr>
              <a:t>Q3. Which of the following executes the any kind of SQL statement?</a:t>
            </a:r>
          </a:p>
          <a:p>
            <a:pPr>
              <a:buNone/>
            </a:pPr>
            <a:endParaRPr lang="en-IN" sz="2400" b="1" dirty="0">
              <a:latin typeface="Corbel" pitchFamily="34" charset="0"/>
            </a:endParaRPr>
          </a:p>
          <a:p>
            <a:pPr>
              <a:buNone/>
            </a:pPr>
            <a:r>
              <a:rPr lang="en-IN" sz="2400" b="1" dirty="0">
                <a:latin typeface="Corbel" pitchFamily="34" charset="0"/>
              </a:rPr>
              <a:t>A</a:t>
            </a:r>
            <a:r>
              <a:rPr lang="en-IN" sz="2400" dirty="0">
                <a:latin typeface="Corbel" pitchFamily="34" charset="0"/>
              </a:rPr>
              <a:t> - </a:t>
            </a:r>
            <a:r>
              <a:rPr lang="en-IN" sz="2400" dirty="0" err="1">
                <a:latin typeface="Corbel" pitchFamily="34" charset="0"/>
              </a:rPr>
              <a:t>boolean</a:t>
            </a:r>
            <a:r>
              <a:rPr lang="en-IN" sz="2400" dirty="0">
                <a:latin typeface="Corbel" pitchFamily="34" charset="0"/>
              </a:rPr>
              <a:t> run()</a:t>
            </a:r>
            <a:endParaRPr lang="en-IN" sz="2400" b="1" dirty="0">
              <a:latin typeface="Corbel" pitchFamily="34" charset="0"/>
            </a:endParaRPr>
          </a:p>
          <a:p>
            <a:pPr>
              <a:buNone/>
            </a:pPr>
            <a:r>
              <a:rPr lang="en-IN" sz="2400" b="1" dirty="0">
                <a:latin typeface="Corbel" pitchFamily="34" charset="0"/>
              </a:rPr>
              <a:t>B</a:t>
            </a:r>
            <a:r>
              <a:rPr lang="en-IN" sz="2400" dirty="0">
                <a:latin typeface="Corbel" pitchFamily="34" charset="0"/>
              </a:rPr>
              <a:t> - </a:t>
            </a:r>
            <a:r>
              <a:rPr lang="en-IN" sz="2400" dirty="0" err="1">
                <a:latin typeface="Corbel" pitchFamily="34" charset="0"/>
              </a:rPr>
              <a:t>ResultSet</a:t>
            </a:r>
            <a:r>
              <a:rPr lang="en-IN" sz="2400" dirty="0">
                <a:latin typeface="Corbel" pitchFamily="34" charset="0"/>
              </a:rPr>
              <a:t> </a:t>
            </a:r>
            <a:r>
              <a:rPr lang="en-IN" sz="2400" dirty="0" err="1">
                <a:latin typeface="Corbel" pitchFamily="34" charset="0"/>
              </a:rPr>
              <a:t>executeQuery</a:t>
            </a:r>
            <a:r>
              <a:rPr lang="en-IN" sz="2400" dirty="0">
                <a:latin typeface="Corbel" pitchFamily="34" charset="0"/>
              </a:rPr>
              <a:t>()</a:t>
            </a:r>
            <a:endParaRPr lang="en-IN" sz="2400" b="1" dirty="0">
              <a:latin typeface="Corbel" pitchFamily="34" charset="0"/>
            </a:endParaRPr>
          </a:p>
          <a:p>
            <a:pPr>
              <a:buNone/>
            </a:pPr>
            <a:r>
              <a:rPr lang="en-IN" sz="2400" b="1" dirty="0">
                <a:latin typeface="Corbel" pitchFamily="34" charset="0"/>
              </a:rPr>
              <a:t>C</a:t>
            </a:r>
            <a:r>
              <a:rPr lang="en-IN" sz="2400" dirty="0">
                <a:latin typeface="Corbel" pitchFamily="34" charset="0"/>
              </a:rPr>
              <a:t> - </a:t>
            </a:r>
            <a:r>
              <a:rPr lang="en-IN" sz="2400" dirty="0" err="1">
                <a:latin typeface="Corbel" pitchFamily="34" charset="0"/>
              </a:rPr>
              <a:t>int</a:t>
            </a:r>
            <a:r>
              <a:rPr lang="en-IN" sz="2400" dirty="0">
                <a:latin typeface="Corbel" pitchFamily="34" charset="0"/>
              </a:rPr>
              <a:t> </a:t>
            </a:r>
            <a:r>
              <a:rPr lang="en-IN" sz="2400" dirty="0" err="1">
                <a:latin typeface="Corbel" pitchFamily="34" charset="0"/>
              </a:rPr>
              <a:t>executeUpdate</a:t>
            </a:r>
            <a:r>
              <a:rPr lang="en-IN" sz="2400" dirty="0">
                <a:latin typeface="Corbel" pitchFamily="34" charset="0"/>
              </a:rPr>
              <a:t>()</a:t>
            </a:r>
            <a:endParaRPr lang="en-IN" sz="2400" b="1" dirty="0">
              <a:latin typeface="Corbel" pitchFamily="34" charset="0"/>
            </a:endParaRPr>
          </a:p>
          <a:p>
            <a:pPr>
              <a:buNone/>
            </a:pPr>
            <a:r>
              <a:rPr lang="en-IN" sz="2400" b="1" dirty="0">
                <a:latin typeface="Corbel" pitchFamily="34" charset="0"/>
              </a:rPr>
              <a:t>D</a:t>
            </a:r>
            <a:r>
              <a:rPr lang="en-IN" sz="2400" dirty="0">
                <a:latin typeface="Corbel" pitchFamily="34" charset="0"/>
              </a:rPr>
              <a:t> - None of the above.</a:t>
            </a:r>
            <a:endParaRPr lang="en-IN" sz="2400" b="1" dirty="0">
              <a:latin typeface="Corbel" pitchFamily="34" charset="0"/>
            </a:endParaRPr>
          </a:p>
          <a:p>
            <a:endParaRPr lang="en-US" dirty="0">
              <a:latin typeface="Corbel" pitchFamily="34" charset="0"/>
            </a:endParaRPr>
          </a:p>
          <a:p>
            <a:pPr>
              <a:buNone/>
            </a:pPr>
            <a:r>
              <a:rPr lang="en-US" b="1" dirty="0">
                <a:latin typeface="Corbel" pitchFamily="34" charset="0"/>
              </a:rPr>
              <a:t>Answer:</a:t>
            </a:r>
            <a:r>
              <a:rPr lang="en-US" dirty="0">
                <a:latin typeface="Corbel" pitchFamily="34" charset="0"/>
              </a:rPr>
              <a:t> </a:t>
            </a:r>
            <a:r>
              <a:rPr lang="en-US" b="1" dirty="0">
                <a:solidFill>
                  <a:srgbClr val="00B050"/>
                </a:solidFill>
                <a:latin typeface="Corbel" pitchFamily="34" charset="0"/>
              </a:rPr>
              <a:t>D</a:t>
            </a:r>
            <a:endParaRPr lang="en-IN" b="1" dirty="0">
              <a:solidFill>
                <a:srgbClr val="00B050"/>
              </a:solidFill>
              <a:latin typeface="Corbel" pitchFamily="34" charset="0"/>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7" end="7"/>
                                            </p:txEl>
                                          </p:spTgt>
                                        </p:tgtEl>
                                        <p:attrNameLst>
                                          <p:attrName>style.visibility</p:attrName>
                                        </p:attrNameLst>
                                      </p:cBhvr>
                                      <p:to>
                                        <p:strVal val="visible"/>
                                      </p:to>
                                    </p:set>
                                    <p:animEffect transition="in" filter="blinds(horizontal)">
                                      <p:cBhvr>
                                        <p:cTn id="7"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sz="3200" b="1" dirty="0">
                <a:latin typeface="Corbel" pitchFamily="34" charset="0"/>
              </a:rPr>
              <a:t>QUIZ</a:t>
            </a:r>
          </a:p>
        </p:txBody>
      </p:sp>
      <p:sp>
        <p:nvSpPr>
          <p:cNvPr id="12" name="Content Placeholder 11"/>
          <p:cNvSpPr>
            <a:spLocks noGrp="1"/>
          </p:cNvSpPr>
          <p:nvPr>
            <p:ph sz="quarter" idx="1"/>
          </p:nvPr>
        </p:nvSpPr>
        <p:spPr>
          <a:xfrm>
            <a:off x="251520" y="1500161"/>
            <a:ext cx="8712968" cy="5097191"/>
          </a:xfrm>
        </p:spPr>
        <p:txBody>
          <a:bodyPr>
            <a:normAutofit/>
          </a:bodyPr>
          <a:lstStyle/>
          <a:p>
            <a:pPr>
              <a:buNone/>
            </a:pPr>
            <a:r>
              <a:rPr lang="en-IN" sz="2400" b="1" dirty="0">
                <a:latin typeface="Corbel" pitchFamily="34" charset="0"/>
              </a:rPr>
              <a:t>Q4. What is the use of blob, </a:t>
            </a:r>
            <a:r>
              <a:rPr lang="en-IN" sz="2400" b="1" dirty="0" err="1">
                <a:latin typeface="Corbel" pitchFamily="34" charset="0"/>
              </a:rPr>
              <a:t>clob</a:t>
            </a:r>
            <a:r>
              <a:rPr lang="en-IN" sz="2400" b="1" dirty="0">
                <a:latin typeface="Corbel" pitchFamily="34" charset="0"/>
              </a:rPr>
              <a:t> </a:t>
            </a:r>
            <a:r>
              <a:rPr lang="en-IN" sz="2400" b="1" dirty="0" err="1">
                <a:latin typeface="Corbel" pitchFamily="34" charset="0"/>
              </a:rPr>
              <a:t>datatypes</a:t>
            </a:r>
            <a:r>
              <a:rPr lang="en-IN" sz="2400" b="1" dirty="0">
                <a:latin typeface="Corbel" pitchFamily="34" charset="0"/>
              </a:rPr>
              <a:t> in JDBC?</a:t>
            </a:r>
          </a:p>
          <a:p>
            <a:pPr>
              <a:buNone/>
            </a:pPr>
            <a:endParaRPr lang="en-IN" sz="2400" b="1" dirty="0">
              <a:latin typeface="Corbel" pitchFamily="34" charset="0"/>
            </a:endParaRPr>
          </a:p>
          <a:p>
            <a:pPr>
              <a:buNone/>
            </a:pPr>
            <a:r>
              <a:rPr lang="en-IN" sz="2400" b="1" dirty="0">
                <a:latin typeface="Corbel" pitchFamily="34" charset="0"/>
              </a:rPr>
              <a:t>A</a:t>
            </a:r>
            <a:r>
              <a:rPr lang="en-IN" sz="2400" dirty="0">
                <a:latin typeface="Corbel" pitchFamily="34" charset="0"/>
              </a:rPr>
              <a:t> - These are used to store large amount of data into database like images, movie etc which are extremely large in size.</a:t>
            </a:r>
            <a:endParaRPr lang="en-IN" sz="2400" b="1" dirty="0">
              <a:latin typeface="Corbel" pitchFamily="34" charset="0"/>
            </a:endParaRPr>
          </a:p>
          <a:p>
            <a:pPr>
              <a:buNone/>
            </a:pPr>
            <a:r>
              <a:rPr lang="en-IN" sz="2400" b="1" dirty="0">
                <a:latin typeface="Corbel" pitchFamily="34" charset="0"/>
              </a:rPr>
              <a:t>B</a:t>
            </a:r>
            <a:r>
              <a:rPr lang="en-IN" sz="2400" dirty="0">
                <a:latin typeface="Corbel" pitchFamily="34" charset="0"/>
              </a:rPr>
              <a:t> - These are used to store XML data.</a:t>
            </a:r>
            <a:endParaRPr lang="en-IN" sz="2400" b="1" dirty="0">
              <a:latin typeface="Corbel" pitchFamily="34" charset="0"/>
            </a:endParaRPr>
          </a:p>
          <a:p>
            <a:pPr>
              <a:buNone/>
            </a:pPr>
            <a:r>
              <a:rPr lang="en-IN" sz="2400" b="1" dirty="0">
                <a:latin typeface="Corbel" pitchFamily="34" charset="0"/>
              </a:rPr>
              <a:t>C</a:t>
            </a:r>
            <a:r>
              <a:rPr lang="en-IN" sz="2400" dirty="0">
                <a:latin typeface="Corbel" pitchFamily="34" charset="0"/>
              </a:rPr>
              <a:t> - Both of the above.</a:t>
            </a:r>
            <a:endParaRPr lang="en-IN" sz="2400" b="1" dirty="0">
              <a:latin typeface="Corbel" pitchFamily="34" charset="0"/>
            </a:endParaRPr>
          </a:p>
          <a:p>
            <a:pPr>
              <a:buNone/>
            </a:pPr>
            <a:r>
              <a:rPr lang="en-IN" sz="2400" b="1" dirty="0">
                <a:latin typeface="Corbel" pitchFamily="34" charset="0"/>
              </a:rPr>
              <a:t>D</a:t>
            </a:r>
            <a:r>
              <a:rPr lang="en-IN" sz="2400" dirty="0">
                <a:latin typeface="Corbel" pitchFamily="34" charset="0"/>
              </a:rPr>
              <a:t> - None of the above.</a:t>
            </a:r>
            <a:endParaRPr lang="en-IN" sz="2400" b="1" dirty="0">
              <a:latin typeface="Corbel" pitchFamily="34" charset="0"/>
            </a:endParaRPr>
          </a:p>
          <a:p>
            <a:endParaRPr lang="en-US" dirty="0">
              <a:latin typeface="Corbel" pitchFamily="34" charset="0"/>
            </a:endParaRPr>
          </a:p>
          <a:p>
            <a:pPr>
              <a:buNone/>
            </a:pPr>
            <a:r>
              <a:rPr lang="en-US" b="1" dirty="0">
                <a:latin typeface="Corbel" pitchFamily="34" charset="0"/>
              </a:rPr>
              <a:t>Answer:</a:t>
            </a:r>
            <a:r>
              <a:rPr lang="en-US" dirty="0">
                <a:latin typeface="Corbel" pitchFamily="34" charset="0"/>
              </a:rPr>
              <a:t> </a:t>
            </a:r>
            <a:r>
              <a:rPr lang="en-US" b="1" dirty="0">
                <a:solidFill>
                  <a:srgbClr val="00B050"/>
                </a:solidFill>
                <a:latin typeface="Corbel" pitchFamily="34" charset="0"/>
              </a:rPr>
              <a:t>A</a:t>
            </a:r>
            <a:endParaRPr lang="en-IN" b="1" dirty="0">
              <a:solidFill>
                <a:srgbClr val="00B050"/>
              </a:solidFill>
              <a:latin typeface="Corbel" pitchFamily="34" charset="0"/>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7" end="7"/>
                                            </p:txEl>
                                          </p:spTgt>
                                        </p:tgtEl>
                                        <p:attrNameLst>
                                          <p:attrName>style.visibility</p:attrName>
                                        </p:attrNameLst>
                                      </p:cBhvr>
                                      <p:to>
                                        <p:strVal val="visible"/>
                                      </p:to>
                                    </p:set>
                                    <p:animEffect transition="in" filter="blinds(horizontal)">
                                      <p:cBhvr>
                                        <p:cTn id="7"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sz="3200" b="1" dirty="0">
                <a:latin typeface="Corbel" pitchFamily="34" charset="0"/>
              </a:rPr>
              <a:t>QUIZ</a:t>
            </a:r>
          </a:p>
        </p:txBody>
      </p:sp>
      <p:sp>
        <p:nvSpPr>
          <p:cNvPr id="12" name="Content Placeholder 11"/>
          <p:cNvSpPr>
            <a:spLocks noGrp="1"/>
          </p:cNvSpPr>
          <p:nvPr>
            <p:ph sz="quarter" idx="1"/>
          </p:nvPr>
        </p:nvSpPr>
        <p:spPr>
          <a:xfrm>
            <a:off x="251520" y="1500161"/>
            <a:ext cx="8712968" cy="5097191"/>
          </a:xfrm>
        </p:spPr>
        <p:txBody>
          <a:bodyPr>
            <a:normAutofit lnSpcReduction="10000"/>
          </a:bodyPr>
          <a:lstStyle/>
          <a:p>
            <a:pPr>
              <a:buNone/>
            </a:pPr>
            <a:r>
              <a:rPr lang="en-IN" sz="2400" b="1" dirty="0">
                <a:latin typeface="Corbel" pitchFamily="34" charset="0"/>
              </a:rPr>
              <a:t>Q5. </a:t>
            </a:r>
            <a:r>
              <a:rPr lang="en-IN" sz="2400" b="1" dirty="0" err="1">
                <a:latin typeface="Corbel" pitchFamily="34" charset="0"/>
              </a:rPr>
              <a:t>Resultset</a:t>
            </a:r>
            <a:r>
              <a:rPr lang="en-IN" sz="2400" b="1" dirty="0">
                <a:latin typeface="Corbel" pitchFamily="34" charset="0"/>
              </a:rPr>
              <a:t> is an interface, how does it support </a:t>
            </a:r>
            <a:r>
              <a:rPr lang="en-IN" sz="2400" b="1" dirty="0" err="1">
                <a:solidFill>
                  <a:srgbClr val="FF0000"/>
                </a:solidFill>
                <a:latin typeface="Corbel" pitchFamily="34" charset="0"/>
              </a:rPr>
              <a:t>rs.next</a:t>
            </a:r>
            <a:r>
              <a:rPr lang="en-IN" sz="2400" b="1" dirty="0">
                <a:solidFill>
                  <a:srgbClr val="FF0000"/>
                </a:solidFill>
                <a:latin typeface="Corbel" pitchFamily="34" charset="0"/>
              </a:rPr>
              <a:t>()</a:t>
            </a:r>
            <a:r>
              <a:rPr lang="en-IN" sz="2400" b="1" dirty="0">
                <a:latin typeface="Corbel" pitchFamily="34" charset="0"/>
              </a:rPr>
              <a:t>?</a:t>
            </a:r>
          </a:p>
          <a:p>
            <a:pPr>
              <a:buNone/>
            </a:pPr>
            <a:endParaRPr lang="en-IN" sz="2400" b="1" dirty="0">
              <a:latin typeface="Corbel" pitchFamily="34" charset="0"/>
            </a:endParaRPr>
          </a:p>
          <a:p>
            <a:pPr>
              <a:buNone/>
            </a:pPr>
            <a:r>
              <a:rPr lang="en-IN" sz="2400" b="1" dirty="0">
                <a:latin typeface="Corbel" pitchFamily="34" charset="0"/>
              </a:rPr>
              <a:t>A</a:t>
            </a:r>
            <a:r>
              <a:rPr lang="en-IN" sz="2400" dirty="0">
                <a:latin typeface="Corbel" pitchFamily="34" charset="0"/>
              </a:rPr>
              <a:t> - JDBC provides implementation of </a:t>
            </a:r>
            <a:r>
              <a:rPr lang="en-IN" sz="2400" dirty="0" err="1">
                <a:latin typeface="Corbel" pitchFamily="34" charset="0"/>
              </a:rPr>
              <a:t>ResultSet</a:t>
            </a:r>
            <a:r>
              <a:rPr lang="en-IN" sz="2400" dirty="0">
                <a:latin typeface="Corbel" pitchFamily="34" charset="0"/>
              </a:rPr>
              <a:t> &amp; other interfaces</a:t>
            </a:r>
          </a:p>
          <a:p>
            <a:pPr>
              <a:buNone/>
            </a:pPr>
            <a:endParaRPr lang="en-IN" sz="2400" b="1" dirty="0">
              <a:latin typeface="Corbel" pitchFamily="34" charset="0"/>
            </a:endParaRPr>
          </a:p>
          <a:p>
            <a:pPr>
              <a:buNone/>
            </a:pPr>
            <a:r>
              <a:rPr lang="en-IN" sz="2400" b="1" dirty="0">
                <a:latin typeface="Corbel" pitchFamily="34" charset="0"/>
              </a:rPr>
              <a:t>B</a:t>
            </a:r>
            <a:r>
              <a:rPr lang="en-IN" sz="2400" dirty="0">
                <a:latin typeface="Corbel" pitchFamily="34" charset="0"/>
              </a:rPr>
              <a:t> - Every vendor of Database provides implementation of </a:t>
            </a:r>
            <a:r>
              <a:rPr lang="en-IN" sz="2400" dirty="0" err="1">
                <a:latin typeface="Corbel" pitchFamily="34" charset="0"/>
              </a:rPr>
              <a:t>ResultSet</a:t>
            </a:r>
            <a:r>
              <a:rPr lang="en-IN" sz="2400" dirty="0">
                <a:latin typeface="Corbel" pitchFamily="34" charset="0"/>
              </a:rPr>
              <a:t> &amp; other interfaces, through the Driver.</a:t>
            </a:r>
            <a:endParaRPr lang="en-IN" sz="2400" b="1" dirty="0">
              <a:latin typeface="Corbel" pitchFamily="34" charset="0"/>
            </a:endParaRPr>
          </a:p>
          <a:p>
            <a:pPr>
              <a:buNone/>
            </a:pPr>
            <a:endParaRPr lang="en-IN" sz="2400" b="1" dirty="0">
              <a:latin typeface="Corbel" pitchFamily="34" charset="0"/>
            </a:endParaRPr>
          </a:p>
          <a:p>
            <a:pPr>
              <a:buNone/>
            </a:pPr>
            <a:r>
              <a:rPr lang="en-IN" sz="2400" b="1" dirty="0">
                <a:latin typeface="Corbel" pitchFamily="34" charset="0"/>
              </a:rPr>
              <a:t>C</a:t>
            </a:r>
            <a:r>
              <a:rPr lang="en-IN" sz="2400" dirty="0">
                <a:latin typeface="Corbel" pitchFamily="34" charset="0"/>
              </a:rPr>
              <a:t> - No, </a:t>
            </a:r>
            <a:r>
              <a:rPr lang="en-IN" sz="2400" dirty="0" err="1">
                <a:latin typeface="Corbel" pitchFamily="34" charset="0"/>
              </a:rPr>
              <a:t>ResultSet</a:t>
            </a:r>
            <a:r>
              <a:rPr lang="en-IN" sz="2400" dirty="0">
                <a:latin typeface="Corbel" pitchFamily="34" charset="0"/>
              </a:rPr>
              <a:t> is a class so it has method body</a:t>
            </a:r>
            <a:endParaRPr lang="en-IN" sz="2400" b="1" dirty="0">
              <a:latin typeface="Corbel" pitchFamily="34" charset="0"/>
            </a:endParaRPr>
          </a:p>
          <a:p>
            <a:pPr>
              <a:buNone/>
            </a:pPr>
            <a:endParaRPr lang="en-IN" sz="2400" b="1" dirty="0">
              <a:latin typeface="Corbel" pitchFamily="34" charset="0"/>
            </a:endParaRPr>
          </a:p>
          <a:p>
            <a:pPr>
              <a:buNone/>
            </a:pPr>
            <a:r>
              <a:rPr lang="en-IN" sz="2400" b="1" dirty="0">
                <a:latin typeface="Corbel" pitchFamily="34" charset="0"/>
              </a:rPr>
              <a:t>D</a:t>
            </a:r>
            <a:r>
              <a:rPr lang="en-IN" sz="2400" dirty="0">
                <a:latin typeface="Corbel" pitchFamily="34" charset="0"/>
              </a:rPr>
              <a:t> - None of the above.</a:t>
            </a:r>
            <a:endParaRPr lang="en-IN" sz="2400" b="1" dirty="0">
              <a:latin typeface="Corbel" pitchFamily="34" charset="0"/>
            </a:endParaRPr>
          </a:p>
          <a:p>
            <a:endParaRPr lang="en-US" dirty="0">
              <a:latin typeface="Corbel" pitchFamily="34" charset="0"/>
            </a:endParaRPr>
          </a:p>
          <a:p>
            <a:pPr>
              <a:buNone/>
            </a:pPr>
            <a:r>
              <a:rPr lang="en-US" b="1" dirty="0">
                <a:latin typeface="Corbel" pitchFamily="34" charset="0"/>
              </a:rPr>
              <a:t>Answer:</a:t>
            </a:r>
            <a:r>
              <a:rPr lang="en-US" dirty="0">
                <a:latin typeface="Corbel" pitchFamily="34" charset="0"/>
              </a:rPr>
              <a:t> </a:t>
            </a:r>
            <a:r>
              <a:rPr lang="en-US" b="1" dirty="0">
                <a:solidFill>
                  <a:srgbClr val="00B050"/>
                </a:solidFill>
                <a:latin typeface="Corbel" pitchFamily="34" charset="0"/>
              </a:rPr>
              <a:t>B</a:t>
            </a:r>
            <a:endParaRPr lang="en-IN" b="1" dirty="0">
              <a:solidFill>
                <a:srgbClr val="00B050"/>
              </a:solidFill>
              <a:latin typeface="Corbel" pitchFamily="34" charset="0"/>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0" end="10"/>
                                            </p:txEl>
                                          </p:spTgt>
                                        </p:tgtEl>
                                        <p:attrNameLst>
                                          <p:attrName>style.visibility</p:attrName>
                                        </p:attrNameLst>
                                      </p:cBhvr>
                                      <p:to>
                                        <p:strVal val="visible"/>
                                      </p:to>
                                    </p:set>
                                    <p:animEffect transition="in" filter="blinds(horizontal)">
                                      <p:cBhvr>
                                        <p:cTn id="7" dur="500"/>
                                        <p:tgtEl>
                                          <p:spTgt spid="1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sz="3200" b="1" dirty="0">
                <a:latin typeface="Corbel" pitchFamily="34" charset="0"/>
              </a:rPr>
              <a:t>QUIZ</a:t>
            </a:r>
          </a:p>
        </p:txBody>
      </p:sp>
      <p:sp>
        <p:nvSpPr>
          <p:cNvPr id="12" name="Content Placeholder 11"/>
          <p:cNvSpPr>
            <a:spLocks noGrp="1"/>
          </p:cNvSpPr>
          <p:nvPr>
            <p:ph sz="quarter" idx="1"/>
          </p:nvPr>
        </p:nvSpPr>
        <p:spPr>
          <a:xfrm>
            <a:off x="251520" y="1500161"/>
            <a:ext cx="8712968" cy="5097191"/>
          </a:xfrm>
        </p:spPr>
        <p:txBody>
          <a:bodyPr>
            <a:normAutofit fontScale="92500" lnSpcReduction="10000"/>
          </a:bodyPr>
          <a:lstStyle/>
          <a:p>
            <a:pPr>
              <a:buNone/>
            </a:pPr>
            <a:r>
              <a:rPr lang="en-IN" sz="2400" b="1" dirty="0">
                <a:latin typeface="Corbel" pitchFamily="34" charset="0"/>
              </a:rPr>
              <a:t>Q6.  Which of the following method can be used to create a Connection to the database?</a:t>
            </a:r>
          </a:p>
          <a:p>
            <a:pPr>
              <a:buNone/>
            </a:pPr>
            <a:endParaRPr lang="en-IN" sz="2400" b="1" dirty="0">
              <a:latin typeface="Corbel" pitchFamily="34" charset="0"/>
            </a:endParaRPr>
          </a:p>
          <a:p>
            <a:pPr>
              <a:buNone/>
            </a:pPr>
            <a:r>
              <a:rPr lang="en-IN" sz="2400" b="1" dirty="0">
                <a:latin typeface="Corbel" pitchFamily="34" charset="0"/>
              </a:rPr>
              <a:t>A</a:t>
            </a:r>
            <a:r>
              <a:rPr lang="en-IN" sz="2400" dirty="0">
                <a:latin typeface="Corbel" pitchFamily="34" charset="0"/>
              </a:rPr>
              <a:t> - </a:t>
            </a:r>
            <a:r>
              <a:rPr lang="en-IN" sz="2400" dirty="0" err="1">
                <a:latin typeface="Corbel" pitchFamily="34" charset="0"/>
              </a:rPr>
              <a:t>getDBConnection</a:t>
            </a:r>
            <a:r>
              <a:rPr lang="en-IN" sz="2400" dirty="0">
                <a:latin typeface="Corbel" pitchFamily="34" charset="0"/>
              </a:rPr>
              <a:t>(String </a:t>
            </a:r>
            <a:r>
              <a:rPr lang="en-IN" sz="2400" dirty="0" err="1">
                <a:latin typeface="Corbel" pitchFamily="34" charset="0"/>
              </a:rPr>
              <a:t>url</a:t>
            </a:r>
            <a:r>
              <a:rPr lang="en-IN" sz="2400" dirty="0">
                <a:latin typeface="Corbel" pitchFamily="34" charset="0"/>
              </a:rPr>
              <a:t>, String user, String password)</a:t>
            </a:r>
            <a:endParaRPr lang="en-IN" sz="2400" b="1" dirty="0">
              <a:latin typeface="Corbel" pitchFamily="34" charset="0"/>
            </a:endParaRPr>
          </a:p>
          <a:p>
            <a:pPr>
              <a:buNone/>
            </a:pPr>
            <a:endParaRPr lang="en-IN" sz="2400" b="1" dirty="0">
              <a:latin typeface="Corbel" pitchFamily="34" charset="0"/>
            </a:endParaRPr>
          </a:p>
          <a:p>
            <a:pPr>
              <a:buNone/>
            </a:pPr>
            <a:r>
              <a:rPr lang="en-IN" sz="2400" b="1" dirty="0">
                <a:latin typeface="Corbel" pitchFamily="34" charset="0"/>
              </a:rPr>
              <a:t>B</a:t>
            </a:r>
            <a:r>
              <a:rPr lang="en-IN" sz="2400" dirty="0">
                <a:latin typeface="Corbel" pitchFamily="34" charset="0"/>
              </a:rPr>
              <a:t> - </a:t>
            </a:r>
            <a:r>
              <a:rPr lang="en-IN" sz="2400" dirty="0" err="1">
                <a:latin typeface="Corbel" pitchFamily="34" charset="0"/>
              </a:rPr>
              <a:t>getConnection</a:t>
            </a:r>
            <a:r>
              <a:rPr lang="en-IN" sz="2400" dirty="0">
                <a:latin typeface="Corbel" pitchFamily="34" charset="0"/>
              </a:rPr>
              <a:t>(String </a:t>
            </a:r>
            <a:r>
              <a:rPr lang="en-IN" sz="2400" dirty="0" err="1">
                <a:latin typeface="Corbel" pitchFamily="34" charset="0"/>
              </a:rPr>
              <a:t>url</a:t>
            </a:r>
            <a:r>
              <a:rPr lang="en-IN" sz="2400" dirty="0">
                <a:latin typeface="Corbel" pitchFamily="34" charset="0"/>
              </a:rPr>
              <a:t>)</a:t>
            </a:r>
            <a:endParaRPr lang="en-IN" sz="2400" b="1" dirty="0">
              <a:latin typeface="Corbel" pitchFamily="34" charset="0"/>
            </a:endParaRPr>
          </a:p>
          <a:p>
            <a:pPr>
              <a:buNone/>
            </a:pPr>
            <a:endParaRPr lang="en-IN" sz="2400" b="1" dirty="0">
              <a:latin typeface="Corbel" pitchFamily="34" charset="0"/>
            </a:endParaRPr>
          </a:p>
          <a:p>
            <a:pPr>
              <a:buNone/>
            </a:pPr>
            <a:r>
              <a:rPr lang="en-IN" sz="2400" b="1" dirty="0">
                <a:latin typeface="Corbel" pitchFamily="34" charset="0"/>
              </a:rPr>
              <a:t>C</a:t>
            </a:r>
            <a:r>
              <a:rPr lang="en-IN" sz="2400" dirty="0">
                <a:latin typeface="Corbel" pitchFamily="34" charset="0"/>
              </a:rPr>
              <a:t> - </a:t>
            </a:r>
            <a:r>
              <a:rPr lang="en-IN" sz="2400" dirty="0" err="1">
                <a:latin typeface="Corbel" pitchFamily="34" charset="0"/>
              </a:rPr>
              <a:t>getConnect</a:t>
            </a:r>
            <a:r>
              <a:rPr lang="en-IN" sz="2400" dirty="0">
                <a:latin typeface="Corbel" pitchFamily="34" charset="0"/>
              </a:rPr>
              <a:t>(String </a:t>
            </a:r>
            <a:r>
              <a:rPr lang="en-IN" sz="2400" dirty="0" err="1">
                <a:latin typeface="Corbel" pitchFamily="34" charset="0"/>
              </a:rPr>
              <a:t>url</a:t>
            </a:r>
            <a:r>
              <a:rPr lang="en-IN" sz="2400" dirty="0">
                <a:latin typeface="Corbel" pitchFamily="34" charset="0"/>
              </a:rPr>
              <a:t>, String </a:t>
            </a:r>
            <a:r>
              <a:rPr lang="en-IN" sz="2400" dirty="0" err="1">
                <a:latin typeface="Corbel" pitchFamily="34" charset="0"/>
              </a:rPr>
              <a:t>username,String</a:t>
            </a:r>
            <a:r>
              <a:rPr lang="en-IN" sz="2400" dirty="0">
                <a:latin typeface="Corbel" pitchFamily="34" charset="0"/>
              </a:rPr>
              <a:t> password)</a:t>
            </a:r>
            <a:endParaRPr lang="en-IN" sz="2400" b="1" dirty="0">
              <a:latin typeface="Corbel" pitchFamily="34" charset="0"/>
            </a:endParaRPr>
          </a:p>
          <a:p>
            <a:pPr>
              <a:buNone/>
            </a:pPr>
            <a:endParaRPr lang="en-IN" sz="2400" b="1" dirty="0">
              <a:latin typeface="Corbel" pitchFamily="34" charset="0"/>
            </a:endParaRPr>
          </a:p>
          <a:p>
            <a:pPr>
              <a:buNone/>
            </a:pPr>
            <a:r>
              <a:rPr lang="en-IN" sz="2400" b="1" dirty="0">
                <a:latin typeface="Corbel" pitchFamily="34" charset="0"/>
              </a:rPr>
              <a:t>D</a:t>
            </a:r>
            <a:r>
              <a:rPr lang="en-IN" sz="2400" dirty="0">
                <a:latin typeface="Corbel" pitchFamily="34" charset="0"/>
              </a:rPr>
              <a:t> - All of the above.</a:t>
            </a:r>
            <a:endParaRPr lang="en-IN" sz="2400" b="1" dirty="0">
              <a:latin typeface="Corbel" pitchFamily="34" charset="0"/>
            </a:endParaRPr>
          </a:p>
          <a:p>
            <a:pPr>
              <a:buNone/>
            </a:pPr>
            <a:br>
              <a:rPr lang="en-IN" sz="2400" dirty="0">
                <a:latin typeface="Corbel" pitchFamily="34" charset="0"/>
              </a:rPr>
            </a:br>
            <a:endParaRPr lang="en-US" dirty="0">
              <a:latin typeface="Corbel" pitchFamily="34" charset="0"/>
            </a:endParaRPr>
          </a:p>
          <a:p>
            <a:pPr>
              <a:buNone/>
            </a:pPr>
            <a:r>
              <a:rPr lang="en-US" b="1" dirty="0">
                <a:latin typeface="Corbel" pitchFamily="34" charset="0"/>
              </a:rPr>
              <a:t>Answer:</a:t>
            </a:r>
            <a:r>
              <a:rPr lang="en-US" dirty="0">
                <a:latin typeface="Corbel" pitchFamily="34" charset="0"/>
              </a:rPr>
              <a:t> </a:t>
            </a:r>
            <a:r>
              <a:rPr lang="en-US" b="1" dirty="0">
                <a:solidFill>
                  <a:srgbClr val="00B050"/>
                </a:solidFill>
                <a:latin typeface="Corbel" pitchFamily="34" charset="0"/>
              </a:rPr>
              <a:t>B</a:t>
            </a:r>
            <a:endParaRPr lang="en-IN" b="1" dirty="0">
              <a:solidFill>
                <a:srgbClr val="00B050"/>
              </a:solidFill>
              <a:latin typeface="Corbel" pitchFamily="34" charset="0"/>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10" end="10"/>
                                            </p:txEl>
                                          </p:spTgt>
                                        </p:tgtEl>
                                        <p:attrNameLst>
                                          <p:attrName>style.visibility</p:attrName>
                                        </p:attrNameLst>
                                      </p:cBhvr>
                                      <p:to>
                                        <p:strVal val="visible"/>
                                      </p:to>
                                    </p:set>
                                    <p:animEffect transition="in" filter="blinds(horizontal)">
                                      <p:cBhvr>
                                        <p:cTn id="7" dur="500"/>
                                        <p:tgtEl>
                                          <p:spTgt spid="1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116632"/>
            <a:ext cx="8534400" cy="987552"/>
          </a:xfrm>
        </p:spPr>
        <p:txBody>
          <a:bodyPr>
            <a:normAutofit/>
          </a:bodyPr>
          <a:lstStyle/>
          <a:p>
            <a:r>
              <a:rPr lang="en-US" sz="3200" b="1" dirty="0">
                <a:latin typeface="Corbel" pitchFamily="34" charset="0"/>
              </a:rPr>
              <a:t>QUIZ</a:t>
            </a:r>
          </a:p>
        </p:txBody>
      </p:sp>
      <p:sp>
        <p:nvSpPr>
          <p:cNvPr id="12" name="Content Placeholder 11"/>
          <p:cNvSpPr>
            <a:spLocks noGrp="1"/>
          </p:cNvSpPr>
          <p:nvPr>
            <p:ph sz="quarter" idx="1"/>
          </p:nvPr>
        </p:nvSpPr>
        <p:spPr>
          <a:xfrm>
            <a:off x="251520" y="1500161"/>
            <a:ext cx="8712968" cy="5097191"/>
          </a:xfrm>
        </p:spPr>
        <p:txBody>
          <a:bodyPr>
            <a:normAutofit/>
          </a:bodyPr>
          <a:lstStyle/>
          <a:p>
            <a:pPr>
              <a:buNone/>
            </a:pPr>
            <a:r>
              <a:rPr lang="en-IN" sz="2400" b="1" dirty="0">
                <a:latin typeface="Corbel" pitchFamily="34" charset="0"/>
              </a:rPr>
              <a:t>Q7. Which of the following class is used for executing SQL queries? </a:t>
            </a:r>
          </a:p>
          <a:p>
            <a:pPr>
              <a:buNone/>
            </a:pPr>
            <a:endParaRPr lang="en-IN" sz="2400" b="1" dirty="0">
              <a:latin typeface="Corbel" pitchFamily="34" charset="0"/>
            </a:endParaRPr>
          </a:p>
          <a:p>
            <a:pPr>
              <a:buNone/>
            </a:pPr>
            <a:r>
              <a:rPr lang="en-IN" sz="2400" b="1" dirty="0">
                <a:latin typeface="Corbel" pitchFamily="34" charset="0"/>
              </a:rPr>
              <a:t>A- </a:t>
            </a:r>
            <a:r>
              <a:rPr lang="en-IN" sz="2400" dirty="0">
                <a:latin typeface="Corbel" pitchFamily="34" charset="0"/>
              </a:rPr>
              <a:t>Statement </a:t>
            </a:r>
          </a:p>
          <a:p>
            <a:pPr>
              <a:buNone/>
            </a:pPr>
            <a:r>
              <a:rPr lang="en-IN" sz="2400" b="1" dirty="0">
                <a:latin typeface="Corbel" pitchFamily="34" charset="0"/>
              </a:rPr>
              <a:t>B- </a:t>
            </a:r>
            <a:r>
              <a:rPr lang="en-IN" sz="2400" dirty="0" err="1">
                <a:latin typeface="Corbel" pitchFamily="34" charset="0"/>
              </a:rPr>
              <a:t>SQLStatement</a:t>
            </a:r>
            <a:endParaRPr lang="en-IN" sz="2400" dirty="0">
              <a:latin typeface="Corbel" pitchFamily="34" charset="0"/>
            </a:endParaRPr>
          </a:p>
          <a:p>
            <a:pPr>
              <a:buNone/>
            </a:pPr>
            <a:r>
              <a:rPr lang="en-IN" sz="2400" b="1" dirty="0">
                <a:latin typeface="Corbel" pitchFamily="34" charset="0"/>
              </a:rPr>
              <a:t>C- </a:t>
            </a:r>
            <a:r>
              <a:rPr lang="en-IN" sz="2400" dirty="0" err="1">
                <a:latin typeface="Corbel" pitchFamily="34" charset="0"/>
              </a:rPr>
              <a:t>DBStatement</a:t>
            </a:r>
            <a:endParaRPr lang="en-IN" sz="2400" dirty="0">
              <a:latin typeface="Corbel" pitchFamily="34" charset="0"/>
            </a:endParaRPr>
          </a:p>
          <a:p>
            <a:pPr>
              <a:buNone/>
            </a:pPr>
            <a:r>
              <a:rPr lang="en-IN" sz="2400" b="1" dirty="0">
                <a:latin typeface="Corbel" pitchFamily="34" charset="0"/>
              </a:rPr>
              <a:t>D- </a:t>
            </a:r>
            <a:r>
              <a:rPr lang="en-IN" sz="2400" dirty="0">
                <a:latin typeface="Corbel" pitchFamily="34" charset="0"/>
              </a:rPr>
              <a:t>None of the above</a:t>
            </a:r>
          </a:p>
          <a:p>
            <a:pPr>
              <a:buNone/>
            </a:pPr>
            <a:endParaRPr lang="en-US" b="1" dirty="0">
              <a:latin typeface="Corbel" pitchFamily="34" charset="0"/>
            </a:endParaRPr>
          </a:p>
          <a:p>
            <a:pPr>
              <a:buNone/>
            </a:pPr>
            <a:r>
              <a:rPr lang="en-US" b="1" dirty="0">
                <a:latin typeface="Corbel" pitchFamily="34" charset="0"/>
              </a:rPr>
              <a:t>Answer:</a:t>
            </a:r>
            <a:r>
              <a:rPr lang="en-US" dirty="0">
                <a:latin typeface="Corbel" pitchFamily="34" charset="0"/>
              </a:rPr>
              <a:t> </a:t>
            </a:r>
            <a:r>
              <a:rPr lang="en-US" b="1" dirty="0">
                <a:solidFill>
                  <a:srgbClr val="00B050"/>
                </a:solidFill>
                <a:latin typeface="Corbel" pitchFamily="34" charset="0"/>
              </a:rPr>
              <a:t>D</a:t>
            </a:r>
            <a:endParaRPr lang="en-IN" b="1" dirty="0">
              <a:solidFill>
                <a:srgbClr val="00B050"/>
              </a:solidFill>
              <a:latin typeface="Corbel" pitchFamily="34" charset="0"/>
            </a:endParaRPr>
          </a:p>
        </p:txBody>
      </p:sp>
      <p:pic>
        <p:nvPicPr>
          <p:cNvPr id="5" name="Picture 2"/>
          <p:cNvPicPr>
            <a:picLocks noChangeAspect="1" noChangeArrowheads="1"/>
          </p:cNvPicPr>
          <p:nvPr/>
        </p:nvPicPr>
        <p:blipFill>
          <a:blip r:embed="rId3" cstate="print"/>
          <a:srcRect/>
          <a:stretch>
            <a:fillRect/>
          </a:stretch>
        </p:blipFill>
        <p:spPr bwMode="auto">
          <a:xfrm>
            <a:off x="7668344" y="0"/>
            <a:ext cx="1368152" cy="1340768"/>
          </a:xfrm>
          <a:prstGeom prst="rect">
            <a:avLst/>
          </a:prstGeom>
          <a:noFill/>
          <a:ln w="9525">
            <a:noFill/>
            <a:miter lim="800000"/>
            <a:headEnd/>
            <a:tailEnd/>
          </a:ln>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521" y="72008"/>
            <a:ext cx="1196111" cy="126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9225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7" end="7"/>
                                            </p:txEl>
                                          </p:spTgt>
                                        </p:tgtEl>
                                        <p:attrNameLst>
                                          <p:attrName>style.visibility</p:attrName>
                                        </p:attrNameLst>
                                      </p:cBhvr>
                                      <p:to>
                                        <p:strVal val="visible"/>
                                      </p:to>
                                    </p:set>
                                    <p:animEffect transition="in" filter="blinds(horizontal)">
                                      <p:cBhvr>
                                        <p:cTn id="7"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1252</TotalTime>
  <Words>1724</Words>
  <Application>Microsoft Office PowerPoint</Application>
  <PresentationFormat>On-screen Show (4:3)</PresentationFormat>
  <Paragraphs>295</Paragraphs>
  <Slides>32</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Corbel</vt:lpstr>
      <vt:lpstr>Georgia</vt:lpstr>
      <vt:lpstr>Times New Roman</vt:lpstr>
      <vt:lpstr>Wingdings</vt:lpstr>
      <vt:lpstr>Wingdings 2</vt:lpstr>
      <vt:lpstr>Civic</vt:lpstr>
      <vt:lpstr>PowerPoint Presentation</vt:lpstr>
      <vt:lpstr>Today’s Agenda</vt:lpstr>
      <vt:lpstr>QUIZ</vt:lpstr>
      <vt:lpstr>QUIZ</vt:lpstr>
      <vt:lpstr>QUIZ</vt:lpstr>
      <vt:lpstr>QUIZ</vt:lpstr>
      <vt:lpstr>QUIZ</vt:lpstr>
      <vt:lpstr>QUIZ</vt:lpstr>
      <vt:lpstr>QUIZ</vt:lpstr>
      <vt:lpstr>QUIZ</vt:lpstr>
      <vt:lpstr>QUIZ</vt:lpstr>
      <vt:lpstr>QUIZ</vt:lpstr>
      <vt:lpstr>Introduction To SQL</vt:lpstr>
      <vt:lpstr>Types Of SQL Commands</vt:lpstr>
      <vt:lpstr>BASIC QUERIES</vt:lpstr>
      <vt:lpstr>UPDATE</vt:lpstr>
      <vt:lpstr>DELETE</vt:lpstr>
      <vt:lpstr>Executing Non Select Queries</vt:lpstr>
      <vt:lpstr>Executing Non Select Queries</vt:lpstr>
      <vt:lpstr>Executing DELETE Query</vt:lpstr>
      <vt:lpstr>Dynamic SQL</vt:lpstr>
      <vt:lpstr>Dynamic SQL</vt:lpstr>
      <vt:lpstr>Using String Concatenation</vt:lpstr>
      <vt:lpstr>Drawbacks Of String Concatenation</vt:lpstr>
      <vt:lpstr>PreparedStatement</vt:lpstr>
      <vt:lpstr>PreparedStatement</vt:lpstr>
      <vt:lpstr>setXXX( ) methods</vt:lpstr>
      <vt:lpstr>Querying with PreparedStatement</vt:lpstr>
      <vt:lpstr>Updating with PreparedStatement</vt:lpstr>
      <vt:lpstr>Statement V/s PreparedStatement</vt:lpstr>
      <vt:lpstr>Statement V/s PreparedStatement</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Sharma Computer Academy</cp:lastModifiedBy>
  <cp:revision>94</cp:revision>
  <dcterms:created xsi:type="dcterms:W3CDTF">2016-02-04T12:02:26Z</dcterms:created>
  <dcterms:modified xsi:type="dcterms:W3CDTF">2022-09-24T07:43:18Z</dcterms:modified>
</cp:coreProperties>
</file>