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4"/>
  </p:notesMasterIdLst>
  <p:sldIdLst>
    <p:sldId id="257" r:id="rId2"/>
    <p:sldId id="258" r:id="rId3"/>
    <p:sldId id="326" r:id="rId4"/>
    <p:sldId id="330" r:id="rId5"/>
    <p:sldId id="331" r:id="rId6"/>
    <p:sldId id="329" r:id="rId7"/>
    <p:sldId id="332" r:id="rId8"/>
    <p:sldId id="333" r:id="rId9"/>
    <p:sldId id="334" r:id="rId10"/>
    <p:sldId id="335" r:id="rId11"/>
    <p:sldId id="339" r:id="rId12"/>
    <p:sldId id="340" r:id="rId13"/>
    <p:sldId id="341" r:id="rId14"/>
    <p:sldId id="336" r:id="rId15"/>
    <p:sldId id="350" r:id="rId16"/>
    <p:sldId id="337" r:id="rId17"/>
    <p:sldId id="338" r:id="rId18"/>
    <p:sldId id="342" r:id="rId19"/>
    <p:sldId id="343" r:id="rId20"/>
    <p:sldId id="351" r:id="rId21"/>
    <p:sldId id="344" r:id="rId22"/>
    <p:sldId id="327" r:id="rId23"/>
    <p:sldId id="328" r:id="rId24"/>
    <p:sldId id="345" r:id="rId25"/>
    <p:sldId id="352" r:id="rId26"/>
    <p:sldId id="302" r:id="rId27"/>
    <p:sldId id="346" r:id="rId28"/>
    <p:sldId id="347" r:id="rId29"/>
    <p:sldId id="349" r:id="rId30"/>
    <p:sldId id="353" r:id="rId31"/>
    <p:sldId id="348" r:id="rId32"/>
    <p:sldId id="26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802" autoAdjust="0"/>
  </p:normalViewPr>
  <p:slideViewPr>
    <p:cSldViewPr>
      <p:cViewPr varScale="1">
        <p:scale>
          <a:sx n="85" d="100"/>
          <a:sy n="85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15-06-2020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6/15/2020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FULL STACK WEB DEVELOPMENT WITH JAVA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orbel" pitchFamily="34" charset="0"/>
              </a:rPr>
              <a:t>Lecture-6</a:t>
            </a:r>
            <a:endParaRPr lang="en-US" sz="2800" dirty="0" smtClean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800" dirty="0" smtClean="0">
                <a:solidFill>
                  <a:srgbClr val="00B050"/>
                </a:solidFill>
                <a:latin typeface="Corbel" pitchFamily="34" charset="0"/>
              </a:rPr>
              <a:t>(</a:t>
            </a:r>
            <a:r>
              <a:rPr lang="en-US" sz="2800" smtClean="0">
                <a:solidFill>
                  <a:srgbClr val="00B050"/>
                </a:solidFill>
                <a:latin typeface="Corbel" pitchFamily="34" charset="0"/>
              </a:rPr>
              <a:t>Advance </a:t>
            </a:r>
            <a:r>
              <a:rPr lang="en-US" sz="2800" smtClean="0">
                <a:solidFill>
                  <a:srgbClr val="00B050"/>
                </a:solidFill>
                <a:latin typeface="Corbel" pitchFamily="34" charset="0"/>
              </a:rPr>
              <a:t>jdbc-2)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WAP to print </a:t>
            </a:r>
            <a:br>
              <a:rPr lang="en-US" sz="2400" b="1" dirty="0" smtClean="0"/>
            </a:br>
            <a:r>
              <a:rPr lang="en-US" sz="2400" b="1" dirty="0" smtClean="0"/>
              <a:t>current date as </a:t>
            </a:r>
            <a:r>
              <a:rPr lang="en-US" sz="2400" b="1" dirty="0" smtClean="0">
                <a:solidFill>
                  <a:srgbClr val="FF0000"/>
                </a:solidFill>
              </a:rPr>
              <a:t>Month-date-year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18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  </a:t>
            </a:r>
            <a:r>
              <a:rPr lang="en-IN" sz="18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java.util.Date</a:t>
            </a:r>
            <a:r>
              <a:rPr lang="en-IN" sz="18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;</a:t>
            </a:r>
          </a:p>
          <a:p>
            <a:pPr>
              <a:buNone/>
            </a:pPr>
            <a:r>
              <a:rPr lang="en-IN" sz="18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  </a:t>
            </a:r>
            <a:r>
              <a:rPr lang="en-IN" sz="18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java.text.SimpleDateFormat</a:t>
            </a:r>
            <a:r>
              <a:rPr lang="en-IN" sz="18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;  </a:t>
            </a:r>
          </a:p>
          <a:p>
            <a:pPr>
              <a:buNone/>
            </a:pPr>
            <a:r>
              <a:rPr lang="en-IN" sz="18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</a:t>
            </a:r>
            <a:r>
              <a:rPr lang="en-IN" sz="18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SimpleDateDemo</a:t>
            </a:r>
            <a:r>
              <a:rPr lang="en-IN" sz="18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>
              <a:buNone/>
            </a:pPr>
            <a:r>
              <a:rPr lang="en-IN" sz="18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18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static void main(String </a:t>
            </a:r>
            <a:r>
              <a:rPr lang="en-IN" sz="18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IN" sz="18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[]) </a:t>
            </a:r>
          </a:p>
          <a:p>
            <a:pPr>
              <a:buNone/>
            </a:pPr>
            <a:r>
              <a:rPr lang="en-IN" sz="18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18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Date today = new Date();</a:t>
            </a:r>
          </a:p>
          <a:p>
            <a:pPr>
              <a:buNone/>
            </a:pPr>
            <a:r>
              <a:rPr lang="en-IN" sz="18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</a:t>
            </a:r>
            <a:r>
              <a:rPr lang="en-IN" sz="18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SimpleDateFormat</a:t>
            </a:r>
            <a:r>
              <a:rPr lang="en-IN" sz="18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18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sdf</a:t>
            </a:r>
            <a:r>
              <a:rPr lang="en-IN" sz="18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;</a:t>
            </a:r>
          </a:p>
          <a:p>
            <a:pPr>
              <a:buNone/>
            </a:pPr>
            <a:r>
              <a:rPr lang="en-IN" sz="18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</a:t>
            </a:r>
            <a:r>
              <a:rPr lang="en-IN" sz="18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sdf</a:t>
            </a:r>
            <a:r>
              <a:rPr lang="en-IN" sz="18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=new </a:t>
            </a:r>
            <a:r>
              <a:rPr lang="en-IN" sz="18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SimpleDateFormat</a:t>
            </a:r>
            <a:r>
              <a:rPr lang="en-IN" sz="18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("MMMM-</a:t>
            </a:r>
            <a:r>
              <a:rPr lang="en-IN" sz="18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dd</a:t>
            </a:r>
            <a:r>
              <a:rPr lang="en-IN" sz="18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-</a:t>
            </a:r>
            <a:r>
              <a:rPr lang="en-IN" sz="18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yyyy</a:t>
            </a:r>
            <a:r>
              <a:rPr lang="en-IN" sz="18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"); </a:t>
            </a:r>
          </a:p>
          <a:p>
            <a:pPr>
              <a:buNone/>
            </a:pPr>
            <a:r>
              <a:rPr lang="en-IN" sz="18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String </a:t>
            </a:r>
            <a:r>
              <a:rPr lang="en-IN" sz="18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dtstr</a:t>
            </a:r>
            <a:r>
              <a:rPr lang="en-IN" sz="18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18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sdf.format</a:t>
            </a:r>
            <a:r>
              <a:rPr lang="en-IN" sz="18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(today);</a:t>
            </a:r>
          </a:p>
          <a:p>
            <a:pPr>
              <a:buNone/>
            </a:pPr>
            <a:r>
              <a:rPr lang="en-IN" sz="18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</a:t>
            </a:r>
            <a:r>
              <a:rPr lang="en-IN" sz="18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IN" sz="18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("Current Date is :"+</a:t>
            </a:r>
            <a:r>
              <a:rPr lang="en-IN" sz="18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dtstr</a:t>
            </a:r>
            <a:r>
              <a:rPr lang="en-IN" sz="18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sz="18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18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Corbel" pitchFamily="34" charset="0"/>
              </a:rPr>
              <a:t>Current Date is : February-27-2020</a:t>
            </a:r>
            <a:endParaRPr lang="en-IN" sz="1800" b="1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Corbel" pitchFamily="34" charset="0"/>
              </a:rPr>
              <a:t>RETRIEVING  DATES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600" dirty="0" smtClean="0">
                <a:latin typeface="Corbel" pitchFamily="34" charset="0"/>
              </a:rPr>
              <a:t>In our JDBC code we just need to make following changes:</a:t>
            </a:r>
          </a:p>
          <a:p>
            <a:endParaRPr lang="en-IN" sz="2600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IN" sz="2600" dirty="0" smtClean="0">
                <a:latin typeface="Corbel" pitchFamily="34" charset="0"/>
              </a:rPr>
              <a:t>Create a </a:t>
            </a:r>
            <a:r>
              <a:rPr lang="en-IN" sz="2600" b="1" dirty="0" err="1" smtClean="0">
                <a:solidFill>
                  <a:srgbClr val="7030A0"/>
                </a:solidFill>
                <a:latin typeface="Corbel" pitchFamily="34" charset="0"/>
              </a:rPr>
              <a:t>SimpleDateFormat</a:t>
            </a:r>
            <a:r>
              <a:rPr lang="en-IN" sz="26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600" dirty="0" smtClean="0">
                <a:latin typeface="Corbel" pitchFamily="34" charset="0"/>
              </a:rPr>
              <a:t>object with the 	</a:t>
            </a:r>
          </a:p>
          <a:p>
            <a:pPr marL="514350" indent="-514350">
              <a:buNone/>
            </a:pPr>
            <a:r>
              <a:rPr lang="en-IN" sz="2600" dirty="0" smtClean="0">
                <a:latin typeface="Corbel" pitchFamily="34" charset="0"/>
              </a:rPr>
              <a:t>       desired 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pattern</a:t>
            </a:r>
          </a:p>
          <a:p>
            <a:pPr marL="514350" indent="-514350">
              <a:buAutoNum type="arabicPeriod" startAt="2"/>
            </a:pPr>
            <a:endParaRPr lang="en-IN" sz="2600" dirty="0" smtClean="0">
              <a:latin typeface="Corbel" pitchFamily="34" charset="0"/>
            </a:endParaRPr>
          </a:p>
          <a:p>
            <a:pPr marL="514350" indent="-514350">
              <a:buAutoNum type="arabicPeriod" startAt="2"/>
            </a:pPr>
            <a:r>
              <a:rPr lang="en-IN" sz="2600" dirty="0" smtClean="0">
                <a:latin typeface="Corbel" pitchFamily="34" charset="0"/>
              </a:rPr>
              <a:t>Retrieve the date from the </a:t>
            </a:r>
            <a:r>
              <a:rPr lang="en-IN" sz="2600" b="1" dirty="0" err="1" smtClean="0">
                <a:solidFill>
                  <a:srgbClr val="7030A0"/>
                </a:solidFill>
                <a:latin typeface="Corbel" pitchFamily="34" charset="0"/>
              </a:rPr>
              <a:t>ResultSet</a:t>
            </a:r>
            <a:r>
              <a:rPr lang="en-IN" sz="2600" dirty="0" smtClean="0">
                <a:latin typeface="Corbel" pitchFamily="34" charset="0"/>
              </a:rPr>
              <a:t> by calling the method </a:t>
            </a:r>
            <a:r>
              <a:rPr lang="en-IN" sz="2600" b="1" dirty="0" err="1" smtClean="0">
                <a:solidFill>
                  <a:srgbClr val="0070C0"/>
                </a:solidFill>
                <a:latin typeface="Corbel" pitchFamily="34" charset="0"/>
              </a:rPr>
              <a:t>getDate</a:t>
            </a:r>
            <a:r>
              <a:rPr lang="en-IN" sz="2600" b="1" dirty="0" smtClean="0">
                <a:solidFill>
                  <a:srgbClr val="0070C0"/>
                </a:solidFill>
                <a:latin typeface="Corbel" pitchFamily="34" charset="0"/>
              </a:rPr>
              <a:t>( )</a:t>
            </a:r>
          </a:p>
          <a:p>
            <a:pPr marL="514350" indent="-514350">
              <a:buAutoNum type="arabicPeriod" startAt="2"/>
            </a:pPr>
            <a:endParaRPr lang="en-IN" sz="2600" dirty="0" smtClean="0">
              <a:latin typeface="Corbel" pitchFamily="34" charset="0"/>
            </a:endParaRPr>
          </a:p>
          <a:p>
            <a:pPr marL="514350" indent="-514350">
              <a:buAutoNum type="arabicPeriod" startAt="2"/>
            </a:pPr>
            <a:r>
              <a:rPr lang="en-IN" sz="2600" dirty="0" smtClean="0">
                <a:latin typeface="Corbel" pitchFamily="34" charset="0"/>
              </a:rPr>
              <a:t>Pass the date object to the method </a:t>
            </a:r>
            <a:r>
              <a:rPr lang="en-IN" sz="2600" b="1" dirty="0" smtClean="0">
                <a:solidFill>
                  <a:srgbClr val="0070C0"/>
                </a:solidFill>
                <a:latin typeface="Corbel" pitchFamily="34" charset="0"/>
              </a:rPr>
              <a:t>format( ) </a:t>
            </a:r>
            <a:r>
              <a:rPr lang="en-IN" sz="2600" dirty="0" smtClean="0">
                <a:latin typeface="Corbel" pitchFamily="34" charset="0"/>
              </a:rPr>
              <a:t>of </a:t>
            </a:r>
            <a:r>
              <a:rPr lang="en-IN" sz="2600" b="1" dirty="0" err="1" smtClean="0">
                <a:solidFill>
                  <a:srgbClr val="7030A0"/>
                </a:solidFill>
                <a:latin typeface="Corbel" pitchFamily="34" charset="0"/>
              </a:rPr>
              <a:t>SimpleDateFormat</a:t>
            </a:r>
            <a:r>
              <a:rPr lang="en-IN" sz="2600" dirty="0" smtClean="0">
                <a:latin typeface="Corbel" pitchFamily="34" charset="0"/>
              </a:rPr>
              <a:t> class which will return the date in the previously set 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pattern</a:t>
            </a:r>
          </a:p>
          <a:p>
            <a:endParaRPr lang="en-IN" sz="2600" dirty="0" smtClean="0">
              <a:latin typeface="Corbel" pitchFamily="34" charset="0"/>
            </a:endParaRP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Corbel" pitchFamily="34" charset="0"/>
              </a:rPr>
              <a:t>IMPROVED  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ResultSet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rs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st.executeQuery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("Select 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ename,hiredate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from 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");</a:t>
            </a:r>
          </a:p>
          <a:p>
            <a:pPr>
              <a:buNone/>
            </a:pPr>
            <a:endParaRPr lang="en-IN" sz="22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200" b="1" dirty="0" err="1" smtClean="0">
                <a:solidFill>
                  <a:srgbClr val="00B050"/>
                </a:solidFill>
                <a:latin typeface="Corbel" pitchFamily="34" charset="0"/>
              </a:rPr>
              <a:t>SimpleDateFormat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200" b="1" dirty="0" err="1" smtClean="0">
                <a:solidFill>
                  <a:srgbClr val="00B050"/>
                </a:solidFill>
                <a:latin typeface="Corbel" pitchFamily="34" charset="0"/>
              </a:rPr>
              <a:t>sdf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=new </a:t>
            </a:r>
            <a:r>
              <a:rPr lang="en-IN" sz="2200" b="1" dirty="0" err="1" smtClean="0">
                <a:solidFill>
                  <a:srgbClr val="00B050"/>
                </a:solidFill>
                <a:latin typeface="Corbel" pitchFamily="34" charset="0"/>
              </a:rPr>
              <a:t>SimpleDateFormat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("</a:t>
            </a:r>
            <a:r>
              <a:rPr lang="en-IN" sz="2200" b="1" dirty="0" err="1" smtClean="0">
                <a:solidFill>
                  <a:srgbClr val="00B050"/>
                </a:solidFill>
                <a:latin typeface="Corbel" pitchFamily="34" charset="0"/>
              </a:rPr>
              <a:t>dd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-MM-</a:t>
            </a:r>
            <a:r>
              <a:rPr lang="en-IN" sz="2200" b="1" dirty="0" err="1" smtClean="0">
                <a:solidFill>
                  <a:srgbClr val="00B050"/>
                </a:solidFill>
                <a:latin typeface="Corbel" pitchFamily="34" charset="0"/>
              </a:rPr>
              <a:t>yyyy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");</a:t>
            </a:r>
          </a:p>
          <a:p>
            <a:pPr>
              <a:buNone/>
            </a:pPr>
            <a:endParaRPr lang="en-IN" sz="22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while(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rs.next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())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name=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rs.getString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(1);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Date 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dt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rs.getDate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(2);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String </a:t>
            </a:r>
            <a:r>
              <a:rPr lang="en-IN" sz="2200" b="1" dirty="0" err="1" smtClean="0">
                <a:solidFill>
                  <a:srgbClr val="00B050"/>
                </a:solidFill>
                <a:latin typeface="Corbel" pitchFamily="34" charset="0"/>
              </a:rPr>
              <a:t>datestr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=</a:t>
            </a:r>
            <a:r>
              <a:rPr lang="en-IN" sz="2200" b="1" dirty="0" err="1" smtClean="0">
                <a:solidFill>
                  <a:srgbClr val="00B050"/>
                </a:solidFill>
                <a:latin typeface="Corbel" pitchFamily="34" charset="0"/>
              </a:rPr>
              <a:t>sdf.format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(</a:t>
            </a:r>
            <a:r>
              <a:rPr lang="en-IN" sz="2200" b="1" dirty="0" err="1" smtClean="0">
                <a:solidFill>
                  <a:srgbClr val="00B050"/>
                </a:solidFill>
                <a:latin typeface="Corbel" pitchFamily="34" charset="0"/>
              </a:rPr>
              <a:t>dt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(name+"\t"+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datestr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  <a:endParaRPr lang="en-IN" sz="2200" b="1" dirty="0" smtClean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Corbel" pitchFamily="34" charset="0"/>
              </a:rPr>
              <a:t>OUTPUT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sz="2400" dirty="0" smtClean="0">
                <a:solidFill>
                  <a:srgbClr val="002060"/>
                </a:solidFill>
                <a:latin typeface="Corbel" pitchFamily="34" charset="0"/>
              </a:rPr>
              <a:t>SMITH		17-12-1980</a:t>
            </a:r>
          </a:p>
          <a:p>
            <a:pPr>
              <a:buNone/>
            </a:pPr>
            <a:r>
              <a:rPr lang="en-IN" sz="2400" dirty="0" smtClean="0">
                <a:solidFill>
                  <a:srgbClr val="002060"/>
                </a:solidFill>
                <a:latin typeface="Corbel" pitchFamily="34" charset="0"/>
              </a:rPr>
              <a:t>ALLEN		20-02-1981</a:t>
            </a:r>
          </a:p>
          <a:p>
            <a:pPr>
              <a:buNone/>
            </a:pPr>
            <a:r>
              <a:rPr lang="en-IN" sz="2400" dirty="0" smtClean="0">
                <a:solidFill>
                  <a:srgbClr val="002060"/>
                </a:solidFill>
                <a:latin typeface="Corbel" pitchFamily="34" charset="0"/>
              </a:rPr>
              <a:t>WARD		22-02-1981</a:t>
            </a:r>
          </a:p>
          <a:p>
            <a:pPr>
              <a:buNone/>
            </a:pPr>
            <a:r>
              <a:rPr lang="en-IN" sz="2400" dirty="0" smtClean="0">
                <a:solidFill>
                  <a:srgbClr val="002060"/>
                </a:solidFill>
                <a:latin typeface="Corbel" pitchFamily="34" charset="0"/>
              </a:rPr>
              <a:t>JONES		02-04-1981</a:t>
            </a:r>
          </a:p>
          <a:p>
            <a:pPr>
              <a:buNone/>
            </a:pPr>
            <a:r>
              <a:rPr lang="en-IN" sz="2400" dirty="0" smtClean="0">
                <a:solidFill>
                  <a:srgbClr val="002060"/>
                </a:solidFill>
                <a:latin typeface="Corbel" pitchFamily="34" charset="0"/>
              </a:rPr>
              <a:t>MARTIN		28-09-1981</a:t>
            </a:r>
          </a:p>
          <a:p>
            <a:pPr>
              <a:buNone/>
            </a:pPr>
            <a:r>
              <a:rPr lang="en-IN" sz="2400" dirty="0" smtClean="0">
                <a:solidFill>
                  <a:srgbClr val="002060"/>
                </a:solidFill>
                <a:latin typeface="Corbel" pitchFamily="34" charset="0"/>
              </a:rPr>
              <a:t>BLAKE		01-05-1981</a:t>
            </a:r>
          </a:p>
          <a:p>
            <a:pPr>
              <a:buNone/>
            </a:pPr>
            <a:r>
              <a:rPr lang="en-IN" sz="2400" dirty="0" smtClean="0">
                <a:solidFill>
                  <a:srgbClr val="002060"/>
                </a:solidFill>
                <a:latin typeface="Corbel" pitchFamily="34" charset="0"/>
              </a:rPr>
              <a:t>CLARK		09-06-1981</a:t>
            </a:r>
          </a:p>
          <a:p>
            <a:pPr>
              <a:buNone/>
            </a:pPr>
            <a:r>
              <a:rPr lang="en-IN" sz="2400" dirty="0" smtClean="0">
                <a:solidFill>
                  <a:srgbClr val="002060"/>
                </a:solidFill>
                <a:latin typeface="Corbel" pitchFamily="34" charset="0"/>
              </a:rPr>
              <a:t>SCOTT		19-04-1987</a:t>
            </a:r>
          </a:p>
          <a:p>
            <a:pPr>
              <a:buNone/>
            </a:pPr>
            <a:r>
              <a:rPr lang="en-IN" sz="2400" dirty="0" smtClean="0">
                <a:solidFill>
                  <a:srgbClr val="002060"/>
                </a:solidFill>
                <a:latin typeface="Corbel" pitchFamily="34" charset="0"/>
              </a:rPr>
              <a:t>KING		17-11-1981</a:t>
            </a:r>
          </a:p>
          <a:p>
            <a:pPr>
              <a:buNone/>
            </a:pPr>
            <a:r>
              <a:rPr lang="en-IN" sz="2400" dirty="0" smtClean="0">
                <a:solidFill>
                  <a:srgbClr val="002060"/>
                </a:solidFill>
                <a:latin typeface="Corbel" pitchFamily="34" charset="0"/>
              </a:rPr>
              <a:t>TURNER	08-09-1981</a:t>
            </a:r>
          </a:p>
          <a:p>
            <a:pPr>
              <a:buNone/>
            </a:pPr>
            <a:r>
              <a:rPr lang="en-IN" sz="2400" dirty="0" smtClean="0">
                <a:solidFill>
                  <a:srgbClr val="002060"/>
                </a:solidFill>
                <a:latin typeface="Corbel" pitchFamily="34" charset="0"/>
              </a:rPr>
              <a:t>ADAMS		23-05-1987</a:t>
            </a:r>
          </a:p>
          <a:p>
            <a:pPr>
              <a:buNone/>
            </a:pPr>
            <a:r>
              <a:rPr lang="en-IN" sz="2400" dirty="0" smtClean="0">
                <a:solidFill>
                  <a:srgbClr val="002060"/>
                </a:solidFill>
                <a:latin typeface="Corbel" pitchFamily="34" charset="0"/>
              </a:rPr>
              <a:t>JAMES		03-12-1981</a:t>
            </a:r>
          </a:p>
          <a:p>
            <a:pPr>
              <a:buNone/>
            </a:pPr>
            <a:r>
              <a:rPr lang="en-IN" sz="2400" dirty="0" smtClean="0">
                <a:solidFill>
                  <a:srgbClr val="002060"/>
                </a:solidFill>
                <a:latin typeface="Corbel" pitchFamily="34" charset="0"/>
              </a:rPr>
              <a:t>FORD		03-12-1981</a:t>
            </a:r>
          </a:p>
          <a:p>
            <a:pPr>
              <a:buNone/>
            </a:pPr>
            <a:r>
              <a:rPr lang="en-IN" sz="2400" dirty="0" smtClean="0">
                <a:solidFill>
                  <a:srgbClr val="002060"/>
                </a:solidFill>
                <a:latin typeface="Corbel" pitchFamily="34" charset="0"/>
              </a:rPr>
              <a:t>MILLER		23-01-1982</a:t>
            </a:r>
            <a:endParaRPr lang="en-IN" dirty="0" smtClean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Write an app that displays Name and </a:t>
            </a:r>
            <a:r>
              <a:rPr lang="en-US" sz="2800" b="1" dirty="0" err="1" smtClean="0">
                <a:latin typeface="Corbel" pitchFamily="34" charset="0"/>
              </a:rPr>
              <a:t>Hiredate</a:t>
            </a:r>
            <a:r>
              <a:rPr lang="en-US" sz="2800" b="1" dirty="0" smtClean="0">
                <a:latin typeface="Corbel" pitchFamily="34" charset="0"/>
              </a:rPr>
              <a:t> of every employee but make sure that an </a:t>
            </a:r>
            <a:r>
              <a:rPr lang="en-US" sz="2800" b="1" dirty="0" err="1" smtClean="0">
                <a:latin typeface="Corbel" pitchFamily="34" charset="0"/>
              </a:rPr>
              <a:t>asterik</a:t>
            </a:r>
            <a:r>
              <a:rPr lang="en-US" sz="2800" b="1" dirty="0" smtClean="0">
                <a:latin typeface="Corbel" pitchFamily="34" charset="0"/>
              </a:rPr>
              <a:t> appears </a:t>
            </a:r>
            <a:r>
              <a:rPr lang="en-US" sz="2800" b="1" dirty="0" err="1" smtClean="0">
                <a:latin typeface="Corbel" pitchFamily="34" charset="0"/>
              </a:rPr>
              <a:t>infront</a:t>
            </a:r>
            <a:r>
              <a:rPr lang="en-US" sz="2800" b="1" dirty="0" smtClean="0">
                <a:latin typeface="Corbel" pitchFamily="34" charset="0"/>
              </a:rPr>
              <a:t> of names of those employees who were hired on weekends</a:t>
            </a:r>
            <a:endParaRPr lang="en-IN" sz="28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The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parse( ) </a:t>
            </a:r>
            <a:r>
              <a:rPr lang="en-US" b="1" dirty="0" smtClean="0">
                <a:latin typeface="Corbel" pitchFamily="34" charset="0"/>
              </a:rPr>
              <a:t>Method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rbel" pitchFamily="34" charset="0"/>
              </a:rPr>
              <a:t>The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parse( ) </a:t>
            </a:r>
            <a:r>
              <a:rPr lang="en-US" dirty="0" smtClean="0">
                <a:latin typeface="Corbel" pitchFamily="34" charset="0"/>
              </a:rPr>
              <a:t>method belongs to </a:t>
            </a:r>
            <a:r>
              <a:rPr lang="en-US" b="1" dirty="0" err="1" smtClean="0">
                <a:solidFill>
                  <a:srgbClr val="00B050"/>
                </a:solidFill>
                <a:latin typeface="Corbel" pitchFamily="34" charset="0"/>
              </a:rPr>
              <a:t>SimpleDateFormat</a:t>
            </a:r>
            <a:r>
              <a:rPr lang="en-US" dirty="0" smtClean="0">
                <a:latin typeface="Corbel" pitchFamily="34" charset="0"/>
              </a:rPr>
              <a:t> class and has the following prototype:</a:t>
            </a:r>
          </a:p>
          <a:p>
            <a:pPr>
              <a:buNone/>
            </a:pPr>
            <a:endParaRPr lang="en-US" dirty="0" smtClean="0">
              <a:latin typeface="Corbel" pitchFamily="34" charset="0"/>
            </a:endParaRPr>
          </a:p>
          <a:p>
            <a:pPr>
              <a:buNone/>
            </a:pPr>
            <a:r>
              <a:rPr lang="en-US" dirty="0" smtClean="0">
                <a:latin typeface="Corbel" pitchFamily="34" charset="0"/>
              </a:rPr>
              <a:t>	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Date parse(String) throws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ParseException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dirty="0" smtClean="0">
                <a:latin typeface="Corbel" pitchFamily="34" charset="0"/>
              </a:rPr>
              <a:t>This method accepts a String representing a date as </a:t>
            </a:r>
          </a:p>
          <a:p>
            <a:pPr>
              <a:buNone/>
            </a:pPr>
            <a:r>
              <a:rPr lang="en-US" dirty="0" smtClean="0">
                <a:latin typeface="Corbel" pitchFamily="34" charset="0"/>
              </a:rPr>
              <a:t>argument and converts it into </a:t>
            </a:r>
            <a:r>
              <a:rPr lang="en-US" b="1" dirty="0" err="1" smtClean="0">
                <a:solidFill>
                  <a:srgbClr val="00B050"/>
                </a:solidFill>
                <a:latin typeface="Corbel" pitchFamily="34" charset="0"/>
              </a:rPr>
              <a:t>java.util.Date</a:t>
            </a:r>
            <a:r>
              <a:rPr lang="en-US" dirty="0" smtClean="0">
                <a:latin typeface="Corbel" pitchFamily="34" charset="0"/>
              </a:rPr>
              <a:t> class </a:t>
            </a:r>
          </a:p>
          <a:p>
            <a:pPr>
              <a:buNone/>
            </a:pPr>
            <a:r>
              <a:rPr lang="en-US" dirty="0" smtClean="0">
                <a:latin typeface="Corbel" pitchFamily="34" charset="0"/>
              </a:rPr>
              <a:t>object</a:t>
            </a:r>
            <a:endParaRPr lang="en-IN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>
                <a:latin typeface="Corbel" pitchFamily="34" charset="0"/>
              </a:rPr>
              <a:t>WAP</a:t>
            </a:r>
            <a:r>
              <a:rPr lang="en-US" sz="2800" b="1" dirty="0" smtClean="0"/>
              <a:t> </a:t>
            </a:r>
            <a:r>
              <a:rPr lang="en-US" sz="2400" b="1" dirty="0" smtClean="0">
                <a:latin typeface="Corbel" pitchFamily="34" charset="0"/>
              </a:rPr>
              <a:t>to print the day </a:t>
            </a:r>
            <a:br>
              <a:rPr lang="en-US" sz="2400" b="1" dirty="0" smtClean="0">
                <a:latin typeface="Corbel" pitchFamily="34" charset="0"/>
              </a:rPr>
            </a:br>
            <a:r>
              <a:rPr lang="en-US" sz="2400" b="1" dirty="0" smtClean="0">
                <a:latin typeface="Corbel" pitchFamily="34" charset="0"/>
              </a:rPr>
              <a:t>on which user was born after accepting his DOB</a:t>
            </a:r>
            <a:endParaRPr lang="en-IN" sz="24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  </a:t>
            </a:r>
            <a:r>
              <a:rPr lang="en-IN" sz="26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java.util.Scanner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;</a:t>
            </a:r>
          </a:p>
          <a:p>
            <a:pPr>
              <a:buNone/>
            </a:pP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  </a:t>
            </a:r>
            <a:r>
              <a:rPr lang="en-IN" sz="26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java.text.SimpleDateFormat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; </a:t>
            </a:r>
          </a:p>
          <a:p>
            <a:pPr>
              <a:buNone/>
            </a:pP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  </a:t>
            </a:r>
            <a:r>
              <a:rPr lang="en-IN" sz="26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java.text.ParseException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; </a:t>
            </a:r>
          </a:p>
          <a:p>
            <a:pPr>
              <a:buNone/>
            </a:pP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  </a:t>
            </a:r>
            <a:r>
              <a:rPr lang="en-IN" sz="26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SimpleDateDemo</a:t>
            </a:r>
            <a:endParaRPr lang="en-IN" sz="26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static void main(String </a:t>
            </a:r>
            <a:r>
              <a:rPr lang="en-IN" sz="26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[]) throws </a:t>
            </a:r>
            <a:r>
              <a:rPr lang="en-IN" sz="26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ParseException</a:t>
            </a:r>
            <a:endParaRPr lang="en-IN" sz="26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Scanner kb=new Scanner(</a:t>
            </a:r>
            <a:r>
              <a:rPr lang="en-IN" sz="26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System.in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</a:t>
            </a:r>
            <a:r>
              <a:rPr lang="en-IN" sz="26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("Enter your date of </a:t>
            </a:r>
          </a:p>
          <a:p>
            <a:pPr>
              <a:buNone/>
            </a:pP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birth:(</a:t>
            </a:r>
            <a:r>
              <a:rPr lang="en-IN" sz="26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dd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-MMM-</a:t>
            </a:r>
            <a:r>
              <a:rPr lang="en-IN" sz="26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yyyy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)");</a:t>
            </a:r>
          </a:p>
          <a:p>
            <a:pPr>
              <a:buNone/>
            </a:pP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String </a:t>
            </a:r>
            <a:r>
              <a:rPr lang="en-IN" sz="26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birthstr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6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kb.next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latin typeface="Corbel" pitchFamily="34" charset="0"/>
              </a:rPr>
              <a:t>Example 3 : </a:t>
            </a:r>
            <a:br>
              <a:rPr lang="en-US" sz="2400" b="1" dirty="0" smtClean="0">
                <a:latin typeface="Corbel" pitchFamily="34" charset="0"/>
              </a:rPr>
            </a:br>
            <a:r>
              <a:rPr lang="en-US" sz="2400" b="1" dirty="0" smtClean="0">
                <a:latin typeface="Corbel" pitchFamily="34" charset="0"/>
              </a:rPr>
              <a:t>WAP to print the day on which user was born</a:t>
            </a:r>
            <a:endParaRPr lang="en-IN" sz="24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 smtClean="0"/>
              <a:t>  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SimpleDateFormat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sdf1;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sdf1=new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SimpleDateFormat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dd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-MMM-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yyyy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");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Date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mybday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=sdf1.parse(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birthstr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SimpleDateFormat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sdf2;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sdf2=new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SimpleDateFormat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("EEEE");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String day=sdf2.format(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mybday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 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("You were born on :"+day);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US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600" b="1" dirty="0" smtClean="0">
                <a:solidFill>
                  <a:srgbClr val="FF0000"/>
                </a:solidFill>
                <a:latin typeface="Corbel" pitchFamily="34" charset="0"/>
              </a:rPr>
              <a:t>Enter your  date of birth(</a:t>
            </a:r>
            <a:r>
              <a:rPr lang="en-US" sz="2600" b="1" dirty="0" err="1" smtClean="0">
                <a:solidFill>
                  <a:srgbClr val="FF0000"/>
                </a:solidFill>
                <a:latin typeface="Corbel" pitchFamily="34" charset="0"/>
              </a:rPr>
              <a:t>dd-mon-yyyy</a:t>
            </a:r>
            <a:r>
              <a:rPr lang="en-US" sz="2600" b="1" dirty="0" smtClean="0">
                <a:solidFill>
                  <a:srgbClr val="FF0000"/>
                </a:solidFill>
                <a:latin typeface="Corbel" pitchFamily="34" charset="0"/>
              </a:rPr>
              <a:t>): </a:t>
            </a:r>
            <a:r>
              <a:rPr lang="en-US" sz="2600" b="1" dirty="0" smtClean="0">
                <a:latin typeface="Corbel" pitchFamily="34" charset="0"/>
              </a:rPr>
              <a:t>22-dec-1977 </a:t>
            </a:r>
          </a:p>
          <a:p>
            <a:pPr>
              <a:buNone/>
            </a:pPr>
            <a:r>
              <a:rPr lang="en-US" sz="2600" b="1" dirty="0" smtClean="0">
                <a:solidFill>
                  <a:srgbClr val="FF0000"/>
                </a:solidFill>
                <a:latin typeface="Corbel" pitchFamily="34" charset="0"/>
              </a:rPr>
              <a:t>You were born on : Thursday</a:t>
            </a:r>
            <a:endParaRPr lang="en-IN" sz="2600" b="1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Corbel" pitchFamily="34" charset="0"/>
              </a:rPr>
              <a:t>INSERTING  DATES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>
                <a:latin typeface="Corbel" pitchFamily="34" charset="0"/>
              </a:rPr>
              <a:t>To insert date in the database we need to take several steps:</a:t>
            </a:r>
          </a:p>
          <a:p>
            <a:pPr marL="514350" indent="-514350">
              <a:buAutoNum type="arabicPeriod"/>
            </a:pPr>
            <a:r>
              <a:rPr lang="en-IN" dirty="0" smtClean="0">
                <a:latin typeface="Corbel" pitchFamily="34" charset="0"/>
              </a:rPr>
              <a:t>Accept the date from the user as a </a:t>
            </a:r>
            <a:r>
              <a:rPr lang="en-IN" dirty="0" smtClean="0">
                <a:solidFill>
                  <a:srgbClr val="7030A0"/>
                </a:solidFill>
                <a:latin typeface="Corbel" pitchFamily="34" charset="0"/>
              </a:rPr>
              <a:t>String</a:t>
            </a:r>
            <a:r>
              <a:rPr lang="en-IN" dirty="0" smtClean="0">
                <a:latin typeface="Corbel" pitchFamily="34" charset="0"/>
              </a:rPr>
              <a:t> in a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particular format</a:t>
            </a:r>
            <a:r>
              <a:rPr lang="en-IN" dirty="0" smtClean="0">
                <a:latin typeface="Corbel" pitchFamily="34" charset="0"/>
              </a:rPr>
              <a:t>.</a:t>
            </a:r>
          </a:p>
          <a:p>
            <a:pPr marL="514350" indent="-514350">
              <a:buAutoNum type="arabicPeriod"/>
            </a:pPr>
            <a:endParaRPr lang="en-IN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IN" dirty="0" smtClean="0">
                <a:latin typeface="Corbel" pitchFamily="34" charset="0"/>
              </a:rPr>
              <a:t>Create a </a:t>
            </a:r>
            <a:r>
              <a:rPr lang="en-IN" dirty="0" err="1" smtClean="0">
                <a:solidFill>
                  <a:srgbClr val="7030A0"/>
                </a:solidFill>
                <a:latin typeface="Corbel" pitchFamily="34" charset="0"/>
              </a:rPr>
              <a:t>SimpleDateFormat</a:t>
            </a:r>
            <a:r>
              <a:rPr lang="en-IN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dirty="0" smtClean="0">
                <a:latin typeface="Corbel" pitchFamily="34" charset="0"/>
              </a:rPr>
              <a:t>object using the same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date pattern </a:t>
            </a:r>
            <a:r>
              <a:rPr lang="en-IN" dirty="0" smtClean="0">
                <a:latin typeface="Corbel" pitchFamily="34" charset="0"/>
              </a:rPr>
              <a:t>in which you have accepted the date from the user.</a:t>
            </a:r>
          </a:p>
          <a:p>
            <a:pPr marL="514350" indent="-514350">
              <a:buAutoNum type="arabicPeriod"/>
            </a:pPr>
            <a:endParaRPr lang="en-IN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IN" dirty="0" smtClean="0">
                <a:latin typeface="Corbel" pitchFamily="34" charset="0"/>
              </a:rPr>
              <a:t>Call the method </a:t>
            </a:r>
            <a:r>
              <a:rPr lang="en-IN" dirty="0" smtClean="0">
                <a:solidFill>
                  <a:srgbClr val="0070C0"/>
                </a:solidFill>
                <a:latin typeface="Corbel" pitchFamily="34" charset="0"/>
              </a:rPr>
              <a:t>parse( ) </a:t>
            </a:r>
            <a:r>
              <a:rPr lang="en-IN" dirty="0" smtClean="0">
                <a:latin typeface="Corbel" pitchFamily="34" charset="0"/>
              </a:rPr>
              <a:t>of </a:t>
            </a:r>
            <a:r>
              <a:rPr lang="en-IN" dirty="0" err="1" smtClean="0">
                <a:solidFill>
                  <a:srgbClr val="7030A0"/>
                </a:solidFill>
                <a:latin typeface="Corbel" pitchFamily="34" charset="0"/>
              </a:rPr>
              <a:t>SimpleDateFormat</a:t>
            </a:r>
            <a:r>
              <a:rPr lang="en-IN" dirty="0" smtClean="0">
                <a:latin typeface="Corbel" pitchFamily="34" charset="0"/>
              </a:rPr>
              <a:t> to convert the </a:t>
            </a:r>
            <a:r>
              <a:rPr lang="en-IN" dirty="0" smtClean="0">
                <a:solidFill>
                  <a:srgbClr val="7030A0"/>
                </a:solidFill>
                <a:latin typeface="Corbel" pitchFamily="34" charset="0"/>
              </a:rPr>
              <a:t>String</a:t>
            </a:r>
            <a:r>
              <a:rPr lang="en-IN" dirty="0" smtClean="0">
                <a:latin typeface="Corbel" pitchFamily="34" charset="0"/>
              </a:rPr>
              <a:t> form of date to </a:t>
            </a:r>
            <a:r>
              <a:rPr lang="en-IN" dirty="0" err="1" smtClean="0">
                <a:solidFill>
                  <a:srgbClr val="7030A0"/>
                </a:solidFill>
                <a:latin typeface="Corbel" pitchFamily="34" charset="0"/>
              </a:rPr>
              <a:t>java.util.Date</a:t>
            </a:r>
            <a:r>
              <a:rPr lang="en-IN" dirty="0" smtClean="0">
                <a:latin typeface="Corbel" pitchFamily="34" charset="0"/>
              </a:rPr>
              <a:t> object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Corbel" pitchFamily="34" charset="0"/>
              </a:rPr>
              <a:t>INSERTING  DATES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4"/>
            </a:pPr>
            <a:r>
              <a:rPr lang="en-IN" sz="2500" dirty="0" smtClean="0">
                <a:latin typeface="Corbel" pitchFamily="34" charset="0"/>
              </a:rPr>
              <a:t>Convert the </a:t>
            </a:r>
            <a:r>
              <a:rPr lang="en-IN" sz="2500" b="1" dirty="0" err="1" smtClean="0">
                <a:solidFill>
                  <a:srgbClr val="7030A0"/>
                </a:solidFill>
                <a:latin typeface="Corbel" pitchFamily="34" charset="0"/>
              </a:rPr>
              <a:t>java.util.Date</a:t>
            </a:r>
            <a:r>
              <a:rPr lang="en-IN" sz="2500" b="1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IN" sz="2500" dirty="0" smtClean="0">
                <a:latin typeface="Corbel" pitchFamily="34" charset="0"/>
              </a:rPr>
              <a:t>object to milliseconds by calling the method </a:t>
            </a:r>
            <a:r>
              <a:rPr lang="en-IN" sz="2500" b="1" dirty="0" err="1" smtClean="0">
                <a:solidFill>
                  <a:srgbClr val="0070C0"/>
                </a:solidFill>
                <a:latin typeface="Corbel" pitchFamily="34" charset="0"/>
              </a:rPr>
              <a:t>getTime</a:t>
            </a:r>
            <a:r>
              <a:rPr lang="en-IN" sz="2500" b="1" dirty="0" smtClean="0">
                <a:solidFill>
                  <a:srgbClr val="0070C0"/>
                </a:solidFill>
                <a:latin typeface="Corbel" pitchFamily="34" charset="0"/>
              </a:rPr>
              <a:t>( ) </a:t>
            </a:r>
            <a:r>
              <a:rPr lang="en-IN" sz="2500" dirty="0" smtClean="0">
                <a:latin typeface="Corbel" pitchFamily="34" charset="0"/>
              </a:rPr>
              <a:t>of </a:t>
            </a:r>
            <a:r>
              <a:rPr lang="en-IN" sz="2500" b="1" dirty="0" err="1" smtClean="0">
                <a:solidFill>
                  <a:srgbClr val="7030A0"/>
                </a:solidFill>
                <a:latin typeface="Corbel" pitchFamily="34" charset="0"/>
              </a:rPr>
              <a:t>java.util.Date</a:t>
            </a:r>
            <a:r>
              <a:rPr lang="en-IN" sz="2500" dirty="0" smtClean="0">
                <a:latin typeface="Corbel" pitchFamily="34" charset="0"/>
              </a:rPr>
              <a:t> object</a:t>
            </a:r>
          </a:p>
          <a:p>
            <a:pPr marL="514350" indent="-514350">
              <a:buAutoNum type="arabicPeriod" startAt="4"/>
            </a:pPr>
            <a:endParaRPr lang="en-IN" sz="2500" dirty="0" smtClean="0">
              <a:latin typeface="Corbel" pitchFamily="34" charset="0"/>
            </a:endParaRPr>
          </a:p>
          <a:p>
            <a:pPr marL="514350" indent="-514350">
              <a:buAutoNum type="arabicPeriod" startAt="4"/>
            </a:pPr>
            <a:r>
              <a:rPr lang="en-IN" sz="2500" dirty="0" smtClean="0">
                <a:latin typeface="Corbel" pitchFamily="34" charset="0"/>
              </a:rPr>
              <a:t>Call the </a:t>
            </a:r>
            <a:r>
              <a:rPr lang="en-IN" sz="2500" b="1" dirty="0" err="1" smtClean="0">
                <a:solidFill>
                  <a:srgbClr val="7030A0"/>
                </a:solidFill>
                <a:latin typeface="Corbel" pitchFamily="34" charset="0"/>
              </a:rPr>
              <a:t>java.sql.Date</a:t>
            </a:r>
            <a:r>
              <a:rPr lang="en-IN" sz="2500" b="1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IN" sz="2500" dirty="0" smtClean="0">
                <a:latin typeface="Corbel" pitchFamily="34" charset="0"/>
              </a:rPr>
              <a:t>constructor to convert milliseconds to </a:t>
            </a:r>
            <a:r>
              <a:rPr lang="en-IN" sz="2500" b="1" dirty="0" err="1" smtClean="0">
                <a:solidFill>
                  <a:srgbClr val="7030A0"/>
                </a:solidFill>
                <a:latin typeface="Corbel" pitchFamily="34" charset="0"/>
              </a:rPr>
              <a:t>java.sql.Date</a:t>
            </a:r>
            <a:r>
              <a:rPr lang="en-IN" sz="2500" b="1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IN" sz="2500" dirty="0" smtClean="0">
                <a:latin typeface="Corbel" pitchFamily="34" charset="0"/>
              </a:rPr>
              <a:t>object</a:t>
            </a:r>
          </a:p>
          <a:p>
            <a:pPr marL="514350" indent="-514350">
              <a:buAutoNum type="arabicPeriod" startAt="4"/>
            </a:pPr>
            <a:endParaRPr lang="en-IN" sz="2500" dirty="0" smtClean="0">
              <a:latin typeface="Corbel" pitchFamily="34" charset="0"/>
            </a:endParaRPr>
          </a:p>
          <a:p>
            <a:pPr marL="514350" indent="-514350">
              <a:buAutoNum type="arabicPeriod" startAt="4"/>
            </a:pPr>
            <a:r>
              <a:rPr lang="en-IN" sz="2500" dirty="0" smtClean="0">
                <a:latin typeface="Corbel" pitchFamily="34" charset="0"/>
              </a:rPr>
              <a:t>Pass this object to the method </a:t>
            </a:r>
            <a:r>
              <a:rPr lang="en-IN" sz="2500" b="1" dirty="0" err="1" smtClean="0">
                <a:solidFill>
                  <a:srgbClr val="0070C0"/>
                </a:solidFill>
                <a:latin typeface="Corbel" pitchFamily="34" charset="0"/>
              </a:rPr>
              <a:t>setDate</a:t>
            </a:r>
            <a:r>
              <a:rPr lang="en-IN" sz="2500" b="1" dirty="0" smtClean="0">
                <a:solidFill>
                  <a:srgbClr val="0070C0"/>
                </a:solidFill>
                <a:latin typeface="Corbel" pitchFamily="34" charset="0"/>
              </a:rPr>
              <a:t>( ) </a:t>
            </a:r>
            <a:r>
              <a:rPr lang="en-IN" sz="2500" dirty="0" smtClean="0">
                <a:latin typeface="Corbel" pitchFamily="34" charset="0"/>
              </a:rPr>
              <a:t>of </a:t>
            </a:r>
            <a:r>
              <a:rPr lang="en-IN" sz="2500" b="1" dirty="0" err="1" smtClean="0">
                <a:solidFill>
                  <a:srgbClr val="7030A0"/>
                </a:solidFill>
                <a:latin typeface="Corbel" pitchFamily="34" charset="0"/>
              </a:rPr>
              <a:t>PrepraredStatement</a:t>
            </a:r>
            <a:r>
              <a:rPr lang="en-IN" sz="2500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500" dirty="0" smtClean="0">
                <a:latin typeface="Corbel" pitchFamily="34" charset="0"/>
              </a:rPr>
              <a:t>object which will further convert it as per the database date </a:t>
            </a:r>
            <a:r>
              <a:rPr lang="en-IN" sz="2500" dirty="0" err="1" smtClean="0">
                <a:latin typeface="Corbel" pitchFamily="34" charset="0"/>
              </a:rPr>
              <a:t>fromat</a:t>
            </a:r>
            <a:r>
              <a:rPr lang="en-IN" sz="2500" dirty="0" smtClean="0">
                <a:latin typeface="Corbel" pitchFamily="34" charset="0"/>
              </a:rPr>
              <a:t> and insert it into the table</a:t>
            </a:r>
          </a:p>
          <a:p>
            <a:pPr>
              <a:buNone/>
            </a:pPr>
            <a:endParaRPr lang="en-IN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How to retrieve date from database ?</a:t>
            </a:r>
          </a:p>
          <a:p>
            <a:pPr>
              <a:buSzPct val="100000"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How to store date in the database ?</a:t>
            </a:r>
          </a:p>
          <a:p>
            <a:pPr>
              <a:buSzPct val="100000"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How to insert images in the database ?</a:t>
            </a:r>
          </a:p>
          <a:p>
            <a:pPr>
              <a:buSzPct val="100000"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How to retrieve images from the database ?</a:t>
            </a:r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EXERCISE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rbel" pitchFamily="34" charset="0"/>
              </a:rPr>
              <a:t>Create a table called </a:t>
            </a:r>
            <a:r>
              <a:rPr lang="en-US" dirty="0" smtClean="0">
                <a:solidFill>
                  <a:srgbClr val="C00000"/>
                </a:solidFill>
                <a:latin typeface="Corbel" pitchFamily="34" charset="0"/>
              </a:rPr>
              <a:t>STUDENTS</a:t>
            </a:r>
            <a:r>
              <a:rPr lang="en-US" dirty="0" smtClean="0">
                <a:latin typeface="Corbel" pitchFamily="34" charset="0"/>
              </a:rPr>
              <a:t> in the database having following structure: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latin typeface="Corbel" pitchFamily="34" charset="0"/>
              </a:rPr>
              <a:t>STUDENTS(roll number(3),name varchar2(20),</a:t>
            </a:r>
            <a:r>
              <a:rPr lang="en-US" dirty="0" err="1" smtClean="0">
                <a:solidFill>
                  <a:srgbClr val="C00000"/>
                </a:solidFill>
                <a:latin typeface="Corbel" pitchFamily="34" charset="0"/>
              </a:rPr>
              <a:t>birthdate</a:t>
            </a:r>
            <a:r>
              <a:rPr lang="en-US" dirty="0" smtClean="0">
                <a:solidFill>
                  <a:srgbClr val="C00000"/>
                </a:solidFill>
                <a:latin typeface="Corbel" pitchFamily="34" charset="0"/>
              </a:rPr>
              <a:t> date)</a:t>
            </a:r>
          </a:p>
          <a:p>
            <a:endParaRPr lang="en-US" dirty="0" smtClean="0">
              <a:latin typeface="Corbel" pitchFamily="34" charset="0"/>
            </a:endParaRPr>
          </a:p>
          <a:p>
            <a:r>
              <a:rPr lang="en-US" dirty="0" smtClean="0">
                <a:latin typeface="Corbel" pitchFamily="34" charset="0"/>
              </a:rPr>
              <a:t>Write an app that accepts roll number , name and dob from the user and inserts the record in the </a:t>
            </a:r>
            <a:r>
              <a:rPr lang="en-US" dirty="0" smtClean="0">
                <a:solidFill>
                  <a:srgbClr val="C00000"/>
                </a:solidFill>
                <a:latin typeface="Corbel" pitchFamily="34" charset="0"/>
              </a:rPr>
              <a:t>STUDENTS </a:t>
            </a:r>
            <a:r>
              <a:rPr lang="en-US" dirty="0" smtClean="0">
                <a:latin typeface="Corbel" pitchFamily="34" charset="0"/>
              </a:rPr>
              <a:t>table.</a:t>
            </a:r>
            <a:endParaRPr lang="en-IN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PreparedStatement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ps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conn.prepareStatement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("Insert into 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person values(?,?)");</a:t>
            </a:r>
          </a:p>
          <a:p>
            <a:pPr>
              <a:buNone/>
            </a:pPr>
            <a:endParaRPr lang="en-IN" sz="2400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Scanner kb=new Scanner(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System.in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endParaRPr lang="en-IN" sz="2400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endParaRPr lang="en-IN" sz="2400" dirty="0" smtClean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dirty="0" err="1" smtClean="0">
                <a:solidFill>
                  <a:srgbClr val="0070C0"/>
                </a:solidFill>
                <a:latin typeface="Corbel" pitchFamily="34" charset="0"/>
              </a:rPr>
              <a:t>System.out.println</a:t>
            </a:r>
            <a:r>
              <a:rPr lang="en-IN" sz="2400" dirty="0" smtClean="0">
                <a:solidFill>
                  <a:srgbClr val="0070C0"/>
                </a:solidFill>
                <a:latin typeface="Corbel" pitchFamily="34" charset="0"/>
              </a:rPr>
              <a:t>("Enter name and dob(</a:t>
            </a:r>
            <a:r>
              <a:rPr lang="en-IN" sz="2400" dirty="0" err="1" smtClean="0">
                <a:solidFill>
                  <a:srgbClr val="0070C0"/>
                </a:solidFill>
                <a:latin typeface="Corbel" pitchFamily="34" charset="0"/>
              </a:rPr>
              <a:t>dd</a:t>
            </a:r>
            <a:r>
              <a:rPr lang="en-IN" sz="2400" dirty="0" smtClean="0">
                <a:solidFill>
                  <a:srgbClr val="0070C0"/>
                </a:solidFill>
                <a:latin typeface="Corbel" pitchFamily="34" charset="0"/>
              </a:rPr>
              <a:t>-MM-</a:t>
            </a:r>
            <a:r>
              <a:rPr lang="en-IN" sz="2400" dirty="0" err="1" smtClean="0">
                <a:solidFill>
                  <a:srgbClr val="0070C0"/>
                </a:solidFill>
                <a:latin typeface="Corbel" pitchFamily="34" charset="0"/>
              </a:rPr>
              <a:t>yyyy</a:t>
            </a:r>
            <a:r>
              <a:rPr lang="en-IN" sz="2400" dirty="0" smtClean="0">
                <a:solidFill>
                  <a:srgbClr val="0070C0"/>
                </a:solidFill>
                <a:latin typeface="Corbel" pitchFamily="34" charset="0"/>
              </a:rPr>
              <a:t>)");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name=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kb.nextLine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400" dirty="0" smtClean="0">
                <a:solidFill>
                  <a:srgbClr val="0070C0"/>
                </a:solidFill>
                <a:latin typeface="Corbel" pitchFamily="34" charset="0"/>
              </a:rPr>
              <a:t>String dob=</a:t>
            </a:r>
            <a:r>
              <a:rPr lang="en-IN" sz="2400" dirty="0" err="1" smtClean="0">
                <a:solidFill>
                  <a:srgbClr val="0070C0"/>
                </a:solidFill>
                <a:latin typeface="Corbel" pitchFamily="34" charset="0"/>
              </a:rPr>
              <a:t>kb.next</a:t>
            </a:r>
            <a:r>
              <a:rPr lang="en-IN" sz="2400" dirty="0" smtClean="0">
                <a:solidFill>
                  <a:srgbClr val="0070C0"/>
                </a:solidFill>
                <a:latin typeface="Corbel" pitchFamily="34" charset="0"/>
              </a:rPr>
              <a:t>();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err="1" smtClean="0">
                <a:solidFill>
                  <a:srgbClr val="0070C0"/>
                </a:solidFill>
                <a:latin typeface="Corbel" pitchFamily="34" charset="0"/>
              </a:rPr>
              <a:t>SimpleDateFormat</a:t>
            </a:r>
            <a:r>
              <a:rPr lang="en-IN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dirty="0" err="1" smtClean="0">
                <a:solidFill>
                  <a:srgbClr val="0070C0"/>
                </a:solidFill>
                <a:latin typeface="Corbel" pitchFamily="34" charset="0"/>
              </a:rPr>
              <a:t>sdf</a:t>
            </a:r>
            <a:r>
              <a:rPr lang="en-IN" dirty="0" smtClean="0">
                <a:solidFill>
                  <a:srgbClr val="0070C0"/>
                </a:solidFill>
                <a:latin typeface="Corbel" pitchFamily="34" charset="0"/>
              </a:rPr>
              <a:t>=new </a:t>
            </a:r>
            <a:r>
              <a:rPr lang="en-IN" dirty="0" err="1" smtClean="0">
                <a:solidFill>
                  <a:srgbClr val="0070C0"/>
                </a:solidFill>
                <a:latin typeface="Corbel" pitchFamily="34" charset="0"/>
              </a:rPr>
              <a:t>SimpleDateFormat</a:t>
            </a:r>
            <a:r>
              <a:rPr lang="en-IN" dirty="0" smtClean="0">
                <a:solidFill>
                  <a:srgbClr val="0070C0"/>
                </a:solidFill>
                <a:latin typeface="Corbel" pitchFamily="34" charset="0"/>
              </a:rPr>
              <a:t>("</a:t>
            </a:r>
            <a:r>
              <a:rPr lang="en-IN" dirty="0" err="1" smtClean="0">
                <a:solidFill>
                  <a:srgbClr val="0070C0"/>
                </a:solidFill>
                <a:latin typeface="Corbel" pitchFamily="34" charset="0"/>
              </a:rPr>
              <a:t>dd</a:t>
            </a:r>
            <a:r>
              <a:rPr lang="en-IN" dirty="0" smtClean="0">
                <a:solidFill>
                  <a:srgbClr val="0070C0"/>
                </a:solidFill>
                <a:latin typeface="Corbel" pitchFamily="34" charset="0"/>
              </a:rPr>
              <a:t>-MM-</a:t>
            </a:r>
            <a:r>
              <a:rPr lang="en-IN" dirty="0" err="1" smtClean="0">
                <a:solidFill>
                  <a:srgbClr val="0070C0"/>
                </a:solidFill>
                <a:latin typeface="Corbel" pitchFamily="34" charset="0"/>
              </a:rPr>
              <a:t>yyyy</a:t>
            </a:r>
            <a:r>
              <a:rPr lang="en-IN" dirty="0" smtClean="0">
                <a:solidFill>
                  <a:srgbClr val="0070C0"/>
                </a:solidFill>
                <a:latin typeface="Corbel" pitchFamily="34" charset="0"/>
              </a:rPr>
              <a:t>");</a:t>
            </a:r>
          </a:p>
          <a:p>
            <a:pPr>
              <a:buNone/>
            </a:pPr>
            <a:r>
              <a:rPr lang="en-IN" dirty="0" err="1" smtClean="0">
                <a:solidFill>
                  <a:srgbClr val="0070C0"/>
                </a:solidFill>
                <a:latin typeface="Corbel" pitchFamily="34" charset="0"/>
              </a:rPr>
              <a:t>java.util.Date</a:t>
            </a:r>
            <a:r>
              <a:rPr lang="en-IN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dirty="0" err="1" smtClean="0">
                <a:solidFill>
                  <a:srgbClr val="0070C0"/>
                </a:solidFill>
                <a:latin typeface="Corbel" pitchFamily="34" charset="0"/>
              </a:rPr>
              <a:t>dateutil</a:t>
            </a:r>
            <a:r>
              <a:rPr lang="en-IN" dirty="0" smtClean="0">
                <a:solidFill>
                  <a:srgbClr val="0070C0"/>
                </a:solidFill>
                <a:latin typeface="Corbel" pitchFamily="34" charset="0"/>
              </a:rPr>
              <a:t>=</a:t>
            </a:r>
            <a:r>
              <a:rPr lang="en-IN" dirty="0" err="1" smtClean="0">
                <a:solidFill>
                  <a:srgbClr val="0070C0"/>
                </a:solidFill>
                <a:latin typeface="Corbel" pitchFamily="34" charset="0"/>
              </a:rPr>
              <a:t>sdf.parse</a:t>
            </a:r>
            <a:r>
              <a:rPr lang="en-IN" dirty="0" smtClean="0">
                <a:solidFill>
                  <a:srgbClr val="0070C0"/>
                </a:solidFill>
                <a:latin typeface="Corbel" pitchFamily="34" charset="0"/>
              </a:rPr>
              <a:t>(dob);</a:t>
            </a:r>
          </a:p>
          <a:p>
            <a:pPr>
              <a:buNone/>
            </a:pPr>
            <a:r>
              <a:rPr lang="en-IN" dirty="0" smtClean="0">
                <a:solidFill>
                  <a:srgbClr val="0070C0"/>
                </a:solidFill>
                <a:latin typeface="Corbel" pitchFamily="34" charset="0"/>
              </a:rPr>
              <a:t>long ms=</a:t>
            </a:r>
            <a:r>
              <a:rPr lang="en-IN" dirty="0" err="1" smtClean="0">
                <a:solidFill>
                  <a:srgbClr val="0070C0"/>
                </a:solidFill>
                <a:latin typeface="Corbel" pitchFamily="34" charset="0"/>
              </a:rPr>
              <a:t>dateutil.getTime</a:t>
            </a:r>
            <a:r>
              <a:rPr lang="en-IN" dirty="0" smtClean="0">
                <a:solidFill>
                  <a:srgbClr val="0070C0"/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dirty="0" err="1" smtClean="0">
                <a:solidFill>
                  <a:srgbClr val="0070C0"/>
                </a:solidFill>
                <a:latin typeface="Corbel" pitchFamily="34" charset="0"/>
              </a:rPr>
              <a:t>java.sql.Date</a:t>
            </a:r>
            <a:r>
              <a:rPr lang="en-IN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dirty="0" err="1" smtClean="0">
                <a:solidFill>
                  <a:srgbClr val="0070C0"/>
                </a:solidFill>
                <a:latin typeface="Corbel" pitchFamily="34" charset="0"/>
              </a:rPr>
              <a:t>sqldate</a:t>
            </a:r>
            <a:r>
              <a:rPr lang="en-IN" dirty="0" smtClean="0">
                <a:solidFill>
                  <a:srgbClr val="0070C0"/>
                </a:solidFill>
                <a:latin typeface="Corbel" pitchFamily="34" charset="0"/>
              </a:rPr>
              <a:t>=new </a:t>
            </a:r>
            <a:r>
              <a:rPr lang="en-IN" dirty="0" err="1" smtClean="0">
                <a:solidFill>
                  <a:srgbClr val="0070C0"/>
                </a:solidFill>
                <a:latin typeface="Corbel" pitchFamily="34" charset="0"/>
              </a:rPr>
              <a:t>java.sql.Date</a:t>
            </a:r>
            <a:r>
              <a:rPr lang="en-IN" dirty="0" smtClean="0">
                <a:solidFill>
                  <a:srgbClr val="0070C0"/>
                </a:solidFill>
                <a:latin typeface="Corbel" pitchFamily="34" charset="0"/>
              </a:rPr>
              <a:t>(ms);</a:t>
            </a:r>
          </a:p>
          <a:p>
            <a:pPr>
              <a:buNone/>
            </a:pPr>
            <a:r>
              <a:rPr lang="en-IN" dirty="0" err="1" smtClean="0">
                <a:solidFill>
                  <a:srgbClr val="0070C0"/>
                </a:solidFill>
                <a:latin typeface="Corbel" pitchFamily="34" charset="0"/>
              </a:rPr>
              <a:t>ps.setString</a:t>
            </a:r>
            <a:r>
              <a:rPr lang="en-IN" dirty="0" smtClean="0">
                <a:solidFill>
                  <a:srgbClr val="0070C0"/>
                </a:solidFill>
                <a:latin typeface="Corbel" pitchFamily="34" charset="0"/>
              </a:rPr>
              <a:t>(1,name);</a:t>
            </a:r>
          </a:p>
          <a:p>
            <a:pPr>
              <a:buNone/>
            </a:pPr>
            <a:r>
              <a:rPr lang="en-IN" dirty="0" err="1" smtClean="0">
                <a:solidFill>
                  <a:srgbClr val="0070C0"/>
                </a:solidFill>
                <a:latin typeface="Corbel" pitchFamily="34" charset="0"/>
              </a:rPr>
              <a:t>ps.setDate</a:t>
            </a:r>
            <a:r>
              <a:rPr lang="en-IN" dirty="0" smtClean="0">
                <a:solidFill>
                  <a:srgbClr val="0070C0"/>
                </a:solidFill>
                <a:latin typeface="Corbel" pitchFamily="34" charset="0"/>
              </a:rPr>
              <a:t>(2, </a:t>
            </a:r>
            <a:r>
              <a:rPr lang="en-IN" dirty="0" err="1" smtClean="0">
                <a:solidFill>
                  <a:srgbClr val="0070C0"/>
                </a:solidFill>
                <a:latin typeface="Corbel" pitchFamily="34" charset="0"/>
              </a:rPr>
              <a:t>sqldate</a:t>
            </a:r>
            <a:r>
              <a:rPr lang="en-IN" dirty="0" smtClean="0">
                <a:solidFill>
                  <a:srgbClr val="0070C0"/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res=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ps.executeUpdate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if(res&gt;0)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("Record inserted successfully");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else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("Record not inserted");</a:t>
            </a:r>
            <a:endParaRPr lang="en-IN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Corbel" pitchFamily="34" charset="0"/>
              </a:rPr>
              <a:t>INSERTING  IMAGE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>
                <a:latin typeface="Corbel" pitchFamily="34" charset="0"/>
              </a:rPr>
              <a:t>To insert image in the database we need to take the following steps:</a:t>
            </a:r>
          </a:p>
          <a:p>
            <a:endParaRPr lang="en-IN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IN" dirty="0" smtClean="0">
                <a:latin typeface="Corbel" pitchFamily="34" charset="0"/>
              </a:rPr>
              <a:t>Create a table in the database with a column having </a:t>
            </a:r>
            <a:r>
              <a:rPr lang="en-IN" b="1" dirty="0" smtClean="0">
                <a:solidFill>
                  <a:srgbClr val="FF0000"/>
                </a:solidFill>
                <a:latin typeface="Corbel" pitchFamily="34" charset="0"/>
              </a:rPr>
              <a:t>BLOB</a:t>
            </a:r>
            <a:r>
              <a:rPr lang="en-IN" dirty="0" smtClean="0">
                <a:latin typeface="Corbel" pitchFamily="34" charset="0"/>
              </a:rPr>
              <a:t>  data type</a:t>
            </a:r>
          </a:p>
          <a:p>
            <a:pPr marL="514350" indent="-514350">
              <a:buAutoNum type="arabicPeriod"/>
            </a:pPr>
            <a:endParaRPr lang="en-IN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IN" dirty="0" smtClean="0">
                <a:latin typeface="Corbel" pitchFamily="34" charset="0"/>
              </a:rPr>
              <a:t>Create a </a:t>
            </a:r>
            <a:r>
              <a:rPr lang="en-IN" dirty="0" smtClean="0">
                <a:solidFill>
                  <a:srgbClr val="00B050"/>
                </a:solidFill>
                <a:latin typeface="Corbel" pitchFamily="34" charset="0"/>
              </a:rPr>
              <a:t>File</a:t>
            </a:r>
            <a:r>
              <a:rPr lang="en-IN" dirty="0" smtClean="0">
                <a:latin typeface="Corbel" pitchFamily="34" charset="0"/>
              </a:rPr>
              <a:t> object passing it the image to be inserted as argument</a:t>
            </a:r>
          </a:p>
          <a:p>
            <a:pPr marL="514350" indent="-514350">
              <a:buAutoNum type="arabicPeriod"/>
            </a:pPr>
            <a:endParaRPr lang="en-IN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IN" dirty="0" smtClean="0">
                <a:latin typeface="Corbel" pitchFamily="34" charset="0"/>
              </a:rPr>
              <a:t>Create a </a:t>
            </a:r>
            <a:r>
              <a:rPr lang="en-IN" dirty="0" err="1" smtClean="0">
                <a:solidFill>
                  <a:srgbClr val="00B050"/>
                </a:solidFill>
                <a:latin typeface="Corbel" pitchFamily="34" charset="0"/>
              </a:rPr>
              <a:t>FileInputStream</a:t>
            </a:r>
            <a:r>
              <a:rPr lang="en-IN" dirty="0" smtClean="0">
                <a:latin typeface="Corbel" pitchFamily="34" charset="0"/>
              </a:rPr>
              <a:t> object using the </a:t>
            </a:r>
            <a:r>
              <a:rPr lang="en-IN" dirty="0" smtClean="0">
                <a:solidFill>
                  <a:srgbClr val="00B050"/>
                </a:solidFill>
                <a:latin typeface="Corbel" pitchFamily="34" charset="0"/>
              </a:rPr>
              <a:t>File</a:t>
            </a:r>
            <a:r>
              <a:rPr lang="en-IN" dirty="0" smtClean="0">
                <a:latin typeface="Corbel" pitchFamily="34" charset="0"/>
              </a:rPr>
              <a:t> object</a:t>
            </a:r>
          </a:p>
          <a:p>
            <a:pPr marL="514350" indent="-514350">
              <a:buAutoNum type="arabicPeriod"/>
            </a:pPr>
            <a:endParaRPr lang="en-IN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IN" dirty="0" smtClean="0">
                <a:latin typeface="Corbel" pitchFamily="34" charset="0"/>
              </a:rPr>
              <a:t>Both the objects are required because while inserting the image we require an </a:t>
            </a:r>
            <a:r>
              <a:rPr lang="en-IN" dirty="0" err="1" smtClean="0">
                <a:solidFill>
                  <a:srgbClr val="00B050"/>
                </a:solidFill>
                <a:latin typeface="Corbel" pitchFamily="34" charset="0"/>
              </a:rPr>
              <a:t>InputStream</a:t>
            </a:r>
            <a:r>
              <a:rPr lang="en-IN" dirty="0" smtClean="0">
                <a:latin typeface="Corbel" pitchFamily="34" charset="0"/>
              </a:rPr>
              <a:t> object representing the image and also size of the image which is given by</a:t>
            </a:r>
            <a:r>
              <a:rPr lang="en-IN" dirty="0" smtClean="0">
                <a:solidFill>
                  <a:srgbClr val="00B050"/>
                </a:solidFill>
                <a:latin typeface="Corbel" pitchFamily="34" charset="0"/>
              </a:rPr>
              <a:t> File </a:t>
            </a:r>
            <a:r>
              <a:rPr lang="en-IN" dirty="0" smtClean="0">
                <a:latin typeface="Corbel" pitchFamily="34" charset="0"/>
              </a:rPr>
              <a:t>object</a:t>
            </a:r>
            <a:endParaRPr lang="en-IN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Corbel" pitchFamily="34" charset="0"/>
              </a:rPr>
              <a:t>INSERTING  IMAGE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 startAt="5"/>
            </a:pPr>
            <a:r>
              <a:rPr lang="en-IN" dirty="0" smtClean="0">
                <a:latin typeface="Corbel" pitchFamily="34" charset="0"/>
              </a:rPr>
              <a:t>Call the method </a:t>
            </a:r>
            <a:r>
              <a:rPr lang="en-IN" dirty="0" err="1" smtClean="0">
                <a:solidFill>
                  <a:srgbClr val="0070C0"/>
                </a:solidFill>
                <a:latin typeface="Corbel" pitchFamily="34" charset="0"/>
              </a:rPr>
              <a:t>setBinaryStream</a:t>
            </a:r>
            <a:r>
              <a:rPr lang="en-IN" dirty="0" smtClean="0">
                <a:solidFill>
                  <a:srgbClr val="0070C0"/>
                </a:solidFill>
                <a:latin typeface="Corbel" pitchFamily="34" charset="0"/>
              </a:rPr>
              <a:t>( ) </a:t>
            </a:r>
            <a:r>
              <a:rPr lang="en-IN" dirty="0" smtClean="0">
                <a:latin typeface="Corbel" pitchFamily="34" charset="0"/>
              </a:rPr>
              <a:t>of </a:t>
            </a:r>
            <a:r>
              <a:rPr lang="en-IN" dirty="0" err="1" smtClean="0">
                <a:solidFill>
                  <a:srgbClr val="00B050"/>
                </a:solidFill>
                <a:latin typeface="Corbel" pitchFamily="34" charset="0"/>
              </a:rPr>
              <a:t>PreparedStatement</a:t>
            </a:r>
            <a:r>
              <a:rPr lang="en-IN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dirty="0" smtClean="0">
                <a:latin typeface="Corbel" pitchFamily="34" charset="0"/>
              </a:rPr>
              <a:t>object for replacing placeholder of image with actual image object.</a:t>
            </a:r>
          </a:p>
          <a:p>
            <a:pPr marL="514350" indent="-514350">
              <a:buAutoNum type="arabicPeriod" startAt="5"/>
            </a:pPr>
            <a:endParaRPr lang="en-IN" dirty="0" smtClean="0">
              <a:latin typeface="Corbel" pitchFamily="34" charset="0"/>
            </a:endParaRPr>
          </a:p>
          <a:p>
            <a:pPr marL="514350" indent="-514350">
              <a:buAutoNum type="arabicPeriod" startAt="5"/>
            </a:pPr>
            <a:r>
              <a:rPr lang="en-IN" dirty="0" smtClean="0">
                <a:latin typeface="Corbel" pitchFamily="34" charset="0"/>
              </a:rPr>
              <a:t>This method has the following prototype :</a:t>
            </a:r>
          </a:p>
          <a:p>
            <a:pPr marL="514350" indent="-514350">
              <a:buNone/>
            </a:pPr>
            <a:r>
              <a:rPr lang="en-IN" dirty="0" smtClean="0">
                <a:latin typeface="Corbel" pitchFamily="34" charset="0"/>
              </a:rPr>
              <a:t>	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void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setBinaryStream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pos,InputStream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obj,int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size) throws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SQLException</a:t>
            </a: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>
              <a:buAutoNum type="arabicPeriod" startAt="7"/>
            </a:pPr>
            <a:endParaRPr lang="en-IN" dirty="0" smtClean="0">
              <a:latin typeface="Corbel" pitchFamily="34" charset="0"/>
            </a:endParaRPr>
          </a:p>
          <a:p>
            <a:pPr marL="514350" indent="-514350">
              <a:buAutoNum type="arabicPeriod" startAt="7"/>
            </a:pPr>
            <a:r>
              <a:rPr lang="en-IN" dirty="0" smtClean="0">
                <a:latin typeface="Corbel" pitchFamily="34" charset="0"/>
              </a:rPr>
              <a:t>Following is the description of it’s arguments:</a:t>
            </a:r>
          </a:p>
          <a:p>
            <a:pPr marL="514350" indent="-514350">
              <a:buNone/>
            </a:pPr>
            <a:r>
              <a:rPr lang="en-IN" dirty="0" smtClean="0">
                <a:latin typeface="Corbel" pitchFamily="34" charset="0"/>
              </a:rPr>
              <a:t>	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a. 		position of placeholder</a:t>
            </a:r>
          </a:p>
          <a:p>
            <a:pPr marL="514350" indent="-514350"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b. 		An object of </a:t>
            </a:r>
            <a:r>
              <a:rPr lang="en-IN" b="1" dirty="0" err="1" smtClean="0">
                <a:solidFill>
                  <a:srgbClr val="00B050"/>
                </a:solidFill>
                <a:latin typeface="Corbel" pitchFamily="34" charset="0"/>
              </a:rPr>
              <a:t>FileInputStream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class holding 			              the image to be inserted.</a:t>
            </a:r>
          </a:p>
          <a:p>
            <a:pPr marL="514350" indent="-514350"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c. 		Size of the image in bytes</a:t>
            </a:r>
          </a:p>
          <a:p>
            <a:pPr marL="514350" indent="-514350">
              <a:buNone/>
            </a:pPr>
            <a:endParaRPr lang="en-IN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514350" indent="-514350">
              <a:buNone/>
            </a:pPr>
            <a:r>
              <a:rPr lang="en-IN" dirty="0" smtClean="0">
                <a:solidFill>
                  <a:srgbClr val="FF0000"/>
                </a:solidFill>
                <a:latin typeface="Corbel" pitchFamily="34" charset="0"/>
              </a:rPr>
              <a:t>8.	</a:t>
            </a:r>
            <a:r>
              <a:rPr lang="en-IN" dirty="0" smtClean="0">
                <a:latin typeface="Corbel" pitchFamily="34" charset="0"/>
              </a:rPr>
              <a:t>Finally call the method </a:t>
            </a:r>
            <a:r>
              <a:rPr lang="en-IN" dirty="0" err="1" smtClean="0">
                <a:solidFill>
                  <a:srgbClr val="0070C0"/>
                </a:solidFill>
                <a:latin typeface="Corbel" pitchFamily="34" charset="0"/>
              </a:rPr>
              <a:t>executeUpdate</a:t>
            </a:r>
            <a:r>
              <a:rPr lang="en-IN" dirty="0" smtClean="0">
                <a:solidFill>
                  <a:srgbClr val="0070C0"/>
                </a:solidFill>
                <a:latin typeface="Corbel" pitchFamily="34" charset="0"/>
              </a:rPr>
              <a:t>( )</a:t>
            </a:r>
            <a:r>
              <a:rPr lang="en-IN" dirty="0" smtClean="0">
                <a:latin typeface="Corbel" pitchFamily="34" charset="0"/>
              </a:rPr>
              <a:t> to insert the image in the database.</a:t>
            </a:r>
            <a:endParaRPr lang="en-IN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Create a table called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MOVIES </a:t>
            </a:r>
            <a:r>
              <a:rPr lang="en-US" b="1" dirty="0" smtClean="0">
                <a:latin typeface="Corbel" pitchFamily="34" charset="0"/>
              </a:rPr>
              <a:t>in the database having following structure: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MOVIES(</a:t>
            </a:r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mov_name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 varchar2(20),</a:t>
            </a:r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img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 blob)</a:t>
            </a:r>
          </a:p>
          <a:p>
            <a:endParaRPr lang="en-US" b="1" dirty="0" smtClean="0">
              <a:latin typeface="Corbel" pitchFamily="34" charset="0"/>
            </a:endParaRPr>
          </a:p>
          <a:p>
            <a:r>
              <a:rPr lang="en-US" b="1" dirty="0" smtClean="0">
                <a:latin typeface="Corbel" pitchFamily="34" charset="0"/>
              </a:rPr>
              <a:t>Write an app that fetches an image and stores it in the table . Make sure the image name also goes to the “</a:t>
            </a:r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mov_name</a:t>
            </a:r>
            <a:r>
              <a:rPr lang="en-US" b="1" dirty="0" smtClean="0">
                <a:latin typeface="Corbel" pitchFamily="34" charset="0"/>
              </a:rPr>
              <a:t>” column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534400" cy="987552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PreparedStatement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ps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conn.prepareStatement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("Insert into 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mypics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values(?,?)");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Scanner kb=new Scanner(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System.in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("Enter name:");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name=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kb.nextLine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File f=new File("D:/images/mypic5.jpg");</a:t>
            </a:r>
          </a:p>
          <a:p>
            <a:pPr>
              <a:buNone/>
            </a:pP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FileInputStream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fs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=new 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FileInputStream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(f);</a:t>
            </a:r>
          </a:p>
          <a:p>
            <a:pPr>
              <a:buNone/>
            </a:pP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ps.setString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(1, name);</a:t>
            </a:r>
          </a:p>
          <a:p>
            <a:pPr>
              <a:buNone/>
            </a:pP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ps.setBinaryStream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(2, 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fs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,(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f.length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());</a:t>
            </a:r>
          </a:p>
          <a:p>
            <a:pPr>
              <a:buNone/>
            </a:pP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res=</a:t>
            </a: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ps.executeUpdate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400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("Record Inserted:"+res);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Corbel" pitchFamily="34" charset="0"/>
              </a:rPr>
              <a:t>RETRIEVING  IMAGE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To retrieve  image from the database we need to take the following steps: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IN" sz="2400" dirty="0" smtClean="0">
                <a:latin typeface="Corbel" pitchFamily="34" charset="0"/>
              </a:rPr>
              <a:t>Create a </a:t>
            </a:r>
            <a:r>
              <a:rPr lang="en-IN" sz="2400" dirty="0" err="1" smtClean="0">
                <a:latin typeface="Corbel" pitchFamily="34" charset="0"/>
              </a:rPr>
              <a:t>ResultSet</a:t>
            </a:r>
            <a:r>
              <a:rPr lang="en-IN" sz="2400" dirty="0" smtClean="0">
                <a:latin typeface="Corbel" pitchFamily="34" charset="0"/>
              </a:rPr>
              <a:t> object holding the image fetched from the database</a:t>
            </a:r>
          </a:p>
          <a:p>
            <a:pPr marL="514350" indent="-514350">
              <a:buAutoNum type="arabicPeriod"/>
            </a:pPr>
            <a:endParaRPr lang="en-IN" sz="2400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IN" sz="2400" dirty="0" smtClean="0">
                <a:latin typeface="Corbel" pitchFamily="34" charset="0"/>
              </a:rPr>
              <a:t>Call the method </a:t>
            </a:r>
            <a:r>
              <a:rPr lang="en-IN" sz="2400" dirty="0" err="1" smtClean="0">
                <a:solidFill>
                  <a:srgbClr val="0070C0"/>
                </a:solidFill>
                <a:latin typeface="Corbel" pitchFamily="34" charset="0"/>
              </a:rPr>
              <a:t>getBlob</a:t>
            </a:r>
            <a:r>
              <a:rPr lang="en-IN" sz="2400" dirty="0" smtClean="0">
                <a:solidFill>
                  <a:srgbClr val="0070C0"/>
                </a:solidFill>
                <a:latin typeface="Corbel" pitchFamily="34" charset="0"/>
              </a:rPr>
              <a:t>( ) </a:t>
            </a:r>
            <a:r>
              <a:rPr lang="en-IN" sz="2400" dirty="0" smtClean="0">
                <a:latin typeface="Corbel" pitchFamily="34" charset="0"/>
              </a:rPr>
              <a:t>of </a:t>
            </a:r>
            <a:r>
              <a:rPr lang="en-IN" sz="2400" dirty="0" err="1" smtClean="0">
                <a:latin typeface="Corbel" pitchFamily="34" charset="0"/>
              </a:rPr>
              <a:t>ResultSet</a:t>
            </a:r>
            <a:r>
              <a:rPr lang="en-IN" sz="2400" dirty="0" smtClean="0">
                <a:latin typeface="Corbel" pitchFamily="34" charset="0"/>
              </a:rPr>
              <a:t> object. This method has the following prototype </a:t>
            </a:r>
          </a:p>
          <a:p>
            <a:pPr marL="514350" indent="-514350">
              <a:buAutoNum type="arabicPeriod"/>
            </a:pPr>
            <a:endParaRPr lang="en-IN" sz="2400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IN" sz="2400" dirty="0" smtClean="0">
                <a:solidFill>
                  <a:srgbClr val="C00000"/>
                </a:solidFill>
                <a:latin typeface="Corbel" pitchFamily="34" charset="0"/>
              </a:rPr>
              <a:t>public Blob </a:t>
            </a:r>
            <a:r>
              <a:rPr lang="en-IN" sz="2400" dirty="0" err="1" smtClean="0">
                <a:solidFill>
                  <a:srgbClr val="C00000"/>
                </a:solidFill>
                <a:latin typeface="Corbel" pitchFamily="34" charset="0"/>
              </a:rPr>
              <a:t>getBlob</a:t>
            </a:r>
            <a:r>
              <a:rPr lang="en-IN" sz="2400" dirty="0" smtClean="0">
                <a:solidFill>
                  <a:srgbClr val="C00000"/>
                </a:solidFill>
                <a:latin typeface="Corbel" pitchFamily="34" charset="0"/>
              </a:rPr>
              <a:t>(</a:t>
            </a:r>
            <a:r>
              <a:rPr lang="en-IN" sz="2400" dirty="0" err="1" smtClean="0">
                <a:solidFill>
                  <a:srgbClr val="C00000"/>
                </a:solidFill>
                <a:latin typeface="Corbel" pitchFamily="34" charset="0"/>
              </a:rPr>
              <a:t>int</a:t>
            </a:r>
            <a:r>
              <a:rPr lang="en-IN" sz="2400" dirty="0" smtClean="0">
                <a:solidFill>
                  <a:srgbClr val="C00000"/>
                </a:solidFill>
                <a:latin typeface="Corbel" pitchFamily="34" charset="0"/>
              </a:rPr>
              <a:t>) throws </a:t>
            </a:r>
            <a:r>
              <a:rPr lang="en-IN" sz="2400" dirty="0" err="1" smtClean="0">
                <a:solidFill>
                  <a:srgbClr val="C00000"/>
                </a:solidFill>
                <a:latin typeface="Corbel" pitchFamily="34" charset="0"/>
              </a:rPr>
              <a:t>SQLException</a:t>
            </a:r>
            <a:endParaRPr lang="en-IN" sz="2400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Corbel" pitchFamily="34" charset="0"/>
              </a:rPr>
              <a:t>RETRIEVING  IMAGE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 startAt="4"/>
            </a:pPr>
            <a:r>
              <a:rPr lang="en-IN" dirty="0" smtClean="0">
                <a:latin typeface="Corbel" pitchFamily="34" charset="0"/>
              </a:rPr>
              <a:t>Once we have the </a:t>
            </a:r>
            <a:r>
              <a:rPr lang="en-IN" dirty="0" smtClean="0">
                <a:solidFill>
                  <a:srgbClr val="00B050"/>
                </a:solidFill>
                <a:latin typeface="Corbel" pitchFamily="34" charset="0"/>
              </a:rPr>
              <a:t>Blob</a:t>
            </a:r>
            <a:r>
              <a:rPr lang="en-IN" dirty="0" smtClean="0">
                <a:latin typeface="Corbel" pitchFamily="34" charset="0"/>
              </a:rPr>
              <a:t> object , next we need to convert it into byte array and this is done by calling it’s method </a:t>
            </a:r>
            <a:r>
              <a:rPr lang="en-IN" dirty="0" err="1" smtClean="0">
                <a:solidFill>
                  <a:srgbClr val="0070C0"/>
                </a:solidFill>
                <a:latin typeface="Corbel" pitchFamily="34" charset="0"/>
              </a:rPr>
              <a:t>getBytes</a:t>
            </a:r>
            <a:r>
              <a:rPr lang="en-IN" dirty="0" smtClean="0">
                <a:solidFill>
                  <a:srgbClr val="0070C0"/>
                </a:solidFill>
                <a:latin typeface="Corbel" pitchFamily="34" charset="0"/>
              </a:rPr>
              <a:t>( ).</a:t>
            </a:r>
          </a:p>
          <a:p>
            <a:pPr marL="514350" indent="-514350">
              <a:buAutoNum type="arabicPeriod" startAt="4"/>
            </a:pPr>
            <a:endParaRPr lang="en-IN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>
              <a:buAutoNum type="arabicPeriod" startAt="4"/>
            </a:pPr>
            <a:r>
              <a:rPr lang="en-IN" dirty="0" smtClean="0">
                <a:latin typeface="Corbel" pitchFamily="34" charset="0"/>
              </a:rPr>
              <a:t>This method has the following prototype :</a:t>
            </a:r>
          </a:p>
          <a:p>
            <a:pPr marL="514350" indent="-514350">
              <a:buNone/>
            </a:pPr>
            <a:r>
              <a:rPr lang="en-IN" dirty="0" smtClean="0">
                <a:latin typeface="Corbel" pitchFamily="34" charset="0"/>
              </a:rPr>
              <a:t>	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byte[ ]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getBytes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(long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pos,int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size) throws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SQLException</a:t>
            </a: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>
              <a:buAutoNum type="arabicPeriod" startAt="7"/>
            </a:pPr>
            <a:endParaRPr lang="en-IN" dirty="0" smtClean="0">
              <a:latin typeface="Corbel" pitchFamily="34" charset="0"/>
            </a:endParaRPr>
          </a:p>
          <a:p>
            <a:pPr marL="514350" indent="-514350">
              <a:buAutoNum type="arabicPeriod" startAt="6"/>
            </a:pPr>
            <a:r>
              <a:rPr lang="en-IN" dirty="0" smtClean="0">
                <a:latin typeface="Corbel" pitchFamily="34" charset="0"/>
              </a:rPr>
              <a:t>Following is the description of it’s arguments:</a:t>
            </a:r>
          </a:p>
          <a:p>
            <a:pPr marL="514350" indent="-514350">
              <a:buNone/>
            </a:pPr>
            <a:endParaRPr lang="en-IN" dirty="0" smtClean="0">
              <a:latin typeface="Corbel" pitchFamily="34" charset="0"/>
            </a:endParaRPr>
          </a:p>
          <a:p>
            <a:pPr marL="514350" indent="-514350">
              <a:buNone/>
            </a:pPr>
            <a:r>
              <a:rPr lang="en-IN" dirty="0" smtClean="0">
                <a:latin typeface="Corbel" pitchFamily="34" charset="0"/>
              </a:rPr>
              <a:t>	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a. 		Position in Blob object from where image 			 	conversion is to be done. This is 1 for starting 		                position</a:t>
            </a:r>
          </a:p>
          <a:p>
            <a:pPr marL="514350" indent="-514350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b. 		Number of bytes to convert. For this we can call 			another method of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Blob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called 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length( 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Corbel" pitchFamily="34" charset="0"/>
              </a:rPr>
              <a:t>RETRIEVING  IMAGE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7"/>
            </a:pPr>
            <a:r>
              <a:rPr lang="en-IN" sz="2400" dirty="0" smtClean="0">
                <a:latin typeface="Corbel" pitchFamily="34" charset="0"/>
              </a:rPr>
              <a:t>Now create a </a:t>
            </a:r>
            <a:r>
              <a:rPr lang="en-IN" sz="2400" dirty="0" err="1" smtClean="0">
                <a:solidFill>
                  <a:srgbClr val="00B050"/>
                </a:solidFill>
                <a:latin typeface="Corbel" pitchFamily="34" charset="0"/>
              </a:rPr>
              <a:t>FileOutputStream</a:t>
            </a:r>
            <a:r>
              <a:rPr lang="en-IN" sz="2400" dirty="0" smtClean="0">
                <a:latin typeface="Corbel" pitchFamily="34" charset="0"/>
              </a:rPr>
              <a:t> object and connect it with a file in which image is to be saved.</a:t>
            </a:r>
          </a:p>
          <a:p>
            <a:pPr marL="514350" indent="-514350">
              <a:buAutoNum type="arabicPeriod" startAt="7"/>
            </a:pPr>
            <a:endParaRPr lang="en-IN" sz="2400" dirty="0" smtClean="0">
              <a:latin typeface="Corbel" pitchFamily="34" charset="0"/>
            </a:endParaRPr>
          </a:p>
          <a:p>
            <a:pPr marL="514350" indent="-514350">
              <a:buAutoNum type="arabicPeriod" startAt="7"/>
            </a:pPr>
            <a:r>
              <a:rPr lang="en-IN" sz="2400" dirty="0" smtClean="0">
                <a:latin typeface="Corbel" pitchFamily="34" charset="0"/>
              </a:rPr>
              <a:t>Call the method </a:t>
            </a:r>
            <a:r>
              <a:rPr lang="en-IN" sz="2400" dirty="0" smtClean="0">
                <a:solidFill>
                  <a:srgbClr val="0070C0"/>
                </a:solidFill>
                <a:latin typeface="Corbel" pitchFamily="34" charset="0"/>
              </a:rPr>
              <a:t>write( ) </a:t>
            </a:r>
            <a:r>
              <a:rPr lang="en-IN" sz="2400" dirty="0" smtClean="0">
                <a:latin typeface="Corbel" pitchFamily="34" charset="0"/>
              </a:rPr>
              <a:t>of </a:t>
            </a:r>
            <a:r>
              <a:rPr lang="en-IN" sz="2400" dirty="0" err="1" smtClean="0">
                <a:solidFill>
                  <a:srgbClr val="00B050"/>
                </a:solidFill>
                <a:latin typeface="Corbel" pitchFamily="34" charset="0"/>
              </a:rPr>
              <a:t>FileOutputStream</a:t>
            </a:r>
            <a:r>
              <a:rPr lang="en-IN" sz="2400" dirty="0" smtClean="0">
                <a:latin typeface="Corbel" pitchFamily="34" charset="0"/>
              </a:rPr>
              <a:t> passing it the byte array so that image gets saved in the file.</a:t>
            </a:r>
          </a:p>
          <a:p>
            <a:pPr marL="514350" indent="-514350">
              <a:buAutoNum type="arabicPeriod" startAt="7"/>
            </a:pPr>
            <a:endParaRPr lang="en-IN" sz="2400" dirty="0" smtClean="0">
              <a:latin typeface="Corbel" pitchFamily="34" charset="0"/>
            </a:endParaRPr>
          </a:p>
          <a:p>
            <a:pPr marL="514350" indent="-514350">
              <a:buAutoNum type="arabicPeriod" startAt="7"/>
            </a:pPr>
            <a:r>
              <a:rPr lang="en-IN" sz="2400" dirty="0" smtClean="0">
                <a:latin typeface="Corbel" pitchFamily="34" charset="0"/>
              </a:rPr>
              <a:t>Finally call the method </a:t>
            </a:r>
            <a:r>
              <a:rPr lang="en-IN" sz="2400" dirty="0" smtClean="0">
                <a:solidFill>
                  <a:srgbClr val="0070C0"/>
                </a:solidFill>
                <a:latin typeface="Corbel" pitchFamily="34" charset="0"/>
              </a:rPr>
              <a:t>close( ) </a:t>
            </a:r>
            <a:r>
              <a:rPr lang="en-IN" sz="2400" dirty="0" smtClean="0">
                <a:latin typeface="Corbel" pitchFamily="34" charset="0"/>
              </a:rPr>
              <a:t>of </a:t>
            </a:r>
            <a:r>
              <a:rPr lang="en-IN" sz="2400" dirty="0" err="1" smtClean="0">
                <a:solidFill>
                  <a:srgbClr val="00B050"/>
                </a:solidFill>
                <a:latin typeface="Corbel" pitchFamily="34" charset="0"/>
              </a:rPr>
              <a:t>FileOutputStream</a:t>
            </a:r>
            <a:r>
              <a:rPr lang="en-IN" sz="2400" dirty="0" smtClean="0">
                <a:latin typeface="Corbel" pitchFamily="34" charset="0"/>
              </a:rPr>
              <a:t> so that image gets saved on the hard-disk</a:t>
            </a:r>
          </a:p>
          <a:p>
            <a:pPr marL="514350" indent="-514350">
              <a:buNone/>
            </a:pPr>
            <a:endParaRPr lang="en-IN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Corbel" pitchFamily="34" charset="0"/>
              </a:rPr>
              <a:t>RETRIEVING  DATES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To retrieve dates from the database we need to call the method 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getDate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( ) </a:t>
            </a:r>
            <a:r>
              <a:rPr lang="en-IN" sz="2400" dirty="0" smtClean="0">
                <a:latin typeface="Corbel" pitchFamily="34" charset="0"/>
              </a:rPr>
              <a:t>of the 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ResultSet</a:t>
            </a:r>
            <a:r>
              <a:rPr lang="en-IN" sz="2400" dirty="0" smtClean="0">
                <a:latin typeface="Corbel" pitchFamily="34" charset="0"/>
              </a:rPr>
              <a:t> object.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 prototype of the method is :</a:t>
            </a:r>
          </a:p>
          <a:p>
            <a:pPr>
              <a:buNone/>
            </a:pPr>
            <a:endParaRPr lang="en-IN" sz="2400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002060"/>
                </a:solidFill>
                <a:latin typeface="Corbel" pitchFamily="34" charset="0"/>
              </a:rPr>
              <a:t>	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Date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getDate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 throws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SQLException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latin typeface="Corbel" pitchFamily="34" charset="0"/>
              </a:rPr>
              <a:t>OR</a:t>
            </a:r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Date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getDate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 String) throws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SQLException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 return type of the method is an object of 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java.sql.Date</a:t>
            </a:r>
            <a:r>
              <a:rPr lang="en-IN" sz="2400" dirty="0" smtClean="0">
                <a:latin typeface="Corbel" pitchFamily="34" charset="0"/>
              </a:rPr>
              <a:t> class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EXERCISE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orbel" pitchFamily="34" charset="0"/>
              </a:rPr>
              <a:t>Write an app that does the following:</a:t>
            </a:r>
          </a:p>
          <a:p>
            <a:pPr lvl="1"/>
            <a:r>
              <a:rPr lang="en-US" b="1" dirty="0" smtClean="0">
                <a:latin typeface="Corbel" pitchFamily="34" charset="0"/>
              </a:rPr>
              <a:t>Create a folder called </a:t>
            </a:r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mydbpics</a:t>
            </a:r>
            <a:endParaRPr lang="en-US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endParaRPr lang="en-US" b="1" dirty="0" smtClean="0">
              <a:latin typeface="Corbel" pitchFamily="34" charset="0"/>
            </a:endParaRPr>
          </a:p>
          <a:p>
            <a:pPr lvl="1"/>
            <a:r>
              <a:rPr lang="en-US" b="1" dirty="0" smtClean="0">
                <a:latin typeface="Corbel" pitchFamily="34" charset="0"/>
              </a:rPr>
              <a:t>Fetch the image from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movies </a:t>
            </a:r>
            <a:r>
              <a:rPr lang="en-US" b="1" dirty="0" smtClean="0">
                <a:latin typeface="Corbel" pitchFamily="34" charset="0"/>
              </a:rPr>
              <a:t>table and store it in the folder </a:t>
            </a:r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mydbpics</a:t>
            </a:r>
            <a:endParaRPr lang="en-US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endParaRPr lang="en-US" b="1" dirty="0" smtClean="0">
              <a:latin typeface="Corbel" pitchFamily="34" charset="0"/>
            </a:endParaRPr>
          </a:p>
          <a:p>
            <a:pPr lvl="1"/>
            <a:r>
              <a:rPr lang="en-US" b="1" dirty="0" smtClean="0">
                <a:latin typeface="Corbel" pitchFamily="34" charset="0"/>
              </a:rPr>
              <a:t>Make sure that the image name should be same as the name in the database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534400" cy="987552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Corbel" pitchFamily="34" charset="0"/>
              </a:rPr>
              <a:t>EXAMPLE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Statement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conn.createStatement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ResultSet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st.executeQuery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("Select * from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mypics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rs.next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rs.getString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(1);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+".jpg";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Blob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blb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rs.getBlob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(2);</a:t>
            </a:r>
          </a:p>
          <a:p>
            <a:pPr>
              <a:buNone/>
            </a:pP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byte[ ]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arr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blb.getBytes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(1, (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blb.length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());</a:t>
            </a:r>
          </a:p>
          <a:p>
            <a:pPr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FileOutputStream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fout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=new 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FileOutputStream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("d:/mypics/"+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fout.write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arr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fout.close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("Image Retrieved and saved!");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End Of Lecture 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3441680"/>
            <a:ext cx="9001156" cy="34163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  <a:latin typeface="Corbel" pitchFamily="34" charset="0"/>
              </a:rPr>
              <a:t>Agenda for Next Lecture:</a:t>
            </a:r>
          </a:p>
          <a:p>
            <a:pPr marL="514350" indent="-514350">
              <a:buAutoNum type="arabicPeriod"/>
            </a:pPr>
            <a:endParaRPr lang="en-US" sz="2400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Concept Of Batch Queries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Working With Batch Updates</a:t>
            </a:r>
          </a:p>
          <a:p>
            <a:pPr marL="514350" indent="-514350">
              <a:buAutoNum type="arabicPeriod"/>
            </a:pP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Executing or Terminating A Batch</a:t>
            </a:r>
          </a:p>
          <a:p>
            <a:pPr marL="514350" indent="-514350">
              <a:buAutoNum type="arabicPeriod"/>
            </a:pPr>
            <a:endParaRPr lang="en-US" sz="24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ResultSet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st.executeQuery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(“Select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ename,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hiredate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from 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”);</a:t>
            </a:r>
          </a:p>
          <a:p>
            <a:pPr>
              <a:buNone/>
            </a:pP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while(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rs.next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name=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rs.geString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(1);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Date 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dt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=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rs.getDate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(2);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(name+”\t”+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dt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endParaRPr lang="en-IN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SMITH		1980-12-17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ALLEN		1981-02-20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WARD		1981-02-22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JONES		1981-04-02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MARTIN		1981-09-28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BLAKE		1981-05-01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CLARK		1981-06-09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SCOTT		1987-04-19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KING		1981-11-17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TURNER		1981-09-08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ADAMS		1987-05-23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JAMES		1981-12-03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FORD		1981-12-03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MILLER		1982-01-23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987552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Corbel" pitchFamily="34" charset="0"/>
              </a:rPr>
              <a:t>RETRIEVING  DATES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Corbel" pitchFamily="34" charset="0"/>
              </a:rPr>
              <a:t>As we can observe the date we are getting from the database is being displayed in the form </a:t>
            </a:r>
            <a:r>
              <a:rPr lang="en-IN" sz="2400" b="1" u="sng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yyyy</a:t>
            </a:r>
            <a:r>
              <a:rPr lang="en-IN" sz="2400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-mm-</a:t>
            </a:r>
            <a:r>
              <a:rPr lang="en-IN" sz="2400" b="1" u="sng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dd</a:t>
            </a:r>
            <a:r>
              <a:rPr lang="en-IN" sz="2400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dirty="0" smtClean="0">
                <a:latin typeface="Corbel" pitchFamily="34" charset="0"/>
              </a:rPr>
              <a:t>which is not so readable</a:t>
            </a:r>
            <a:r>
              <a:rPr lang="en-IN" dirty="0" smtClean="0">
                <a:solidFill>
                  <a:srgbClr val="0070C0"/>
                </a:solidFill>
                <a:latin typeface="Corbel" pitchFamily="34" charset="0"/>
              </a:rPr>
              <a:t>.</a:t>
            </a:r>
          </a:p>
          <a:p>
            <a:endParaRPr lang="en-IN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IN" dirty="0" smtClean="0">
              <a:latin typeface="Corbel" pitchFamily="34" charset="0"/>
            </a:endParaRPr>
          </a:p>
          <a:p>
            <a:r>
              <a:rPr lang="en-IN" dirty="0" smtClean="0">
                <a:latin typeface="Corbel" pitchFamily="34" charset="0"/>
              </a:rPr>
              <a:t>Thus to make it user friendly or customize the date pattern displayed we need to use the class </a:t>
            </a:r>
            <a:r>
              <a:rPr lang="en-IN" b="1" dirty="0" err="1" smtClean="0">
                <a:solidFill>
                  <a:srgbClr val="7030A0"/>
                </a:solidFill>
                <a:latin typeface="Corbel" pitchFamily="34" charset="0"/>
              </a:rPr>
              <a:t>SimpleDateFormat</a:t>
            </a:r>
            <a:r>
              <a:rPr lang="en-IN" dirty="0" smtClean="0">
                <a:solidFill>
                  <a:srgbClr val="00B050"/>
                </a:solidFill>
                <a:latin typeface="Corbel" pitchFamily="34" charset="0"/>
              </a:rPr>
              <a:t>  </a:t>
            </a:r>
            <a:r>
              <a:rPr lang="en-IN" dirty="0" smtClean="0">
                <a:latin typeface="Corbel" pitchFamily="34" charset="0"/>
              </a:rPr>
              <a:t>available in the package </a:t>
            </a:r>
            <a:r>
              <a:rPr lang="en-IN" b="1" dirty="0" err="1" smtClean="0">
                <a:solidFill>
                  <a:srgbClr val="7030A0"/>
                </a:solidFill>
                <a:latin typeface="Corbel" pitchFamily="34" charset="0"/>
              </a:rPr>
              <a:t>java.text</a:t>
            </a:r>
            <a:r>
              <a:rPr lang="en-IN" dirty="0" smtClean="0">
                <a:solidFill>
                  <a:srgbClr val="7030A0"/>
                </a:solidFill>
                <a:latin typeface="Corbel" pitchFamily="34" charset="0"/>
              </a:rPr>
              <a:t>.</a:t>
            </a:r>
          </a:p>
          <a:p>
            <a:endParaRPr lang="en-IN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</a:t>
            </a:r>
            <a:r>
              <a:rPr lang="en-US" sz="3200" b="1" dirty="0" err="1" smtClean="0">
                <a:solidFill>
                  <a:srgbClr val="7030A0"/>
                </a:solidFill>
                <a:latin typeface="Corbel" pitchFamily="34" charset="0"/>
              </a:rPr>
              <a:t>SimpleDateFormat</a:t>
            </a:r>
            <a:r>
              <a:rPr lang="en-US" sz="3200" b="1" dirty="0" smtClean="0">
                <a:latin typeface="Corbel" pitchFamily="34" charset="0"/>
              </a:rPr>
              <a:t> class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Available in the package 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java.text</a:t>
            </a:r>
            <a:endParaRPr lang="en-US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Used to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 format date and time.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Has the following constructor: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SimpleDateFormat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(String pattern)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   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This constructor accepts a pattern of format like </a:t>
            </a:r>
          </a:p>
          <a:p>
            <a:pPr>
              <a:buNone/>
            </a:pPr>
            <a:r>
              <a:rPr lang="en-IN" sz="2400" dirty="0" smtClean="0">
                <a:latin typeface="Corbel" pitchFamily="34" charset="0"/>
              </a:rPr>
              <a:t>“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dd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/MM/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yyyy</a:t>
            </a:r>
            <a:r>
              <a:rPr lang="en-IN" sz="2400" dirty="0" smtClean="0">
                <a:latin typeface="Corbel" pitchFamily="34" charset="0"/>
              </a:rPr>
              <a:t>” or “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MM-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dd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-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yyyy</a:t>
            </a:r>
            <a:r>
              <a:rPr lang="en-IN" sz="2400" dirty="0" smtClean="0">
                <a:latin typeface="Corbel" pitchFamily="34" charset="0"/>
              </a:rPr>
              <a:t>” etc which indicates the pattern in which we want to convert a date</a:t>
            </a:r>
            <a:endParaRPr lang="en-IN" sz="2400" b="1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Available Patterns</a:t>
            </a:r>
            <a:endParaRPr lang="en-IN" sz="3200" b="1" dirty="0">
              <a:latin typeface="Corbe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8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746"/>
                <a:gridCol w="2834746"/>
                <a:gridCol w="283474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Pattern</a:t>
                      </a:r>
                      <a:r>
                        <a:rPr lang="en-US" baseline="0" dirty="0" smtClean="0">
                          <a:latin typeface="Corbel" pitchFamily="34" charset="0"/>
                        </a:rPr>
                        <a:t> 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Meaning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Example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y</a:t>
                      </a:r>
                      <a:r>
                        <a:rPr lang="en-US" baseline="0" dirty="0" smtClean="0">
                          <a:latin typeface="Corbel" pitchFamily="34" charset="0"/>
                        </a:rPr>
                        <a:t> Or </a:t>
                      </a:r>
                      <a:r>
                        <a:rPr lang="en-US" baseline="0" dirty="0" err="1" smtClean="0">
                          <a:latin typeface="Corbel" pitchFamily="34" charset="0"/>
                        </a:rPr>
                        <a:t>yyyy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Year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2015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M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Single</a:t>
                      </a:r>
                      <a:r>
                        <a:rPr lang="en-US" baseline="0" dirty="0" smtClean="0">
                          <a:latin typeface="Corbel" pitchFamily="34" charset="0"/>
                        </a:rPr>
                        <a:t> Digit </a:t>
                      </a:r>
                      <a:r>
                        <a:rPr lang="en-US" dirty="0" smtClean="0">
                          <a:latin typeface="Corbel" pitchFamily="34" charset="0"/>
                        </a:rPr>
                        <a:t>Month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7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MM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Double Digit</a:t>
                      </a:r>
                      <a:r>
                        <a:rPr lang="en-US" baseline="0" dirty="0" smtClean="0">
                          <a:latin typeface="Corbel" pitchFamily="34" charset="0"/>
                        </a:rPr>
                        <a:t> Month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07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MMM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Three Letter Month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Jul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MMMM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Complete Month Name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July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d</a:t>
                      </a:r>
                      <a:r>
                        <a:rPr lang="en-US" baseline="0" dirty="0" smtClean="0">
                          <a:latin typeface="Corbel" pitchFamily="34" charset="0"/>
                        </a:rPr>
                        <a:t> OR </a:t>
                      </a:r>
                      <a:r>
                        <a:rPr lang="en-US" baseline="0" dirty="0" err="1" smtClean="0">
                          <a:latin typeface="Corbel" pitchFamily="34" charset="0"/>
                        </a:rPr>
                        <a:t>dd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Day in Month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18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E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Three letter day in Week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Sat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EEEE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Complete Weekday Name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Saturday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h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Hour</a:t>
                      </a:r>
                      <a:r>
                        <a:rPr lang="en-US" baseline="0" dirty="0" smtClean="0">
                          <a:latin typeface="Corbel" pitchFamily="34" charset="0"/>
                        </a:rPr>
                        <a:t> acc to 12 hour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9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H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Hour acc to 24 hour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21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m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minutes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30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s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seconds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55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a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am , pm marker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PM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</a:t>
            </a:r>
            <a:r>
              <a:rPr lang="en-US" sz="3200" b="1" dirty="0" smtClean="0">
                <a:solidFill>
                  <a:srgbClr val="0070C0"/>
                </a:solidFill>
                <a:latin typeface="Corbel" pitchFamily="34" charset="0"/>
              </a:rPr>
              <a:t>format( ) </a:t>
            </a:r>
            <a:r>
              <a:rPr lang="en-US" sz="3200" b="1" dirty="0" smtClean="0">
                <a:latin typeface="Corbel" pitchFamily="34" charset="0"/>
              </a:rPr>
              <a:t>Method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format( ) </a:t>
            </a:r>
            <a:r>
              <a:rPr lang="en-US" sz="2400" dirty="0" smtClean="0">
                <a:latin typeface="Corbel" pitchFamily="34" charset="0"/>
              </a:rPr>
              <a:t>method belongs to 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SimpleDateFormat</a:t>
            </a:r>
            <a:r>
              <a:rPr lang="en-US" sz="2400" dirty="0" smtClean="0">
                <a:latin typeface="Corbel" pitchFamily="34" charset="0"/>
              </a:rPr>
              <a:t> class and has the following prototype: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String format(Object)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	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These methods accept a 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java.sql.Date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latin typeface="Corbel" pitchFamily="34" charset="0"/>
              </a:rPr>
              <a:t>or 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java.util.Date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object as 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argument and return us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</a:t>
            </a:r>
            <a:r>
              <a:rPr lang="en-US" sz="2400" dirty="0" smtClean="0">
                <a:latin typeface="Corbel" pitchFamily="34" charset="0"/>
              </a:rPr>
              <a:t> containing the date 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prescribed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format </a:t>
            </a:r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3606</TotalTime>
  <Words>1257</Words>
  <Application>Microsoft Office PowerPoint</Application>
  <PresentationFormat>On-screen Show (4:3)</PresentationFormat>
  <Paragraphs>340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Civic</vt:lpstr>
      <vt:lpstr>Slide 1</vt:lpstr>
      <vt:lpstr>Today’s Agenda</vt:lpstr>
      <vt:lpstr>RETRIEVING  DATES</vt:lpstr>
      <vt:lpstr>EXAMPLE</vt:lpstr>
      <vt:lpstr>OUTPUT</vt:lpstr>
      <vt:lpstr>RETRIEVING  DATES</vt:lpstr>
      <vt:lpstr>The SimpleDateFormat class</vt:lpstr>
      <vt:lpstr>Available Patterns</vt:lpstr>
      <vt:lpstr>The format( ) Method</vt:lpstr>
      <vt:lpstr>WAP to print  current date as Month-date-year</vt:lpstr>
      <vt:lpstr>RETRIEVING  DATES</vt:lpstr>
      <vt:lpstr>IMPROVED  EXAMPLE</vt:lpstr>
      <vt:lpstr>OUTPUT</vt:lpstr>
      <vt:lpstr>EXERCISE</vt:lpstr>
      <vt:lpstr>The parse( ) Method</vt:lpstr>
      <vt:lpstr>WAP to print the day  on which user was born after accepting his DOB</vt:lpstr>
      <vt:lpstr>Example 3 :  WAP to print the day on which user was born</vt:lpstr>
      <vt:lpstr>INSERTING  DATES</vt:lpstr>
      <vt:lpstr>INSERTING  DATES</vt:lpstr>
      <vt:lpstr>EXERCISE</vt:lpstr>
      <vt:lpstr>EXAMPLE</vt:lpstr>
      <vt:lpstr>EXAMPLE</vt:lpstr>
      <vt:lpstr>INSERTING  IMAGE</vt:lpstr>
      <vt:lpstr>INSERTING  IMAGE</vt:lpstr>
      <vt:lpstr>EXERCISE</vt:lpstr>
      <vt:lpstr>EXAMPLE</vt:lpstr>
      <vt:lpstr>RETRIEVING  IMAGE</vt:lpstr>
      <vt:lpstr>RETRIEVING  IMAGE</vt:lpstr>
      <vt:lpstr>RETRIEVING  IMAGE</vt:lpstr>
      <vt:lpstr>EXERCISE</vt:lpstr>
      <vt:lpstr>EXAMPLE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264</cp:revision>
  <dcterms:created xsi:type="dcterms:W3CDTF">2016-02-04T12:02:26Z</dcterms:created>
  <dcterms:modified xsi:type="dcterms:W3CDTF">2020-06-15T07:47:19Z</dcterms:modified>
</cp:coreProperties>
</file>